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4" r:id="rId2"/>
  </p:sldMasterIdLst>
  <p:notesMasterIdLst>
    <p:notesMasterId r:id="rId52"/>
  </p:notesMasterIdLst>
  <p:sldIdLst>
    <p:sldId id="464" r:id="rId3"/>
    <p:sldId id="696" r:id="rId4"/>
    <p:sldId id="844" r:id="rId5"/>
    <p:sldId id="845" r:id="rId6"/>
    <p:sldId id="789" r:id="rId7"/>
    <p:sldId id="891" r:id="rId8"/>
    <p:sldId id="851" r:id="rId9"/>
    <p:sldId id="890" r:id="rId10"/>
    <p:sldId id="877" r:id="rId11"/>
    <p:sldId id="876" r:id="rId12"/>
    <p:sldId id="878" r:id="rId13"/>
    <p:sldId id="853" r:id="rId14"/>
    <p:sldId id="854" r:id="rId15"/>
    <p:sldId id="857" r:id="rId16"/>
    <p:sldId id="846" r:id="rId17"/>
    <p:sldId id="881" r:id="rId18"/>
    <p:sldId id="868" r:id="rId19"/>
    <p:sldId id="856" r:id="rId20"/>
    <p:sldId id="852" r:id="rId21"/>
    <p:sldId id="825" r:id="rId22"/>
    <p:sldId id="858" r:id="rId23"/>
    <p:sldId id="826" r:id="rId24"/>
    <p:sldId id="869" r:id="rId25"/>
    <p:sldId id="870" r:id="rId26"/>
    <p:sldId id="827" r:id="rId27"/>
    <p:sldId id="829" r:id="rId28"/>
    <p:sldId id="830" r:id="rId29"/>
    <p:sldId id="832" r:id="rId30"/>
    <p:sldId id="834" r:id="rId31"/>
    <p:sldId id="835" r:id="rId32"/>
    <p:sldId id="836" r:id="rId33"/>
    <p:sldId id="837" r:id="rId34"/>
    <p:sldId id="867" r:id="rId35"/>
    <p:sldId id="839" r:id="rId36"/>
    <p:sldId id="862" r:id="rId37"/>
    <p:sldId id="882" r:id="rId38"/>
    <p:sldId id="866" r:id="rId39"/>
    <p:sldId id="863" r:id="rId40"/>
    <p:sldId id="864" r:id="rId41"/>
    <p:sldId id="885" r:id="rId42"/>
    <p:sldId id="842" r:id="rId43"/>
    <p:sldId id="883" r:id="rId44"/>
    <p:sldId id="884" r:id="rId45"/>
    <p:sldId id="886" r:id="rId46"/>
    <p:sldId id="887" r:id="rId47"/>
    <p:sldId id="888" r:id="rId48"/>
    <p:sldId id="889" r:id="rId49"/>
    <p:sldId id="873" r:id="rId50"/>
    <p:sldId id="87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6" autoAdjust="0"/>
    <p:restoredTop sz="97010" autoAdjust="0"/>
  </p:normalViewPr>
  <p:slideViewPr>
    <p:cSldViewPr>
      <p:cViewPr>
        <p:scale>
          <a:sx n="91" d="100"/>
          <a:sy n="91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AppData\Roaming\Microsoft\Excel\SUMMING%20IT%20ALL%20UP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'SMOTE AND DISCRETIZATION'!$A$22</c:f>
              <c:strCache>
                <c:ptCount val="1"/>
                <c:pt idx="0">
                  <c:v>Stage 1</c:v>
                </c:pt>
              </c:strCache>
            </c:strRef>
          </c:tx>
          <c:marker>
            <c:symbol val="none"/>
          </c:marker>
          <c:val>
            <c:numRef>
              <c:f>'SMOTE AND DISCRETIZATION'!$B$22:$E$22</c:f>
              <c:numCache>
                <c:formatCode>General</c:formatCode>
                <c:ptCount val="4"/>
                <c:pt idx="0">
                  <c:v>0.14322250639386189</c:v>
                </c:pt>
                <c:pt idx="1">
                  <c:v>0.49104859335038364</c:v>
                </c:pt>
                <c:pt idx="2">
                  <c:v>0.75191815856777489</c:v>
                </c:pt>
                <c:pt idx="3">
                  <c:v>0.85933503836317138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'SMOTE AND DISCRETIZATION'!$A$23</c:f>
              <c:strCache>
                <c:ptCount val="1"/>
                <c:pt idx="0">
                  <c:v>Stage 2</c:v>
                </c:pt>
              </c:strCache>
            </c:strRef>
          </c:tx>
          <c:marker>
            <c:symbol val="none"/>
          </c:marker>
          <c:val>
            <c:numRef>
              <c:f>'SMOTE AND DISCRETIZATION'!$B$23:$E$23</c:f>
              <c:numCache>
                <c:formatCode>General</c:formatCode>
                <c:ptCount val="4"/>
                <c:pt idx="0">
                  <c:v>0.13736263736263737</c:v>
                </c:pt>
                <c:pt idx="1">
                  <c:v>0.48351648351648352</c:v>
                </c:pt>
                <c:pt idx="2">
                  <c:v>0.74450549450549453</c:v>
                </c:pt>
                <c:pt idx="3">
                  <c:v>0.86538461538461542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'SMOTE AND DISCRETIZATION'!$A$24</c:f>
              <c:strCache>
                <c:ptCount val="1"/>
                <c:pt idx="0">
                  <c:v>Stage 3</c:v>
                </c:pt>
              </c:strCache>
            </c:strRef>
          </c:tx>
          <c:marker>
            <c:symbol val="none"/>
          </c:marker>
          <c:val>
            <c:numRef>
              <c:f>'SMOTE AND DISCRETIZATION'!$B$24:$E$24</c:f>
              <c:numCache>
                <c:formatCode>General</c:formatCode>
                <c:ptCount val="4"/>
                <c:pt idx="0">
                  <c:v>0.14749262536873156</c:v>
                </c:pt>
                <c:pt idx="1">
                  <c:v>0.50442477876106195</c:v>
                </c:pt>
                <c:pt idx="2">
                  <c:v>0.73156342182890854</c:v>
                </c:pt>
                <c:pt idx="3">
                  <c:v>0.84660766961651912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'SMOTE AND DISCRETIZATION'!$A$25</c:f>
              <c:strCache>
                <c:ptCount val="1"/>
                <c:pt idx="0">
                  <c:v>Stage 4</c:v>
                </c:pt>
              </c:strCache>
            </c:strRef>
          </c:tx>
          <c:marker>
            <c:symbol val="none"/>
          </c:marker>
          <c:val>
            <c:numRef>
              <c:f>'SMOTE AND DISCRETIZATION'!$B$25:$E$25</c:f>
              <c:numCache>
                <c:formatCode>General</c:formatCode>
                <c:ptCount val="4"/>
                <c:pt idx="0">
                  <c:v>0.13694267515923567</c:v>
                </c:pt>
                <c:pt idx="1">
                  <c:v>0.49044585987261147</c:v>
                </c:pt>
                <c:pt idx="2">
                  <c:v>0.72611464968152861</c:v>
                </c:pt>
                <c:pt idx="3">
                  <c:v>0.83757961783439494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'SMOTE AND DISCRETIZATION'!$A$26</c:f>
              <c:strCache>
                <c:ptCount val="1"/>
                <c:pt idx="0">
                  <c:v>Benchmark</c:v>
                </c:pt>
              </c:strCache>
            </c:strRef>
          </c:tx>
          <c:marker>
            <c:symbol val="none"/>
          </c:marker>
          <c:val>
            <c:numRef>
              <c:f>'SMOTE AND DISCRETIZATION'!$B$26:$E$26</c:f>
              <c:numCache>
                <c:formatCode>General</c:formatCode>
                <c:ptCount val="4"/>
                <c:pt idx="0">
                  <c:v>9.718670076726342E-2</c:v>
                </c:pt>
                <c:pt idx="1">
                  <c:v>0.24808184143222506</c:v>
                </c:pt>
                <c:pt idx="2">
                  <c:v>0.47544757033248097</c:v>
                </c:pt>
                <c:pt idx="3">
                  <c:v>0.64439641943734005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73632"/>
        <c:axId val="124290752"/>
      </c:lineChart>
      <c:catAx>
        <c:axId val="14477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predictions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4290752"/>
        <c:crosses val="autoZero"/>
        <c:auto val="1"/>
        <c:lblAlgn val="ctr"/>
        <c:lblOffset val="100"/>
        <c:noMultiLvlLbl val="0"/>
      </c:catAx>
      <c:valAx>
        <c:axId val="12429075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Prediction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773632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0.22659</cdr:y>
    </cdr:from>
    <cdr:to>
      <cdr:x>0.18481</cdr:x>
      <cdr:y>0.32024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14375"/>
          <a:ext cx="12287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100" b="1" u="none"/>
            <a:t>Prediction</a:t>
          </a:r>
          <a:r>
            <a:rPr lang="en-US" sz="1100" b="1" u="none" baseline="0"/>
            <a:t> Type</a:t>
          </a:r>
          <a:endParaRPr lang="he-IL" sz="1100" b="1" u="non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52CC69-797E-43F4-877B-3369480CFA6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DC9312-C8AA-4893-8B68-67CCE22049F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9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24C37-3389-4169-B6A6-186A7E1D2A82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Semantic independent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0663-D942-4AE2-AB3C-9BED7B9FB155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 rtl="0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0663-D942-4AE2-AB3C-9BED7B9FB155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Private person 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Annotation:</a:t>
            </a:r>
          </a:p>
          <a:p>
            <a:pPr lvl="1" algn="l" rtl="0"/>
            <a:r>
              <a:rPr lang="en-US" i="1" dirty="0" smtClean="0"/>
              <a:t>a</a:t>
            </a:r>
            <a:r>
              <a:rPr lang="en-US" dirty="0" smtClean="0"/>
              <a:t> – a possible argument.</a:t>
            </a:r>
          </a:p>
          <a:p>
            <a:pPr lvl="1" algn="l" rtl="0"/>
            <a:r>
              <a:rPr lang="en-US" i="1" dirty="0" smtClean="0"/>
              <a:t>a</a:t>
            </a:r>
            <a:r>
              <a:rPr lang="en-US" sz="1000" i="1" dirty="0" smtClean="0"/>
              <a:t>l</a:t>
            </a:r>
            <a:r>
              <a:rPr lang="en-US" dirty="0" smtClean="0"/>
              <a:t> – the last given argument.</a:t>
            </a:r>
          </a:p>
          <a:p>
            <a:pPr lvl="1" algn="l" rtl="0"/>
            <a:r>
              <a:rPr lang="en-US" i="1" dirty="0" smtClean="0"/>
              <a:t>a</a:t>
            </a:r>
            <a:r>
              <a:rPr lang="en-US" sz="1200" i="1" dirty="0" smtClean="0"/>
              <a:t>c</a:t>
            </a:r>
            <a:r>
              <a:rPr lang="en-US" dirty="0" smtClean="0"/>
              <a:t> – the closest argument to </a:t>
            </a:r>
            <a:r>
              <a:rPr lang="en-US" i="1" dirty="0" smtClean="0"/>
              <a:t>a</a:t>
            </a:r>
            <a:r>
              <a:rPr lang="en-US" dirty="0" smtClean="0"/>
              <a:t> which was previously given</a:t>
            </a:r>
          </a:p>
          <a:p>
            <a:pPr lvl="1" algn="l" rtl="0"/>
            <a:r>
              <a:rPr lang="en-US" i="1" dirty="0" smtClean="0"/>
              <a:t>alpha</a:t>
            </a:r>
            <a:r>
              <a:rPr lang="en-US" dirty="0" smtClean="0"/>
              <a:t> – the course of action discussed.</a:t>
            </a:r>
          </a:p>
          <a:p>
            <a:pPr lvl="1" algn="l" rt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7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 exact values of the feature in the example? Whether the B confirmed the last said argument?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has </a:t>
            </a:r>
            <a:r>
              <a:rPr lang="en-US" dirty="0" err="1" smtClean="0">
                <a:solidFill>
                  <a:srgbClr val="FF0000"/>
                </a:solidFill>
              </a:rPr>
              <a:t>myside</a:t>
            </a:r>
            <a:r>
              <a:rPr lang="en-US" baseline="0" dirty="0" smtClean="0">
                <a:solidFill>
                  <a:srgbClr val="FF0000"/>
                </a:solidFill>
              </a:rPr>
              <a:t> bias since attach the attacker of [red last argument]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49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was done for all 6 scenarios</a:t>
            </a:r>
          </a:p>
          <a:p>
            <a:pPr marL="0" marR="0" lvl="2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are these averages?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0663-D942-4AE2-AB3C-9BED7B9FB155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7638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72% accuracy if past decisions are available. </a:t>
            </a:r>
          </a:p>
          <a:p>
            <a:pPr algn="l" rtl="0"/>
            <a:r>
              <a:rPr lang="en-US" dirty="0" smtClean="0"/>
              <a:t>Random offers 25% accuracy. </a:t>
            </a:r>
          </a:p>
          <a:p>
            <a:pPr algn="l" rtl="0"/>
            <a:r>
              <a:rPr lang="en-US" dirty="0" smtClean="0"/>
              <a:t>Majority choice provided 42%.</a:t>
            </a:r>
          </a:p>
          <a:p>
            <a:pPr algn="l" rtl="0"/>
            <a:r>
              <a:rPr lang="en-US" dirty="0" smtClean="0"/>
              <a:t>The performance improves as more answers are available.</a:t>
            </a:r>
          </a:p>
          <a:p>
            <a:pPr algn="l" rtl="0"/>
            <a:endParaRPr lang="en-US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4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1: first argument </a:t>
            </a:r>
          </a:p>
          <a:p>
            <a:r>
              <a:rPr lang="en-US" dirty="0" smtClean="0"/>
              <a:t>Stage 3 one, two, three</a:t>
            </a:r>
          </a:p>
          <a:p>
            <a:r>
              <a:rPr lang="en-US" dirty="0" smtClean="0"/>
              <a:t>Stage 4 there is a </a:t>
            </a:r>
            <a:r>
              <a:rPr lang="en-US" dirty="0" err="1" smtClean="0"/>
              <a:t>nois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ignore the first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argumntus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both in the training data and the test,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preformence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declines.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an amendment to the prediction policy – we should learn from all the data we have, yet use predictions only from stage ~3 to get good results.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deliberant uses more than one argument in a row, the second argument is usually in distance 1 from the first argument and most of the times it has a confirmation factor (supports the first argument). In such case, prediction is much easier, and the results support it (90% success).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Most important was the </a:t>
            </a:r>
            <a:r>
              <a:rPr lang="en-US" u="sng" dirty="0" smtClean="0"/>
              <a:t>declaration by the user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Influential attributes </a:t>
            </a:r>
            <a:r>
              <a:rPr lang="en-US" i="1" dirty="0" smtClean="0"/>
              <a:t>very similar </a:t>
            </a:r>
            <a:r>
              <a:rPr lang="en-US" dirty="0" smtClean="0"/>
              <a:t>to previous experiments.</a:t>
            </a:r>
            <a:endParaRPr lang="he-I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Mild cerebral palsy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332B86-A2E8-4260-A5B8-5DBAD3FCCC96}" type="slidenum">
              <a:rPr lang="he-IL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332B86-A2E8-4260-A5B8-5DBAD3FCCC96}" type="slidenum">
              <a:rPr lang="he-IL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332B86-A2E8-4260-A5B8-5DBAD3FCCC96}" type="slidenum">
              <a:rPr lang="he-IL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take a loan </a:t>
            </a:r>
          </a:p>
          <a:p>
            <a:r>
              <a:rPr lang="en-US" dirty="0" smtClean="0"/>
              <a:t>Loans from the bank</a:t>
            </a:r>
            <a:r>
              <a:rPr lang="en-US" baseline="0" dirty="0" smtClean="0"/>
              <a:t> has a high interest so it is not a good idea. 0 of the leaves;  Take a loan - -0.33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0BDE-DB37-4F8F-B4E7-7EB49BDD3E21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DB1F-48F7-424C-96EF-52C09A484D55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4538-DC4E-46E8-BC75-37109E8D05A5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9B0B2-DBC0-4320-A9C6-A4A8766362DC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FC37-8B9E-4D91-A886-6458AA2FFEC3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2055F-F35B-4940-BAC2-53997839448D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79" y="-6804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03101-55DC-48E6-AE61-0B824069F32E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4E4E-60AB-4158-A3B3-587A3E56C98C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F522D-EB80-4501-B690-1757A6BCC306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A6EB-A327-42C3-8632-4F3C4C06ECCD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8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8278F-4ECD-4F1A-9298-872EA994CE3C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80CF-FA5F-494F-84D5-F071B3B25218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17726-08E5-46BA-840E-4B5F2351CCB5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B92-0978-4ECA-85EF-A83EE21CC228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2F76F-E92C-4D80-99EB-57D5E098F889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07F6-D9F1-4609-B42B-40F096E9813F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5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E1B75-EF87-4FAC-827D-6CB40DD4AD88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EF2A-AF2A-4BA2-88A4-0DE8CBD10AB4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8" name="Picture 7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709-1137-484C-8EF3-9652EE54A53F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0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87320-1CD4-47A1-B810-6009BB15B047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3CF426-A172-4D6E-9EDA-AF44175448F5}" type="slidenum">
              <a:rPr lang="he-IL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EE29B-C185-40CC-82FC-79258620072E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B7B9-5FB1-497D-AC97-3A2E1F9080D2}" type="slidenum">
              <a:rPr lang="he-IL" smtClean="0"/>
              <a:pPr/>
              <a:t>‹#›</a:t>
            </a:fld>
            <a:endParaRPr lang="en-US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4B842-A07C-4C4D-8D4E-26227652F61F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F1CB-8425-4103-9BBA-F1F60B99CA27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453188"/>
            <a:ext cx="2130425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53188"/>
            <a:ext cx="2897188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2B82-E5F1-4C3A-8681-42BBA3BCB25D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26B9-2F56-42B0-81EF-C15BBAEC6277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CDEA-8172-4E2E-B1E7-9E410456F372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2BCD-164F-4E00-8300-779C2A49B20A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51C-7687-4ECE-854E-144C30237615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FA22-8877-4E99-AEE8-FFD2E0BDE069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26EA-9C45-41B1-8EB0-4FD40DF0B755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A6B3-5BF8-4D62-97BE-524A48579EB0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7262-14D0-4467-8DBA-E04A6AA4AC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93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5A11594-0F15-4CA9-9131-4A91B147BE41}" type="datetime1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A3725-2CDC-4D81-9749-AD21EC7D40AA}" type="slidenum">
              <a:rPr lang="he-IL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383587" cy="556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 smtClean="0">
                <a:solidFill>
                  <a:schemeClr val="tx1"/>
                </a:solidFill>
              </a:rPr>
              <a:t>Argumentation </a:t>
            </a:r>
            <a:r>
              <a:rPr lang="en-US" sz="4000" dirty="0">
                <a:solidFill>
                  <a:schemeClr val="tx1"/>
                </a:solidFill>
              </a:rPr>
              <a:t>in </a:t>
            </a:r>
            <a:r>
              <a:rPr lang="en-US" sz="4000" dirty="0" smtClean="0">
                <a:solidFill>
                  <a:schemeClr val="tx1"/>
                </a:solidFill>
              </a:rPr>
              <a:t>Human-Computer* Interaction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Sarit Kraus</a:t>
            </a:r>
            <a:b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</a:br>
            <a:r>
              <a:rPr lang="en-US" sz="270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Dept</a:t>
            </a:r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of Computer Science</a:t>
            </a:r>
            <a:b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</a:br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Bar-Ilan University</a:t>
            </a:r>
            <a:b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</a:br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Israel</a:t>
            </a: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FC37-8B9E-4D91-A886-6458AA2FFEC3}" type="slidenum">
              <a:rPr lang="he-IL" smtClean="0"/>
              <a:pPr/>
              <a:t>1</a:t>
            </a:fld>
            <a:endParaRPr lang="en-US"/>
          </a:p>
        </p:txBody>
      </p:sp>
      <p:pic>
        <p:nvPicPr>
          <p:cNvPr id="7" name="Picture 6" descr="http://erc.europa.eu/sites/default/files/content/ERC_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696" y="5867400"/>
            <a:ext cx="1336104" cy="86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" y="5867400"/>
            <a:ext cx="1535453" cy="87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בר אילן\אתר אישי\HomePage\images\m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040601"/>
            <a:ext cx="1600200" cy="16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100" y="4558072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Joint work with Ariel </a:t>
            </a:r>
            <a:r>
              <a:rPr lang="en-US" b="1" dirty="0"/>
              <a:t>R</a:t>
            </a:r>
            <a:r>
              <a:rPr lang="en-US" b="1" dirty="0" smtClean="0"/>
              <a:t>osenfeld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bweb.irit.fr/appli-img/Photos/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69" y="4383397"/>
            <a:ext cx="1581807" cy="19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b="1" dirty="0" smtClean="0"/>
              <a:t>Argumentation Theory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Extensions?</a:t>
            </a:r>
          </a:p>
          <a:p>
            <a:pPr algn="l" rtl="0"/>
            <a:r>
              <a:rPr lang="en-US" dirty="0" smtClean="0"/>
              <a:t>Validity values?</a:t>
            </a:r>
          </a:p>
          <a:p>
            <a:pPr algn="l" rtl="0"/>
            <a:r>
              <a:rPr lang="en-US" dirty="0" smtClean="0"/>
              <a:t>Justification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10</a:t>
            </a:fld>
            <a:endParaRPr lang="en-US" dirty="0"/>
          </a:p>
        </p:txBody>
      </p:sp>
      <p:pic>
        <p:nvPicPr>
          <p:cNvPr id="1026" name="Picture 2" descr="http://www.cs.ait.ac.th/~dung/Site/Home_files/d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533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111" y="5879068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Dung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upload.wikimedia.org/wikipedia/commons/thumb/d/d4/Dempster_in_Brest.JPG/220px-Dempster_in_B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775591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6154" y="5765433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Dempster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4091" y="5692197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Cayrol</a:t>
            </a:r>
            <a:endParaRPr lang="en-US" sz="2000" dirty="0"/>
          </a:p>
        </p:txBody>
      </p:sp>
      <p:pic>
        <p:nvPicPr>
          <p:cNvPr id="2050" name="Picture 2" descr="http://academic.research.microsoft.com/Photo/1621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75" y="4450870"/>
            <a:ext cx="1933574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1506" y="569219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Lehmann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utoShape 4" descr="data:image/jpeg;base64,/9j/4AAQSkZJRgABAQAAAQABAAD/2wCEAAkGBxQSEhUUEhQUFBQUFRUUFA8UFQ8UFRQUFBQWFhQUFBQYHCggGBolHBQUITEhJSkrLi4uFx8zODMsNygtLisBCgoKDg0OFxAQFywcHBwsLCwsLCwsLCwsLCwsLCwsLCwsLCwsLCwsLCwsLCwsLCwsLCwsLCwsLCwsLCwsLCwsLP/AABEIAQ8AugMBIgACEQEDEQH/xAAcAAABBQEBAQAAAAAAAAAAAAABAgMEBQYABwj/xAA5EAACAQMCBAQDBgQGAwAAAAAAAQIDBBEFIRIxQVEGImFxE4GRBzKhscHRQlJy8BQjYoKS4SQzQ//EABgBAAMBAQAAAAAAAAAAAAAAAAACAwEE/8QAIhEBAQACAgICAgMAAAAAAAAAAAECEQMhEjFBURMyBCJh/9oADAMBAAIRAxEAPwDHnIIUcDqAIcHAHYOwEIByQRi4uowWWyuu9aik+Hmt8s2S1m1ydgzkdVb3bx+3UsLfVFJY67BcbBLFmBlcrtuWOm2/sO/4xLYNUJWBLQ3bV+L9PUdMabYGhbEsAQwCmAASAJxrAAKAAAJxwBJQo5BwY0MBCR7u4+HFyaAHZzS5lVqOqRjnhe/Yq77W5SylsvqVkqjk99yuPH9kuf0k3N45vm9+/IVGm5LHYaVH/sm28cP2KdT0VHjTxld08fUboLCbzsiRfUmpZ3w+vb1IdSWE1nm1uuoe2elu6ySjvzSz6DdTUIqS4d0l9X3KadZs5SDwHm0tjfNZe3tndj89XS54T+pnYVsL8wzq5SWN/TIvgbyaGhqsXtvn2e5OjLK329DLqGNs4fV/pkk285RazLK98/ViXH6NKv2ATRqKS2FtEzEsApgwAA7ATgBIcHBAJQTkggCZGd126zlKW3ZJZfv2Lu8uFBPLwY67unJvl8h+Obpcr0iSQVIOQ/DOlFLotND8p8OPpkhUaD6foTJp8O/TZ+q6CU0Gd4mt+a/H3IF7FJ+Xk98dhqUMMS2NMdMtJQUFIcjAa0sgZwhdDbfr09PU50mdU22Qvs+tJFNPmWdkovd4wv75FFB4ZPtaizn6iZQ2NaWg1jbA8UlC5w+Sx77suaTTWxCzSkc0AWwGAk4ODsACQnBAJaOZyCwCh1hQ6p567/uZu4ks7bIu9drxUuScvwRn5M6OKdJZ1yHYx9xlIcWSlJDjnjuTLe5TXC/bP7kFRZ3w2txbJTzcGrHDwxpolRjnb5io2jb9w8pB4Wo0IE2hCOPUmWeiVJtYXN4yavTvBuF5228bJZ3fYlnyxbDhyZGFq5dCPqFjKD8yxnc9a03wg0+OeFj7sN2kvUa8Q+F+OLba2W2Fj5Epzaqt4OnkEKP0JNGh0RKvdOlCTRJ0+lxYzs0+vctc+toeGro5ZTSfDNLf8y1hSS5DN3araXYlqGFzJ1ptiRbQnAoA7AcAAAcEIBJOlyCcAZHWaOJd2/wRTzNXr1BKMp9ljPdvoZJrJ08V3Es/ZdCGWSY0xy3pbEiEBcs+1cMOkaNMehQzsSKdLLLC1t1lErmtjxotpYNy5dDTabo6eNh2ws1szS2FtjBDLO1fDCQ9pempLGF35Gp0+0UsNpbbFfbRw8+hfWGF0Ehr6SXZrHIr7my4k01uXHECEcj2J+V+Xj3i3QnB8SM67XK4kkpJZ90e0eJdNVSD2PJteouhJNLHPKHwSz+1Vd1msL+3hcyTbV+OCfbYr72tlKXbKXzH9FqcVPPqyl9I/KW0Bi2hIoIOFYEtAAOwKwAAkhRwUAVHiZf5WPVfgZCK3Rs/Ei/yX7r8zJ0aeWi3Hf6p5TtYUYbC1EfhDZAmiNrrk6dB7lpb9GVdFbl7pdDIuSuLTaRSzD2RY2dTkvUj29Hhht1GrWriWPckq1FtLPyLuz3+RntMnlfqaWyxjYyRmSVFskQQ3THEPEMqau45izzXx/Qg6eXFJ5+8unyPTpIo/EGlxq0pbdMmzLVL47j54rzays7Fh4dn5ZR6p5+TG9aoKM5x7N7/ADE+H5edpcsbvudF7xc/qrxoQ0PNCGTaRgS0LwDAAnAcBwdgAfwFHBQBA1yjx0ZJej+jMraRxNJm3rw4otd0Y/UreVOrxPlzTKYXqxl6sqycdiM6nQeuKvkyuqKl1GmJjjtfLORb0ol3p08bmVp3+ObXsWFvqcWsZWTMsK3HljdWN9mO/RCIrMsoorO52La1bfJMjZp0S7aK2ulTjz3wWVp4ipwgnKUUvcxWoQlCLnN4S7mLur+c35eXdm447ZldPap+NqKzwtSa6I7T/GEqksKGF9N/dnjuh0vi1FD4vDNvZRhKXvyNYqFa1xPihWpZxKcMqUf6oPcfLCyJTKW6ewWlzxrnv9RVZZTXoyk8L3kasE4vZovZols2tV4V4y0zFeXCnlt7fsWHgjwZOrF1akvhxa27+7NhqujfHr9sdeqXcla7p3BY1IQ4v8tR3/mS5tj5cl1qM4+GZZdsHq+nuhUcHvjdS7ro0QGi/wBYfHb283zxKDfdLGCjkjcMvLGVLm4/x53H6NYBgcwDAyZOAC0jsADiCgpBQAMFR4ht045a+ZckbU6PFTkvQNmw1vtnrGPFBLtsJ1Cilj16+hKtaXD8wXEk+Zvl2p49aU95aShFSUcp/P6kWj5ua5dtjROlLhwpPh7bMqqtBQLTOaRuGW0vSLxrbOV69D1r7OaEaqk5JPB4zbReduR639llxjKffY5+WTbq4d2WLLx7oLlSco7RX8KPNKFrFSakk1yR9A3lsqkXGS2ZgdY8Dx4sxbj+P4Cb03HvqsNovhjirxkppJNZ4W+LHY9Zu9Mp1aXJRlhRjJY2369yg0zw3Kk0/iN+mMGqo0fLjmF5Leh+LHG7hvQNP+FssNd0kvwL/hIlvT39Ce+Qshc72qLzFPjqY5Qbfrjcr9K1qF1TaqRUXKPDJe6wXrWW+q7GCo2LV46cG+CMsv0XPAmW53HTw445bl9+1brVH4VCnSfONSph+iwjPtGk8aVM1ku0ctesnn9jPNFsJrGRyfyMvLkyprAMDjQlodElIIrAMGApCkBCkawUc1kIUAZtQcak4v3Q1cRZZ6jTxUXruM3FLYV0zubVTrvGCPJZJs7dnU7UeVnjsmzppG9+zSris17MxbioJLG7NR9n8sV2+m35iZ+luKauntSnkhag8MmpYS25ozvi+rOFNTjnK5r0Fy2Tjn9kyluTqNMxGkeIuJpPmbOwvE8C46V5JZFhTpYBUkd8XIiTGt+nNJd9mY8yJO24IdM7uc8JeXmx2+uVSi5vkuf1KvVNcpfAqS4k3JOMIdXlCzV6V3cZv4eearc/Fqzn/NJ49un4EOQsBVy+zbQBYnAAMAwLwcADAUcgmlFBQAgEe7tePcjuljZ9CxREudp+6FsV4876R3bojXC4eRZYK2+z0Mi+9EQlF/eL7w5UjCaafXDMxOnJvZFjptCT7oa49MxzsvUe5U7yTglCS4sLGc7L5Cq9BVIOM/M3zPNfDd5WpT8zyv5pS2Npba3BY4nlv+XfL7CdfJtX4jKa9oE7afxKe8M5aXNGk8M3iqQWHnuuqIfibxhQipUlCpKtjanGDfru+hT+EtVVStHEJQm3hrkmuuUZlPmDyt6r0ZTwiRJkaqu38yJKFhaqfE0M21T+lnl0pHq3iN/+NV/oZ5OymKOYAZ2QDEcAITAGDsBOyDSUECOHTEIEcY0UMXkeTHxNWOVgG43VR4kS+2Ta5kqL7iLhZTEjp9xnZXdaLTb8ud0ljYtbC9hJrMsb43yg/AUo4H9PXw5eaCkvVIe2VuGP+rzSrihGr55xcUk93lZ6o2mn3UatNQt4cp8Sm1iPPp1Zk7KEJS2jCK9l1NxoEEksPl2JanyrcZJu3axt9JhHiqOMXUn96eFl7YwUVnpChdqaSXPY1kp5IrpebIVHZyo9x/JFb8wqdX/pGMtUnjW94bdx6zkor83+R5ybj7Q7bFOlP/U0/ms/oYbI89JZewYk5sGRiiKTEZOyALOE5OyY0EHIg7I6Zw7IjiBxGA5k7I3xCeIGhXh1XMY4h/iGpx6r6BYfHLSOp4fzHo3CfuQ6v5gpQaawZpXG7XVnWayknnpsbjw5Kajya9zIW9dRim1vnfPU2mhV08P0x6E6tJqNPbZcdx2TXzG6FTCwNV7rh+f97DdaQyvbqs8f31F2UMvifPp6ECMnJ5fLOyLO3l0EpopftDoSlY1JQ+9TxUX+3n+GTymwvFVgpfX3PdbiiqkJQlylFxfs1g8A0S1dOVWm/wCCpOH/ABk0Vwm5UeTpYZOydUjgRxGl2Xk5sRkOTGlZDkbydkA7J3EAGRiFNiXIS2JcgBbkJcxtzEuYA45g4xlzEymALlDO/Uepzj12KvTNRVWc4rlHGH37ssFzFs1dVfG7m4nfFi+b5FrpusRgsZxjpsZ9012J1jp/E0u76C9G3k2VPxG5YjH8t2XVhQnUfFNv0IGhaPCGJJbtdehqqGEhdjSE1h4JlOOFkjVF5yVAU5V1dxpU5VJPEYxcm/ZHg2jV/iSq1X/9Ks6n/KTf6mw+1vxDwU1bU35pvzY6R7GQ0elwU17Ivxzrbn5b8LSW5DqwwOxluCpLcexGVHUhXEQ7um1Lyyxno90I/wAVKP347fzR3Rni3yTuI7iGqdRS3Tz+Y5h9hdG2U2JbA2IlMYoykNykQ7nVKUec1nstyBW8QQ/hjJ/RDTG34Z5RcSkIlMz1XXpPlFL33IlbU6kv4se2w046zzjS1rqMfvSS9yp1LU8rhg9nzf7FOm299zqkh5xyUtz2sPDdTFZ+sWbGC2MV4f8A/d8mbW2ZHn/Z0/x/1PximW2jR869yqpvcl2VfhkmQq8ej2sWkWMZ4jlmf06/4ktyx1S5xS2FCRbVcsi+I9ajb0nJvdLZEOlfKEMt8jzDxr4glXm0n5Ym447ZldKLUb2Vzcuc3ltt/sjQUdoozOkwzJs0kWdWtOPK7p1SwIqzG5SGalQCk38tl7sifG7bEi5eY/7v0K2cjYEr4247/jWVkpA4zdDZF34jk9qccest39CouLyc/vSb9M7fQYOKzGRO5WuOOOGY4KAKQAqIioxQ3NhAmaNV4anyNlb3CMDB4LS31FrmR5cN3bo4c9TTZqrhjsa25naeo5Qtagc/i6fJvdGuuHGX+RZ6vqybUUzzenq2Ooamr5eRbhWzOLzxLruI8MX6GGq1ciNSvW28vciWknKX6HRhx6m3Nycneml0uhiKffcs1IhWUtljsSeIE3TmRashdWZGnMGHJTzGXo1+xXzkSYS5rvF/huQpPI0ATmthvjEVJbjfGbpitOCcVIBwTkAcFACkAKSGp8x7OBhhBSqaHXEZQtVWv2Cxsukux3lw9x+6oyg8MgQrtPK59x93U5bttk7hd7U/JNaHiYmpdtLC+oicyNJjTCFvJfh0pZ5k/S47orkXGm0zcvRZ7XdLyv0e69+qJTexElvHHVbr37CqNbiRE5NSYw5BrMSaHRlhp+v57ESps2uzHKkhm+nvnukzYxErSEcQipIRxDaLs1g4UwJDsBBQTkgDsBOAzATJjYuQgaMFHHI4AUhUWIOQA5IaYubGwgLoxyzR2NLESk0+nlmjoxwiedPibqTwNQqYl6S39n1Q3eSwNUJcSa+j9RWrCW43N4Qm1qZQK8zAbmRLx+WL7Nr9RyUhu9mvh465yNPbKgNgAgj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SEhUUEhQUFBQUFRUUFA8UFQ8UFRQUFBQWFhQUFBQYHCggGBolHBQUITEhJSkrLi4uFx8zODMsNygtLisBCgoKDg0OFxAQFywcHBwsLCwsLCwsLCwsLCwsLCwsLCwsLCwsLCwsLCwsLCwsLCwsLCwsLCwsLCwsLCwsLCwsLP/AABEIAQ8AugMBIgACEQEDEQH/xAAcAAABBQEBAQAAAAAAAAAAAAABAgMEBQYABwj/xAA5EAACAQMCBAQDBgQGAwAAAAAAAQIDBBEFIRIxQVEGImFxE4GRBzKhscHRQlJy8BQjYoKS4SQzQ//EABgBAAMBAQAAAAAAAAAAAAAAAAACAwEE/8QAIhEBAQACAgICAgMAAAAAAAAAAAECEQMhEjFBURMyBCJh/9oADAMBAAIRAxEAPwDHnIIUcDqAIcHAHYOwEIByQRi4uowWWyuu9aik+Hmt8s2S1m1ydgzkdVb3bx+3UsLfVFJY67BcbBLFmBlcrtuWOm2/sO/4xLYNUJWBLQ3bV+L9PUdMabYGhbEsAQwCmAASAJxrAAKAAAJxwBJQo5BwY0MBCR7u4+HFyaAHZzS5lVqOqRjnhe/Yq77W5SylsvqVkqjk99yuPH9kuf0k3N45vm9+/IVGm5LHYaVH/sm28cP2KdT0VHjTxld08fUboLCbzsiRfUmpZ3w+vb1IdSWE1nm1uuoe2elu6ySjvzSz6DdTUIqS4d0l9X3KadZs5SDwHm0tjfNZe3tndj89XS54T+pnYVsL8wzq5SWN/TIvgbyaGhqsXtvn2e5OjLK329DLqGNs4fV/pkk285RazLK98/ViXH6NKv2ATRqKS2FtEzEsApgwAA7ATgBIcHBAJQTkggCZGd126zlKW3ZJZfv2Lu8uFBPLwY67unJvl8h+Obpcr0iSQVIOQ/DOlFLotND8p8OPpkhUaD6foTJp8O/TZ+q6CU0Gd4mt+a/H3IF7FJ+Xk98dhqUMMS2NMdMtJQUFIcjAa0sgZwhdDbfr09PU50mdU22Qvs+tJFNPmWdkovd4wv75FFB4ZPtaizn6iZQ2NaWg1jbA8UlC5w+Sx77suaTTWxCzSkc0AWwGAk4ODsACQnBAJaOZyCwCh1hQ6p567/uZu4ks7bIu9drxUuScvwRn5M6OKdJZ1yHYx9xlIcWSlJDjnjuTLe5TXC/bP7kFRZ3w2txbJTzcGrHDwxpolRjnb5io2jb9w8pB4Wo0IE2hCOPUmWeiVJtYXN4yavTvBuF5228bJZ3fYlnyxbDhyZGFq5dCPqFjKD8yxnc9a03wg0+OeFj7sN2kvUa8Q+F+OLba2W2Fj5Epzaqt4OnkEKP0JNGh0RKvdOlCTRJ0+lxYzs0+vctc+toeGro5ZTSfDNLf8y1hSS5DN3araXYlqGFzJ1ptiRbQnAoA7AcAAAcEIBJOlyCcAZHWaOJd2/wRTzNXr1BKMp9ljPdvoZJrJ08V3Es/ZdCGWSY0xy3pbEiEBcs+1cMOkaNMehQzsSKdLLLC1t1lErmtjxotpYNy5dDTabo6eNh2ws1szS2FtjBDLO1fDCQ9pempLGF35Gp0+0UsNpbbFfbRw8+hfWGF0Ehr6SXZrHIr7my4k01uXHECEcj2J+V+Xj3i3QnB8SM67XK4kkpJZ90e0eJdNVSD2PJteouhJNLHPKHwSz+1Vd1msL+3hcyTbV+OCfbYr72tlKXbKXzH9FqcVPPqyl9I/KW0Bi2hIoIOFYEtAAOwKwAAkhRwUAVHiZf5WPVfgZCK3Rs/Ei/yX7r8zJ0aeWi3Hf6p5TtYUYbC1EfhDZAmiNrrk6dB7lpb9GVdFbl7pdDIuSuLTaRSzD2RY2dTkvUj29Hhht1GrWriWPckq1FtLPyLuz3+RntMnlfqaWyxjYyRmSVFskQQ3THEPEMqau45izzXx/Qg6eXFJ5+8unyPTpIo/EGlxq0pbdMmzLVL47j54rzays7Fh4dn5ZR6p5+TG9aoKM5x7N7/ADE+H5edpcsbvudF7xc/qrxoQ0PNCGTaRgS0LwDAAnAcBwdgAfwFHBQBA1yjx0ZJej+jMraRxNJm3rw4otd0Y/UreVOrxPlzTKYXqxl6sqycdiM6nQeuKvkyuqKl1GmJjjtfLORb0ol3p08bmVp3+ObXsWFvqcWsZWTMsK3HljdWN9mO/RCIrMsoorO52La1bfJMjZp0S7aK2ulTjz3wWVp4ipwgnKUUvcxWoQlCLnN4S7mLur+c35eXdm447ZldPap+NqKzwtSa6I7T/GEqksKGF9N/dnjuh0vi1FD4vDNvZRhKXvyNYqFa1xPihWpZxKcMqUf6oPcfLCyJTKW6ewWlzxrnv9RVZZTXoyk8L3kasE4vZovZols2tV4V4y0zFeXCnlt7fsWHgjwZOrF1akvhxa27+7NhqujfHr9sdeqXcla7p3BY1IQ4v8tR3/mS5tj5cl1qM4+GZZdsHq+nuhUcHvjdS7ro0QGi/wBYfHb283zxKDfdLGCjkjcMvLGVLm4/x53H6NYBgcwDAyZOAC0jsADiCgpBQAMFR4ht045a+ZckbU6PFTkvQNmw1vtnrGPFBLtsJ1Cilj16+hKtaXD8wXEk+Zvl2p49aU95aShFSUcp/P6kWj5ua5dtjROlLhwpPh7bMqqtBQLTOaRuGW0vSLxrbOV69D1r7OaEaqk5JPB4zbReduR639llxjKffY5+WTbq4d2WLLx7oLlSco7RX8KPNKFrFSakk1yR9A3lsqkXGS2ZgdY8Dx4sxbj+P4Cb03HvqsNovhjirxkppJNZ4W+LHY9Zu9Mp1aXJRlhRjJY2369yg0zw3Kk0/iN+mMGqo0fLjmF5Leh+LHG7hvQNP+FssNd0kvwL/hIlvT39Ce+Qshc72qLzFPjqY5Qbfrjcr9K1qF1TaqRUXKPDJe6wXrWW+q7GCo2LV46cG+CMsv0XPAmW53HTw445bl9+1brVH4VCnSfONSph+iwjPtGk8aVM1ku0ctesnn9jPNFsJrGRyfyMvLkyprAMDjQlodElIIrAMGApCkBCkawUc1kIUAZtQcak4v3Q1cRZZ6jTxUXruM3FLYV0zubVTrvGCPJZJs7dnU7UeVnjsmzppG9+zSris17MxbioJLG7NR9n8sV2+m35iZ+luKauntSnkhag8MmpYS25ozvi+rOFNTjnK5r0Fy2Tjn9kyluTqNMxGkeIuJpPmbOwvE8C46V5JZFhTpYBUkd8XIiTGt+nNJd9mY8yJO24IdM7uc8JeXmx2+uVSi5vkuf1KvVNcpfAqS4k3JOMIdXlCzV6V3cZv4eearc/Fqzn/NJ49un4EOQsBVy+zbQBYnAAMAwLwcADAUcgmlFBQAgEe7tePcjuljZ9CxREudp+6FsV4876R3bojXC4eRZYK2+z0Mi+9EQlF/eL7w5UjCaafXDMxOnJvZFjptCT7oa49MxzsvUe5U7yTglCS4sLGc7L5Cq9BVIOM/M3zPNfDd5WpT8zyv5pS2Npba3BY4nlv+XfL7CdfJtX4jKa9oE7afxKe8M5aXNGk8M3iqQWHnuuqIfibxhQipUlCpKtjanGDfru+hT+EtVVStHEJQm3hrkmuuUZlPmDyt6r0ZTwiRJkaqu38yJKFhaqfE0M21T+lnl0pHq3iN/+NV/oZ5OymKOYAZ2QDEcAITAGDsBOyDSUECOHTEIEcY0UMXkeTHxNWOVgG43VR4kS+2Ta5kqL7iLhZTEjp9xnZXdaLTb8ud0ljYtbC9hJrMsb43yg/AUo4H9PXw5eaCkvVIe2VuGP+rzSrihGr55xcUk93lZ6o2mn3UatNQt4cp8Sm1iPPp1Zk7KEJS2jCK9l1NxoEEksPl2JanyrcZJu3axt9JhHiqOMXUn96eFl7YwUVnpChdqaSXPY1kp5IrpebIVHZyo9x/JFb8wqdX/pGMtUnjW94bdx6zkor83+R5ybj7Q7bFOlP/U0/ms/oYbI89JZewYk5sGRiiKTEZOyALOE5OyY0EHIg7I6Zw7IjiBxGA5k7I3xCeIGhXh1XMY4h/iGpx6r6BYfHLSOp4fzHo3CfuQ6v5gpQaawZpXG7XVnWayknnpsbjw5Kajya9zIW9dRim1vnfPU2mhV08P0x6E6tJqNPbZcdx2TXzG6FTCwNV7rh+f97DdaQyvbqs8f31F2UMvifPp6ECMnJ5fLOyLO3l0EpopftDoSlY1JQ+9TxUX+3n+GTymwvFVgpfX3PdbiiqkJQlylFxfs1g8A0S1dOVWm/wCCpOH/ABk0Vwm5UeTpYZOydUjgRxGl2Xk5sRkOTGlZDkbydkA7J3EAGRiFNiXIS2JcgBbkJcxtzEuYA45g4xlzEymALlDO/Uepzj12KvTNRVWc4rlHGH37ssFzFs1dVfG7m4nfFi+b5FrpusRgsZxjpsZ9012J1jp/E0u76C9G3k2VPxG5YjH8t2XVhQnUfFNv0IGhaPCGJJbtdehqqGEhdjSE1h4JlOOFkjVF5yVAU5V1dxpU5VJPEYxcm/ZHg2jV/iSq1X/9Ks6n/KTf6mw+1vxDwU1bU35pvzY6R7GQ0elwU17Ivxzrbn5b8LSW5DqwwOxluCpLcexGVHUhXEQ7um1Lyyxno90I/wAVKP347fzR3Rni3yTuI7iGqdRS3Tz+Y5h9hdG2U2JbA2IlMYoykNykQ7nVKUec1nstyBW8QQ/hjJ/RDTG34Z5RcSkIlMz1XXpPlFL33IlbU6kv4se2w046zzjS1rqMfvSS9yp1LU8rhg9nzf7FOm299zqkh5xyUtz2sPDdTFZ+sWbGC2MV4f8A/d8mbW2ZHn/Z0/x/1PximW2jR869yqpvcl2VfhkmQq8ej2sWkWMZ4jlmf06/4ktyx1S5xS2FCRbVcsi+I9ajb0nJvdLZEOlfKEMt8jzDxr4glXm0n5Ym447ZldKLUb2Vzcuc3ltt/sjQUdoozOkwzJs0kWdWtOPK7p1SwIqzG5SGalQCk38tl7sifG7bEi5eY/7v0K2cjYEr4247/jWVkpA4zdDZF34jk9qccest39CouLyc/vSb9M7fQYOKzGRO5WuOOOGY4KAKQAqIioxQ3NhAmaNV4anyNlb3CMDB4LS31FrmR5cN3bo4c9TTZqrhjsa25naeo5Qtagc/i6fJvdGuuHGX+RZ6vqybUUzzenq2Ooamr5eRbhWzOLzxLruI8MX6GGq1ciNSvW28vciWknKX6HRhx6m3Nycneml0uhiKffcs1IhWUtljsSeIE3TmRashdWZGnMGHJTzGXo1+xXzkSYS5rvF/huQpPI0ATmthvjEVJbjfGbpitOCcVIBwTkAcFACkAKSGp8x7OBhhBSqaHXEZQtVWv2Cxsukux3lw9x+6oyg8MgQrtPK59x93U5bttk7hd7U/JNaHiYmpdtLC+oicyNJjTCFvJfh0pZ5k/S47orkXGm0zcvRZ7XdLyv0e69+qJTexElvHHVbr37CqNbiRE5NSYw5BrMSaHRlhp+v57ESps2uzHKkhm+nvnukzYxErSEcQipIRxDaLs1g4UwJDsBBQTkgDsBOAzATJjYuQgaMFHHI4AUhUWIOQA5IaYubGwgLoxyzR2NLESk0+nlmjoxwiedPibqTwNQqYl6S39n1Q3eSwNUJcSa+j9RWrCW43N4Qm1qZQK8zAbmRLx+WL7Nr9RyUhu9mvh465yNPbKgNgAgjl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photo of sim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35" y="4419600"/>
            <a:ext cx="1371600" cy="19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137791" y="2057400"/>
            <a:ext cx="8229600" cy="2057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spcAft>
                <a:spcPts val="0"/>
              </a:spcAft>
            </a:pPr>
            <a:r>
              <a:rPr lang="en-US" altLang="en-US" sz="3600" dirty="0" smtClean="0"/>
              <a:t>People do not reason logically. </a:t>
            </a:r>
          </a:p>
          <a:p>
            <a:pPr algn="l" rtl="0" fontAlgn="auto">
              <a:spcAft>
                <a:spcPts val="0"/>
              </a:spcAft>
            </a:pPr>
            <a:r>
              <a:rPr lang="en-US" altLang="en-US" sz="3600" dirty="0" smtClean="0"/>
              <a:t>People differ in their </a:t>
            </a:r>
            <a:br>
              <a:rPr lang="en-US" altLang="en-US" sz="3600" dirty="0" smtClean="0"/>
            </a:br>
            <a:r>
              <a:rPr lang="en-US" altLang="en-US" sz="3600" dirty="0" smtClean="0"/>
              <a:t> argumentation choices. </a:t>
            </a:r>
          </a:p>
          <a:p>
            <a:pPr algn="l" rtl="0" fontAlgn="auto">
              <a:spcAft>
                <a:spcPts val="0"/>
              </a:spcAft>
            </a:pPr>
            <a:r>
              <a:rPr lang="en-US" altLang="en-US" sz="3600" dirty="0" smtClean="0"/>
              <a:t>There is temporal nature of </a:t>
            </a:r>
            <a:br>
              <a:rPr lang="en-US" altLang="en-US" sz="3600" dirty="0" smtClean="0"/>
            </a:br>
            <a:r>
              <a:rPr lang="en-US" altLang="en-US" sz="3600" dirty="0" smtClean="0"/>
              <a:t>argumentation.</a:t>
            </a:r>
          </a:p>
          <a:p>
            <a:pPr algn="l" rtl="0" fontAlgn="auto">
              <a:spcAft>
                <a:spcPts val="0"/>
              </a:spcAft>
            </a:pPr>
            <a:endParaRPr lang="en-US" altLang="en-US" dirty="0" smtClean="0"/>
          </a:p>
          <a:p>
            <a:pPr algn="l" rtl="0" fontAlgn="auto">
              <a:spcAft>
                <a:spcPts val="0"/>
              </a:spcAft>
            </a:pPr>
            <a:endParaRPr lang="en-US" altLang="en-US" dirty="0" smtClean="0"/>
          </a:p>
          <a:p>
            <a:pPr algn="l" rtl="0" fontAlgn="auto">
              <a:spcAft>
                <a:spcPts val="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4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Argumentation Theory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Data Collection of 6 fictional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participants from Amazon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Turk; </a:t>
            </a:r>
          </a:p>
          <a:p>
            <a:pPr lvl="1" algn="l" rt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average: 38.5</a:t>
            </a:r>
          </a:p>
          <a:p>
            <a:pPr lvl="1" algn="l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females; 17 males</a:t>
            </a:r>
          </a:p>
          <a:p>
            <a:pPr lvl="1" algn="l" rtl="0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with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 algn="l" rtl="0">
              <a:buNone/>
            </a:pPr>
            <a:endParaRPr lang="en-US" sz="3400" dirty="0"/>
          </a:p>
          <a:p>
            <a:pPr marL="0" indent="0" algn="l" rtl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11</a:t>
            </a:fld>
            <a:endParaRPr lang="en-US"/>
          </a:p>
        </p:txBody>
      </p:sp>
      <p:pic>
        <p:nvPicPr>
          <p:cNvPr id="4097" name="Picture 1" descr="Mechanical Tu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1200"/>
            <a:ext cx="24288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Argumentation Theory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12030" y="2070637"/>
            <a:ext cx="7162799" cy="3124200"/>
            <a:chOff x="2135208" y="2539911"/>
            <a:chExt cx="6279730" cy="4241889"/>
          </a:xfrm>
        </p:grpSpPr>
        <p:sp>
          <p:nvSpPr>
            <p:cNvPr id="5" name="Oval 4"/>
            <p:cNvSpPr/>
            <p:nvPr/>
          </p:nvSpPr>
          <p:spPr>
            <a:xfrm>
              <a:off x="3143320" y="2539911"/>
              <a:ext cx="129614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SUV</a:t>
              </a:r>
              <a:endParaRPr lang="he-IL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043065" y="4656057"/>
              <a:ext cx="1296144" cy="86409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Taking a loan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135208" y="3620031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Safe</a:t>
              </a:r>
              <a:endParaRPr lang="he-IL" dirty="0"/>
            </a:p>
          </p:txBody>
        </p:sp>
        <p:cxnSp>
          <p:nvCxnSpPr>
            <p:cNvPr id="8" name="Straight Arrow Connector 7"/>
            <p:cNvCxnSpPr>
              <a:stCxn id="7" idx="0"/>
              <a:endCxn id="5" idx="3"/>
            </p:cNvCxnSpPr>
            <p:nvPr/>
          </p:nvCxnSpPr>
          <p:spPr>
            <a:xfrm flipV="1">
              <a:off x="2783280" y="3277464"/>
              <a:ext cx="549856" cy="3425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819592" y="3493487"/>
              <a:ext cx="1724719" cy="8640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Too expensive</a:t>
              </a:r>
            </a:p>
          </p:txBody>
        </p:sp>
        <p:cxnSp>
          <p:nvCxnSpPr>
            <p:cNvPr id="10" name="Straight Arrow Connector 9"/>
            <p:cNvCxnSpPr>
              <a:stCxn id="9" idx="0"/>
              <a:endCxn id="5" idx="6"/>
            </p:cNvCxnSpPr>
            <p:nvPr/>
          </p:nvCxnSpPr>
          <p:spPr>
            <a:xfrm flipH="1" flipV="1">
              <a:off x="4439464" y="2971960"/>
              <a:ext cx="1242487" cy="5215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957946" y="5917704"/>
              <a:ext cx="1456992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High interest</a:t>
              </a:r>
            </a:p>
          </p:txBody>
        </p:sp>
        <p:cxnSp>
          <p:nvCxnSpPr>
            <p:cNvPr id="12" name="Straight Arrow Connector 11"/>
            <p:cNvCxnSpPr>
              <a:stCxn id="11" idx="0"/>
              <a:endCxn id="6" idx="5"/>
            </p:cNvCxnSpPr>
            <p:nvPr/>
          </p:nvCxnSpPr>
          <p:spPr>
            <a:xfrm flipH="1" flipV="1">
              <a:off x="7149393" y="5393609"/>
              <a:ext cx="537050" cy="5240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211995" y="4656057"/>
              <a:ext cx="1433136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High taxes</a:t>
              </a:r>
            </a:p>
          </p:txBody>
        </p:sp>
        <p:cxnSp>
          <p:nvCxnSpPr>
            <p:cNvPr id="14" name="Straight Arrow Connector 13"/>
            <p:cNvCxnSpPr>
              <a:stCxn id="13" idx="0"/>
              <a:endCxn id="9" idx="3"/>
            </p:cNvCxnSpPr>
            <p:nvPr/>
          </p:nvCxnSpPr>
          <p:spPr>
            <a:xfrm flipV="1">
              <a:off x="4928563" y="4231040"/>
              <a:ext cx="143608" cy="4250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0"/>
              <a:endCxn id="9" idx="5"/>
            </p:cNvCxnSpPr>
            <p:nvPr/>
          </p:nvCxnSpPr>
          <p:spPr>
            <a:xfrm flipH="1" flipV="1">
              <a:off x="6291732" y="4231040"/>
              <a:ext cx="399406" cy="4250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25200" y="3420303"/>
              <a:ext cx="288032" cy="75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53429" y="4445872"/>
              <a:ext cx="288032" cy="75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080026" y="3205119"/>
            <a:ext cx="11277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u="sng" dirty="0" smtClean="0"/>
              <a:t>35%</a:t>
            </a:r>
            <a:endParaRPr lang="he-IL" sz="2800" b="1" u="sng" dirty="0"/>
          </a:p>
        </p:txBody>
      </p:sp>
      <p:pic>
        <p:nvPicPr>
          <p:cNvPr id="1026" name="Picture 2" descr="http://image.trucktrend.com/f/features/news/2013/163_news130114_honda_urban_suv_concept/46262847/Honda-Urban-SUV-concept-front-three-quarter-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" y="5105400"/>
            <a:ext cx="2473234" cy="15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5767565" y="3630783"/>
            <a:ext cx="1478411" cy="636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Taking a loan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1320" y="5193218"/>
            <a:ext cx="173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24%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93393" y="4267200"/>
            <a:ext cx="105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33%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782010" y="290649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8%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377267" y="3662356"/>
            <a:ext cx="12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-0.33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185118" y="2513182"/>
            <a:ext cx="12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-0.23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352700" y="5878698"/>
            <a:ext cx="2861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Arvapally</a:t>
            </a:r>
            <a:r>
              <a:rPr lang="en-US" dirty="0" smtClean="0"/>
              <a:t> et al, 2012</a:t>
            </a:r>
            <a:r>
              <a:rPr lang="he-IL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17" grpId="0"/>
      <p:bldP spid="25" grpId="0"/>
      <p:bldP spid="26" grpId="0"/>
      <p:bldP spid="21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72" y="6096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/>
              <a:t>Argumentation Theory</a:t>
            </a:r>
            <a:r>
              <a:rPr lang="en-US" dirty="0"/>
              <a:t>?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During a discussion between reporters (R1,R2) about the publication of an information piece concerning the person X, the following arguments were presented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R1:</a:t>
            </a:r>
            <a:r>
              <a:rPr lang="en-US" dirty="0"/>
              <a:t> </a:t>
            </a:r>
            <a:r>
              <a:rPr lang="en-US" dirty="0" smtClean="0"/>
              <a:t> 	this </a:t>
            </a:r>
            <a:r>
              <a:rPr lang="en-US" dirty="0"/>
              <a:t>is an important information, we must publish it.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R2</a:t>
            </a:r>
            <a:r>
              <a:rPr lang="en-US" b="1" dirty="0"/>
              <a:t>: </a:t>
            </a:r>
            <a:r>
              <a:rPr lang="en-US" b="1" dirty="0" smtClean="0"/>
              <a:t>	</a:t>
            </a:r>
            <a:r>
              <a:rPr lang="en-US" dirty="0" smtClean="0"/>
              <a:t>this </a:t>
            </a:r>
            <a:r>
              <a:rPr lang="en-US" dirty="0"/>
              <a:t>information concerns the person X, X is a private person and we </a:t>
            </a:r>
            <a:r>
              <a:rPr lang="en-US" dirty="0" smtClean="0"/>
              <a:t>	can </a:t>
            </a:r>
            <a:r>
              <a:rPr lang="en-US" dirty="0"/>
              <a:t>not publish an information about a private person without </a:t>
            </a:r>
            <a:r>
              <a:rPr lang="en-US" dirty="0" smtClean="0"/>
              <a:t>his 	agreement</a:t>
            </a:r>
            <a:r>
              <a:rPr lang="en-US" dirty="0"/>
              <a:t>, and X does not agree with the </a:t>
            </a:r>
            <a:r>
              <a:rPr lang="en-US" dirty="0" smtClean="0"/>
              <a:t>publication.</a:t>
            </a:r>
          </a:p>
          <a:p>
            <a:pPr marL="0" indent="0" algn="l" rtl="0">
              <a:buNone/>
            </a:pPr>
            <a:r>
              <a:rPr lang="en-US" b="1" dirty="0" smtClean="0"/>
              <a:t>R1</a:t>
            </a:r>
            <a:r>
              <a:rPr lang="en-US" b="1" dirty="0"/>
              <a:t>:</a:t>
            </a:r>
            <a:r>
              <a:rPr lang="en-US" dirty="0"/>
              <a:t> ?</a:t>
            </a:r>
          </a:p>
          <a:p>
            <a:pPr marL="0" indent="0" algn="l" rtl="0">
              <a:buNone/>
            </a:pPr>
            <a:endParaRPr lang="en-US" dirty="0"/>
          </a:p>
          <a:p>
            <a:pPr marL="514350" lvl="0" indent="-514350" algn="l" rtl="0">
              <a:buClrTx/>
              <a:buFont typeface="+mj-lt"/>
              <a:buAutoNum type="arabicPeriod"/>
            </a:pPr>
            <a:r>
              <a:rPr lang="en-US" dirty="0"/>
              <a:t>X </a:t>
            </a:r>
            <a:r>
              <a:rPr lang="en-US" dirty="0" smtClean="0"/>
              <a:t>is </a:t>
            </a:r>
            <a:r>
              <a:rPr lang="en-US" dirty="0"/>
              <a:t>a minister, so X is a public person, not a private </a:t>
            </a:r>
            <a:r>
              <a:rPr lang="en-US" dirty="0" smtClean="0"/>
              <a:t>person.</a:t>
            </a:r>
            <a:endParaRPr lang="en-US" dirty="0"/>
          </a:p>
          <a:p>
            <a:pPr marL="514350" lvl="0" indent="-514350" algn="l" rtl="0">
              <a:buClrTx/>
              <a:buFont typeface="+mj-lt"/>
              <a:buAutoNum type="arabicPeriod"/>
            </a:pPr>
            <a:r>
              <a:rPr lang="en-US" dirty="0" smtClean="0"/>
              <a:t>X </a:t>
            </a:r>
            <a:r>
              <a:rPr lang="en-US" dirty="0"/>
              <a:t>has resigned, so X is no </a:t>
            </a:r>
            <a:r>
              <a:rPr lang="en-US" dirty="0" smtClean="0"/>
              <a:t>a minister any more.</a:t>
            </a:r>
            <a:endParaRPr lang="en-US" dirty="0"/>
          </a:p>
          <a:p>
            <a:pPr marL="514350" lvl="0" indent="-514350" algn="l" rtl="0">
              <a:buClrTx/>
              <a:buFont typeface="+mj-lt"/>
              <a:buAutoNum type="arabicPeriod"/>
            </a:pPr>
            <a:r>
              <a:rPr lang="en-US" dirty="0"/>
              <a:t>X resignation was refused by the prime minister.</a:t>
            </a:r>
          </a:p>
          <a:p>
            <a:pPr marL="514350" lvl="0" indent="-514350" algn="l" rtl="0">
              <a:buClrTx/>
              <a:buFont typeface="+mj-lt"/>
              <a:buAutoNum type="arabicPeriod"/>
            </a:pPr>
            <a:r>
              <a:rPr lang="en-US" dirty="0"/>
              <a:t>This piece is exclusive to us, if we publish it we can </a:t>
            </a:r>
            <a:r>
              <a:rPr lang="en-US" dirty="0" smtClean="0"/>
              <a:t>get</a:t>
            </a:r>
            <a:br>
              <a:rPr lang="en-US" dirty="0" smtClean="0"/>
            </a:br>
            <a:r>
              <a:rPr lang="en-US" dirty="0" smtClean="0"/>
              <a:t>a lot </a:t>
            </a:r>
            <a:r>
              <a:rPr lang="en-US" dirty="0"/>
              <a:t>of appreciation by our readers.</a:t>
            </a:r>
          </a:p>
          <a:p>
            <a:pPr marL="514350" indent="-514350" algn="l" rtl="0">
              <a:buClrTx/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13</a:t>
            </a:fld>
            <a:endParaRPr lang="en-US"/>
          </a:p>
        </p:txBody>
      </p:sp>
      <p:pic>
        <p:nvPicPr>
          <p:cNvPr id="2050" name="Picture 2" descr="François Hollande (Journées de Nantes 20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95800"/>
            <a:ext cx="1371600" cy="21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Cayrol</a:t>
            </a:r>
            <a:r>
              <a:rPr lang="en-US" dirty="0" smtClean="0"/>
              <a:t>  et. al 2008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b="1" dirty="0"/>
              <a:t>Argumentation Theory</a:t>
            </a:r>
            <a:r>
              <a:rPr lang="en-US" dirty="0"/>
              <a:t>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313584" y="1798878"/>
            <a:ext cx="4992216" cy="4760167"/>
            <a:chOff x="2627784" y="476672"/>
            <a:chExt cx="4104456" cy="6264696"/>
          </a:xfrm>
        </p:grpSpPr>
        <p:sp>
          <p:nvSpPr>
            <p:cNvPr id="5" name="Oval 4"/>
            <p:cNvSpPr/>
            <p:nvPr/>
          </p:nvSpPr>
          <p:spPr>
            <a:xfrm>
              <a:off x="3419872" y="476672"/>
              <a:ext cx="129614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publish</a:t>
              </a:r>
              <a:endParaRPr lang="he-IL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975665" y="2132457"/>
              <a:ext cx="1440160" cy="86409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Important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436096" y="2132457"/>
              <a:ext cx="1296144" cy="8640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Private person</a:t>
              </a:r>
              <a:endParaRPr lang="he-IL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36096" y="3356992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He is a minister</a:t>
              </a:r>
            </a:p>
          </p:txBody>
        </p:sp>
        <p:cxnSp>
          <p:nvCxnSpPr>
            <p:cNvPr id="9" name="Straight Arrow Connector 8"/>
            <p:cNvCxnSpPr>
              <a:stCxn id="7" idx="0"/>
              <a:endCxn id="5" idx="5"/>
            </p:cNvCxnSpPr>
            <p:nvPr/>
          </p:nvCxnSpPr>
          <p:spPr>
            <a:xfrm flipH="1" flipV="1">
              <a:off x="4526200" y="1214224"/>
              <a:ext cx="1557968" cy="918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067944" y="1340768"/>
              <a:ext cx="627801" cy="791689"/>
              <a:chOff x="1475656" y="1557191"/>
              <a:chExt cx="627801" cy="791689"/>
            </a:xfrm>
          </p:grpSpPr>
          <p:cxnSp>
            <p:nvCxnSpPr>
              <p:cNvPr id="11" name="Straight Arrow Connector 10"/>
              <p:cNvCxnSpPr>
                <a:stCxn id="6" idx="0"/>
                <a:endCxn id="5" idx="4"/>
              </p:cNvCxnSpPr>
              <p:nvPr/>
            </p:nvCxnSpPr>
            <p:spPr>
              <a:xfrm flipH="1" flipV="1">
                <a:off x="1475656" y="1557191"/>
                <a:ext cx="627801" cy="791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19672" y="198884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6084168" y="3032357"/>
              <a:ext cx="0" cy="468252"/>
            </a:xfrm>
            <a:prstGeom prst="straightConnector1">
              <a:avLst/>
            </a:prstGeom>
            <a:ln cmpd="thickThin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627784" y="2132457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Exclusive</a:t>
              </a:r>
              <a:endParaRPr lang="he-IL" dirty="0"/>
            </a:p>
          </p:txBody>
        </p:sp>
        <p:cxnSp>
          <p:nvCxnSpPr>
            <p:cNvPr id="15" name="Straight Arrow Connector 14"/>
            <p:cNvCxnSpPr>
              <a:stCxn id="14" idx="0"/>
              <a:endCxn id="5" idx="3"/>
            </p:cNvCxnSpPr>
            <p:nvPr/>
          </p:nvCxnSpPr>
          <p:spPr>
            <a:xfrm flipV="1">
              <a:off x="3275856" y="1214224"/>
              <a:ext cx="333832" cy="918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75856" y="1673340"/>
              <a:ext cx="333832" cy="63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436096" y="5877272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Rejected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4653136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He resigned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084168" y="4256892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106749" y="5409020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016270" y="3962400"/>
            <a:ext cx="1127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/>
              <a:t>64%</a:t>
            </a:r>
            <a:endParaRPr lang="he-IL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8045299" y="4912767"/>
            <a:ext cx="1127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/>
              <a:t>5%</a:t>
            </a:r>
            <a:endParaRPr lang="he-IL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8045299" y="5906894"/>
            <a:ext cx="1127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/>
              <a:t>15%</a:t>
            </a:r>
            <a:endParaRPr lang="he-IL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4665443" y="2969172"/>
            <a:ext cx="1188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/>
              <a:t>16%</a:t>
            </a:r>
            <a:endParaRPr lang="he-IL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5622613" y="4178962"/>
            <a:ext cx="1068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-0.25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686003" y="5029200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-0.33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975689" y="6014616"/>
            <a:ext cx="777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0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438400" y="3439180"/>
            <a:ext cx="777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0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907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Behavioral Experiments for </a:t>
            </a:r>
            <a:r>
              <a:rPr lang="en-US" sz="4000" b="1" dirty="0" smtClean="0"/>
              <a:t>Assessing Reinstatement </a:t>
            </a:r>
            <a:r>
              <a:rPr lang="en-US" sz="4000" b="1" dirty="0"/>
              <a:t>in Abstract </a:t>
            </a:r>
            <a:r>
              <a:rPr lang="en-US" sz="4000" b="1" dirty="0" smtClean="0"/>
              <a:t>Argumentation*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he-IL" dirty="0" smtClean="0"/>
              <a:t> </a:t>
            </a:r>
            <a:endParaRPr lang="en-US" dirty="0" smtClean="0"/>
          </a:p>
          <a:p>
            <a:pPr algn="l" rtl="0"/>
            <a:r>
              <a:rPr lang="en-US" dirty="0" smtClean="0"/>
              <a:t>Conclusion: preferred </a:t>
            </a:r>
            <a:r>
              <a:rPr lang="en-US" dirty="0"/>
              <a:t>argumentation semantics, </a:t>
            </a:r>
            <a:r>
              <a:rPr lang="en-US" dirty="0" smtClean="0"/>
              <a:t>“better than” grounded </a:t>
            </a:r>
            <a:r>
              <a:rPr lang="en-US" dirty="0"/>
              <a:t>argumentation semantics.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168" y="6319299"/>
            <a:ext cx="841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Rahwan, Iyad, et al.  </a:t>
            </a:r>
            <a:r>
              <a:rPr lang="en-US" i="1" dirty="0"/>
              <a:t>Cognitive Science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2010)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02" y="3124200"/>
            <a:ext cx="519112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447800" y="1981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0400" y="1981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33600" y="23241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02944" y="1933903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9065" y="2341179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Dempster's</a:t>
            </a:r>
            <a:r>
              <a:rPr lang="en-US" b="1" dirty="0"/>
              <a:t> Combination </a:t>
            </a:r>
            <a:r>
              <a:rPr lang="en-US" b="1" dirty="0" smtClean="0"/>
              <a:t>Rule?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Who will win?</a:t>
            </a:r>
          </a:p>
          <a:p>
            <a:pPr algn="l" rtl="0"/>
            <a:r>
              <a:rPr lang="en-US" dirty="0" smtClean="0"/>
              <a:t>Expert 1: </a:t>
            </a:r>
            <a:r>
              <a:rPr lang="en-US" dirty="0"/>
              <a:t>80% </a:t>
            </a:r>
            <a:r>
              <a:rPr lang="en-US" dirty="0" smtClean="0"/>
              <a:t>A , </a:t>
            </a:r>
            <a:r>
              <a:rPr lang="en-US" dirty="0"/>
              <a:t>20%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smtClean="0"/>
              <a:t>	=</a:t>
            </a:r>
            <a:r>
              <a:rPr lang="en-US" baseline="-25000" dirty="0" smtClean="0"/>
              <a:t> </a:t>
            </a:r>
            <a:r>
              <a:rPr lang="en-US" baseline="-25000" dirty="0" err="1"/>
              <a:t>demp</a:t>
            </a:r>
            <a:r>
              <a:rPr lang="en-US" dirty="0"/>
              <a:t> 72.7% A ,27.3% B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Expert </a:t>
            </a:r>
            <a:r>
              <a:rPr lang="en-US" dirty="0" smtClean="0"/>
              <a:t>2: </a:t>
            </a:r>
            <a:r>
              <a:rPr lang="en-US" dirty="0"/>
              <a:t>40% </a:t>
            </a:r>
            <a:r>
              <a:rPr lang="en-US" dirty="0" smtClean="0"/>
              <a:t>A , </a:t>
            </a:r>
            <a:r>
              <a:rPr lang="en-US" dirty="0"/>
              <a:t>60% B. </a:t>
            </a:r>
            <a:endParaRPr lang="en-US" dirty="0" smtClean="0"/>
          </a:p>
          <a:p>
            <a:pPr lvl="1"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  <a:p>
            <a:pPr lvl="1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16</a:t>
            </a:fld>
            <a:endParaRPr lang="en-US"/>
          </a:p>
        </p:txBody>
      </p:sp>
      <p:sp>
        <p:nvSpPr>
          <p:cNvPr id="5" name="AutoShape 2" descr="data:image/jpeg;base64,/9j/4AAQSkZJRgABAQAAAQABAAD/2wCEAAkGBhQSERQUEhQWFBUVFxgXFhcYGBcYGBcUGhcVGhcXFBgXHCgfFxokGRUYHy8gIycpLCwsFR4xNTAqNSYsLCkBCQoKDgwOGg8PGi8kHyQsLy0sLSwsLCksLDIsLCopLCwtLCwsLCwsKSwsLC0sLCksLCwvLCwpLCwsLCwsLCwpKf/AABEIAMIBAwMBIgACEQEDEQH/xAAbAAABBQEBAAAAAAAAAAAAAAAFAAIDBAYBB//EAEsQAAIBAgQCBwUDCAYIBwEAAAECEQADBBIhMQVBBhMiUWFxgTKRobHBFELwByNSYnKCktEzk6LS4fEVFiRTVIOy4hc0Q0Rzo8Jk/8QAGwEAAgMBAQEAAAAAAAAAAAAAAwQBAgUABgf/xAA0EQACAQIEAwYFAwQDAAAAAAABAgADEQQSITETQVEFImFxgbEykaHB8CNC0RQzUvEGNOH/2gAMAwEAAhEDEQA/ANhaWuW+FWpnq1nyB+dOtVaShS87ZwqDZFH7oq2qjuqJKmFdOjhUgqMU4GunSSuimTXZqZEfVPjDf7Pe/wDif/oNW5qLE4cXEZGmHBUxoYIgxVhvII0mO6IcUtWsOVuOqnOxg7xC61Y4rx+0dUuAwBAht8wMzA5cvCradAsPza6f3gPktSDoPhR91z53G+lMtwGYsbwCiqFtpA3+sq87nwP92m3MWhTMRmUzy5evjp50UxHROwhzraLr95Mzk/tLrqfDny8Zzw+wAAiLkKyOY1J11obcL9oMIvE52mLuCWOURsyiYhCBJbu7Q+DeFT3eI9Q2VQOZgnXVjE+mv71a48OtyWCKCTroJ9e88/QedM450WS/hXUQGdN4UMCCGGVokajxodJaaNci8NVqu65b2mZHSeRqB/FFdHSEHa2p9Z//ADWu4Rw17YZyFuvcylmIVIAEBVA0AGvvomL7jdI8sp+TUzxaX+H1MUyP/l9BMBZ6SOmi2l5wCjnfUwBHdUuJ49ibisvU6MCDlsvMEQYNa/iV8uvIMhDrmkdoctRsRI9ansN1iK65YYSIkH4Cu46ckEnhNb4jA/Qm0Rh2BUqesbQgg7JyPlWkU6UKwyut7VuwQdI3bTWfSiiUFmLsWPOEVcoAE6a5NdNMNVl51qbNcmmg10idmmNXSaaTXSYw1E1TNUbConStcqtcFWnFV7grpMqlKVPIpV0mSWqsJVa0asIaHOlhKmU1AtSA106SzTpqPNUVnH22MLcRj3BlJ9wNdOloGug0wU6rTo8GuqaZXQa6RJJrhNNmuFqmROTQvG4UhiUUwdSBzJmcvjzgd00TroaunQOLRKyGzAxG+vx7xt5UQXDkLqp25OZ+JFNvWGQl7QBnVl/SP6S9zeHPzqS1iHZcwykHu/xI18K6cZB1O0q0RqYY+uhNDcUHBOQBt4knxIkTI7qOC8wHP0Sfk1DbyNmMOMpkEHrBqQdYzRueXzqZKmxlT7PeNyMgFuR2tZgjUjWDFWeA23Um3c7ObM6jYe12lGp71b9891N+wMTIYTA1C3d/R9atPgXyhgzF7ZzKNQGIGq9rXVSV3510sxFpf6uG9Kk2OlRJiA+Vl1DLI8jTi2tTvByaaaaaWpZ66dOGuGuk02amdOU0mnUw1EmKoyKeaYTXTpDcFQOKnc1C1dJkBWlTiKVROkGGuTVxDXi1rpViv9+/w/lUn+s+KP8A7i7/ABH6VbhNKcQT2tTUgrxA9IsSd793+sb+dMbi9873rp/5j/zqeE0jiieqdNi32XKCRnuIrR+gTLD1iPWg4u2xbIMKVGnIjuykbEd9ZXgz32bN+cdDKknMy941OxkVpcVcCpnJGUbzG3MEbzQWTKbGOUCGW82/D8VmtW2ZhJRSdQJMCTUxxaD76fxL/OvB7lzMSe8k+8z9aQ8hTAok84kaus92PFbI3u2x5un86qnpRhc2T7TZzd2dfnMV4umFZwcg7p5bsF+tGL9u1khrMEaCB4DUREUGoMhtDUlLi+09RbpNhRviLX8a/wA6ibpbhB/7i36GfkK8ZsuYE+tSKdR50fg6XvFzUN7Wnqd3p7Zn82l66vN0tyvpJBPuqdenODgHrv7FyfXs1l8A1y1aFtWtiQAuh7OoBnv51mOK2cl0yQSdTGgmSD8QaBT7zWMYqqUXNPUP9fcGP/UJ/wCXc/u1UvdOMKCTauEM24a2+RvE7QfH3zXlxeuzTXBHWK8Qz1Nfyh4b9M/1b1xvyiYfbM/9Wa8qNyNq6LhruCs7iGenN+UHDc839WJ+Jpp6f4fl13ooH/6rA8I4RauoXvNczQWAUQMswAOyZNULlrq7jW1JK6Ms6GD3/jlQlCk2hmVlXNPRML+UCxbLEdayEmEyICGJkkNmiJJ08anf8ptjfqrv9j+9Xm2tdFGFFYDiGekf+J9r/cXPen86Y35T7f8AuH/iWgXC+C2DZBuGW0J7RETsAARA8aB8Swot3Co25TvFBQozZdYd0qKuabg/lSt/7h/41/lVPE/lbQezh2J8XEfBaw1wSDHdWu6N8HwYsh3t57mVc05iZbw2300q1VQlp1EGpLdn8rKnfDmf/kEenZp5/Kov/Dt/WD+5WV6R8BIv57CRbyZ25ZVXT4yKENU00VhK1cyG03rflVH/AA5/rB/cqM/lTH/D/wD2f9lYM0xqLwlgeI03h/Kn/wDz/wD2f9lQv+VI/wDDj+s/7Kw9MYVHCWWztNr/AOJ5/wBwP6z/ALKVYalVeEJOcxlupRUaipAKtKSRRNavEdEfs1uxdxGouOFdBIKBgYIPNgJPdIjWh/Qnh/XY2ypGgbOfJdfmAPWvRun2GzJh1OzYi2CfMMKipcLpG8GqtVAbaedYHiL4a9kbVbbspUbSDDEeorePwe1iVDFh1TAlmGmnPX7pHOdqyXDh1uIuf0aq5uMWYLOVi2kllneN6lXhd42LpW4iouctaBfU28swDMkqc25AA5RpnoTvvPQ4jDoQFvlOnLrM9irCi662iXUM2U8yomD7hNQUZTAoLFu+pJbNcW4IOhKtkMzETHvq3gei8HDte1F8XWy6jKqoWUk950bypqlVNu9+XmZjMAoYcLx38NTAeCchxHM7d/OPhRXG48KsrOYgjc843naPDupvR+4iuOsGVG7JYCSp0M+PKR3GtLxngti3DXbttlgEKjFnccsoA0nvJAoDVBUOa2kucFVw/wCnuTta8wU10CruHwGd4XaToeQ5T8BRFsOjGxrkPVLmCoSzEPdEgKIJyqupo5xK27sBT7LqsxFQ2t6+MscPwdzq9V1A5mCuvMRrWexlsi42beT60fwl26dLavfjSVR9DBOU+gJqpfwF17IvkShbIO6e/wABOlL06rK1yI7U7NzDLnAtt/rlBAq3w3CW7jxdJCx3xLGdJ9Kk41h1W6/ViEDsq6zIQ5Z174n1pnD8YUkcjziY1Gvh5047Z6d1mKKXCrZHi4xwu3bIOHkwYcST66+Rqspori8czjLb7UTqByIM+cCdfCh/2JsgciFLFQf1gFJEeTD31Si+VSWMJVomo4WmLmaDA8QXq1ghAo0X1n1EihHGrwe5IWG3Ld4gZQPDc+tH+DcPGQTqCD85ihfHUQ3Aqdp5gxzPIAcz/OllqIr35Rw4WrUU0xuN4FmuVcxvDmtuwJDZTlYrJUON1mNYMj00kUw4FhkJ++MygamAzKfih91aBqoBe8zlwlZnyBdZqOE4hSitCgADN+1qKC8dxuZioAiQ08zoQAPDei3CcPh1TMzCI1B1MnuHOhnF8UtyWRIQHKGI590+XKs1aiq+YTXGDrVVybHx2gU1tejnFSyrIEoIbYTEwT6Gs9xLhQtnKMxdFBu7QrmDkHPszBM7g91WOBYOMRlMNGh7pG/oNabrVEYb6xWjhK9NibaWvCnSRLt62z2wcrEAgD2kEnTwnLt3GsW6EbiK3vH+lMJ1VmARu/d+qnj48qHcN6Nm8TbESqhrtxhmMtsiA7RtO5IJmIFCpV8htGKnZzVKfEY26fyZjzTDRDi/DWsXGRuWx7x30PK0+rBhcTDdCjFTGEUxqeRTCKmRGVynZaVRJkC1IDUYp4oc6b/8kWEzYq48aJbifFmH0Bra9OMYEsxz7TL4MolT/FlrzToLPWtDMoAB0JGs6beZo9xnjfWJdUlmKDL2thmNrY+ID+6g1qosR4TSwFAvUU+MB8F4V1rEOclq2A1xoPZXMBpA7z5czRfE8TwtpktWTd6oZ+ug6XA4AKEBgCBlAzA6gmDzIjA8YuWwwRoDiGETOhE94IzGCO+qLgVnrUyiwnsamGNVyXOnID836TacB6L2vtSMIa01kXlUnNleVGRmAAcqTPzHeb6VYL80rrp1a3FHgHs5RHrA9aynR3pM1pIAMWgWaDJKFwcqg6DdtaO9Iuklu7hiihgzZTBA9kZZMg98e+nQycIgTz1VaoxqhtbED0OntAWHuWytlM6jM8XFUKuVGgGC1uAQBqZPwqPFcPs28TZDOHtNDPqNAZiSDtzgwY33ohicUuCQItpTdYAl2IOjAZgADtusabZgTpDcC1rEYW7bZQLllQbZ0HZBJJZiZM5vZ5biNaVNtuf5pNnUd8XCbcufP0lPBALcZUMh7pM9nW2uiezpuzHT9EVFYdkvjqlDuJRAROpdwIEjWDzqXhiqsPzVO1+1qQPRYP71czph7zBmcMqHtLuLpEme5SSRz0OvOq2O8XSovFcHpz520hDC4K/h3yt1IN4s5DF/zRVWGbRgROckHUwsjahhsXbTLhrgAU3LbDQEEFgA6MNxB3oPfvl2LMcx7/lHcPDlWmxfFBeTDPcabquqtMlmUGQd9BoJ03JPfM5w2g0tGOC1M5msb72Gx1sfLlBfFMMA9lGE6kt4kqWbbxBp6FAb1mVQhzlMCNMojWAYKbSJDsRqADZ4vYINktupyv8AwsDVXHML1uwtuzFy4dxlJZvZYAr2jmc5u1tsNKOpssyKVIVHbMN+fTnf6SWwgTR7iFm0hQIy/e5zqsglo0JADTKsN1LoFsTcZr9y5lSCSIRY3kTlPwqvheAA4hrF5spTcKRqfA7d3vorxvgNiykIIuRK9rtzGh8NaG7XOs7MMOxCajrBi37i27hsi4EWA5aOyxMR3jkO+iPRvg4ixiGZSxxCgLOoymdR5gehHfUWCl7CIbltRipuPAJdSrIqjJIzZn1AAJhWjciuLZvYbELh3YjJctkAMSh7SlSB3GoKhNbTSR+MpCkC+viRb3vHC0PsJ5k5mPny+VVMNdAUy+VlSLYE5iSWaZCnSG7xM0TJH2RY2ykfOp8BdGGsi71aszIoRjHZYDSBMjWDIn2I03qFidNiax035esocQtobEhGa6OrFxj1hhocvmnQbIo/ZaO+pbWPS6uFslIyXEBML2gWEyd9ias9GuOt9ozXYZbrEPyBZhlzOFHaH6p01JqLE4PqcXEHKs3FGUroAWgA6xmUqN/M1F7jMvkZoinYlKg1AzDX0I9Jy3bz2blxvauszE+p+s1GOE3Dm6tAnVTmfrAT7LOZjcwDqB4TUmDukYYAe0rFY7iGMaHnNXmw1xHWy95Q+InrhALCQEQCPaJzGI7z41ZVDHWKpUKl9Rv48vLlb7SnhuFIcEp7XWXbqhtQoyToNd9DOnPyo50avhL+KXn1pH7oLAfWsvxPhr2LrW2gMuoI581YekUXOOC44uNFvhbhH6zor/NjUBraWta33h8TRJpnK1wwLD5j7QZ+UvCw1tx4r9R8jWHNej/lEfNh1Pcw+o+tebmtGgbrPHYkWeNNNNOJpho8XjaVKlUSZEtOBqMU8GhyTNV0Fb864/VFWuNqqKcu9y4WP7gIAH8VBuieIy4hR+kCPr9K1mM6MK1i5fZ2zB3hd1ACZojkSV+NJ10JJt0m32ZUVHUt1t/Eyqk91W8Pwa9dXMlssPMD3SdabZ4fmZVEDMQJ8zWv4PduWEAyqy5NDrJcRoe4T4UnTUNPR4/EtQAC7mZTBW2tm4rqUOQyDvyPqNDt3VdvYsgMsDVNzvJZSAPRW91WuJ2md2d0ykW20mYJ294VqB37Fxy7xFtCqT+uVmBzOm/mKLlIBtMpKwrYhC46fSWMSxO520HgPD8c6dhsc9pg9swSMv4mqfWNoDGnmD86dcxBIiB7zSguNZ6dsrCxl6xePVyvtM7ADkSSQJ99a3hV/DmySzptLyR7XPNPOsZwTCdc+HstMPfAPfGYT8JrWWsQgYhUBAY5iPvQWBkeI1ptR3bmeNrH9Rh4zK8atj7QxtgdWUBlfZmYB02n6V3BX8rW3j2GB938xRTjeOzB0RQqsUGnIJJCj1M/50FtWQCO0YkSO8TtQH+LSeh7OucPrtrLGOx7XLDMxli2p27WbXTzmp7ODuNhxee6EVBFkaBiwOyxBGzGeeU+tbjWE6prtobdccpP6J7Q89CPfVXGY8XAkAqFRVgmRIEEjukAHl9SzbLe8zMH3xZev0h65gLbOt57hum4xzNHPsSZ2YZtAYHPSiIKBZInTQkzESJPdoQPSstac2WuW7inMezl2g67/CjuBwD3VAd5URIjVhyzHnVSbkxbE02Rr8jsZnsTiMzLyyKFHkux023o9iMamJFg5j1q23Z9PvJaLSWgEsWSdyNaH9IsKtptPaOp8uXwmnYbCBFsuxM3bd5ggGoGW5bQkz95w3kBVFY3msqoaSNsbG3yML8Uxlu4L3VHs6lZER2ROnnNBL+NJBXMcoiBJgsBA02mOdEcdgBYF9VJYT2SYkqyqVOmmoNZ7qirEEQFY6QZ38tDUVc0F2YKedra9PKFsOsAd9X8Bis+JttdJYKZM6nKqloHqNqD2sSoBmSfI+4aVPw3GKHLMSoyXACQT2mRlWQJ0lh7qFTvmE2cQFNNutj5whY42jX7hYkJnJLLKmSPaESV1I7zpzNB7lw9YXzGScwbnO4MiIPjUvWWXN02A4Ts+1vM6nwG2knzqIW5Ao1Zje0zuzaSFWcdbek0fG+IW71m2+ZRcEZkC65mXtsTmP3l20OtGrHA7L2GvOGz2UtgQ0DTD2isjzJrB54111+fI/SjfElvFlW2bhF2zYzKuaG/NqO0BvqtWSrcliLzsThSqLTpvbf7aR3S66DhmBI0yx4mRpXnjVpuk2Mm2i8yRp5DX4xWaatDDDuzxmLPftGEU0080w0zFI2lSpV0mVxT6atOFCkwjwA/7Ra/aH1r0biWKixcWdCs/vRlHvDfCvL8JiDbdXG6kEelbJuMm9h7hKZeyp99xBI79vDnS1fQX8DNbswZnA8RKOaFnuOlHeE4gtZWS2k6hS09rvGx05+FA1w+bCtc1zJdRD3ZXS43vlPjRzh3FUS2NO0ANPECPpSNMZN56TtEmqqhBcg2+kocVxDC45cxmzQu5UlSBPofnT8YwTD9U0K/WdYyyJGa2gEjkYUaHaadgrRa8L92GVVuXYkGSitlBWZylwBruAaKY7ggGAa42txwbrMd5PaGvlqfM1OY5T4wD06dBkZtStvnr7a/SZZlCrJqBMQGgKCZ5fIVSxOKJXL9PdRPojgy2KsLqe1mPdCyT8RQQt5sVa+RSRyEN/6K6u3ikb27SWrimNQWuIHg+VwD0rvAcE7IcrMoLFWA8gRPvo/0ny27l3NoL9q2oaJjJcQuI5mFU+/uoNwnjVrD3bg9u24kATKspMBpA5E6juFHtYi8xsvHw7ZRqSDt4C/3lzjGHTD4ciO0wyqDvuMzn4DzPhWZscPfJ1zFUtAnKznLmYbrbG7x7hOpordunF3gWOVSVDHTsrPIHuAJj1o3wvgYxCnEXR2IyWLfJbY2/HMyTvVQMxvDi2DpZSddz9hM1x/Eq0P3tJjwQAEHyAqvw/hobC3bkanbwAPLu/wodxLFhc1r9F2M+EmB+O4VoujQz4Zl7w4B85+tWqXtc85n0mWmLqf3D5CU+lFgtjDlHaZbJj9drNonf9b51PgOOlUAAErz7x+PlRBMMMRirxzkJr7LKpkDKg7W85QP8qrcO4OLtrFPcLs1kQhlgoIDlsxykDYQpImYqctzceMebhmkEqcgu2+sFrg3xdxyJOVSxhWbaAAAoOp210030o9h7Az4Q8vsoHqrXVb+1r61X6KcfGDNwsdGgQFkyJgiSAInnO/vl4RxVLrsFBhWbJJBOV4JmIHtITEffqumXxlsSXTNp3Rt6i3vadeBeVTLLnUx4LJA8pEetA73aYs3tNJJ8aP8Sfq2DjcZ/eUaPjFZzFuMgPcR7tj86G7d0Cd2VTHffyiuJHdt+PlUmEs9tM2ozLI8JEz4Rp61TW+XPlsPE7fAUWRYy8iSskfP60IbzZa2UmW+NYZVa4bcDN1cgaDNkTMBH60+s0GFw+A8NT50TxlwEKB6+es/GqN23y79RRq7ZnvM3sunlo6HnIW15Hbfw9a9C6LLeNvrLbKP9mRAWBbVHvCYBA0gD19KwKKeesHaYg+HhXoHQPETay93WD42nH/U9Ewp/UtKdsKf6e46zyjjGJL3Wn7sjzM9o+p+VUGq3xQfnrv7bf8AUaqGthRYTwtb4z5xtMNPNNIq0FG0qRFKukxfZT+D/hUn2PTerwww7x8f5U4YfxHv/nWNx36x/hr0g9MGSYrfdIuGWsLhybLBlufZxuCNOtZsp5ibYrKJhtR/MfzojZvgI9m6jFGIYZTldXAIDCRB0YiDvO43qTWLDK3zmr2dh9S6Ha2nXn9Js7XCwtvshSLvUsM0wLiBo0UEmQ20bzWfGBzW7tzKE6nIpVRGrPGuYyYjfyox0jxLW8ACrFW7IBGh10+RoPau2LFuyWPXvdQvc101UZVffTMx1GsqIgiusGH56R7CVWAzbkn2tfw20hq1xO3iLC4dSFcWrigQQCckxmMRIUiOZirvSzExg3Aj2Y9IoDxPo4ou2nwbF7LkMGOyntSATqyjLuRvpqZgvxTBtfDWl17DE6xJVSQs8pMCfGobMxykaxbEtSurIdN7HcG88zN0d5IX2R3d0+Vav8nA/PMT91QPWYPwUe+s79otH2bHq11mHuVVn30e6KYqC5VQjEjQEkTGhAO3lJ+gGAAd49jMSDTKjfzH2MO9N8WouWrjGVsupKBsrtnzQVPhk186ojiuGunEPeQQ8MrOpmequdlXXQ9pUjz2JofxbirAlbqISzjMSJm0Cpy+AJGsQYEDcksx3Tk3Ci9VbCIwYiNGcDIH0gCFgREQBpyDAdRF6NF2pqFB8wbW5+8u8F4tZXCsl4qMzhiYYtkjKwWBExMa8zW/sKEwyrOgQCdtAorzbF8HtXrC38NAYCL9sdlVbT+jBM6gyAJBgwQezWv6SY4JhyswMsT3Dviu1AsYHGFXa4vck3B5GeY9ImDXGdToSAPHsyT7z8a1XQ5x9nE9x+ZrLXiAXMAiToV0IB00aSvzE70Z4M35rs9mCeZga7a1R3DoB0iZVUc5Tp9ZHh+DNdxQQnIrhrmY8kzsAVG7FuzCjUlxpRjiyYTD9XbRyxDg3WQ5wySeyQezmACkg6SzbbUIxXEmVlZredAvVNOucQuYSdiIWI0AC6d4Drp3PnO5qCyqNBrN6jSqOFLNpbl+cpvbnAsNjcO9zDdi6rlRbUk5lkQ1xW/ogSTEEjQDUkCgfRHBMzXAvtSgHnniJ8TpNDeFcXbDuHUSCCpXk6kEFTIII56g7Ci/DOIORir0hbhyXCV0Ct1yQFHhPxFdmU2JkNRqqrJe6m1ieWu0I8bu5rWbyn0rNZ9CDtJHPkaPYtycISdSwnzJ8B4ms/iMOQ7KQQxIIEGSSNo75oDjpJ7MbRljMNdhpB3MDl6/591XzfiNfH1qpieHtby51ZSf0gVnxE8tD7q4uHZhopPkCfM6eFUsbzWDC0u4n/zdwmd3Gv7X8opl6/8AnBO23v8A86M9K8QXvQAFWyCh1El3bOTHIageYoFeEksRAAnkQT4eFGxFs2kS7OJNEm1tTCBUTtJ/HvrSdCseqPczsFVSCzHkCl0H4hfhWRwuJOVSe7Wr/DULi+i6k2wwHeVu29PcTVaJyuDD45BUoMp5295k8a4NxyNQXYg94LGoDV7G8LuW7r22UhlYgjujyqo1kjSK3A69Z83dWLE2kJpVIbJ7j8/lTGtkbg+41OdesplPSMilSyHuPupV2YTrGG1wZHtQg/W0Pu3Pup2W2ObP/ZH1J+FcZPCllPdXm801rR/2g/dhP2dD/EdfjRrgmDU2mZtT4wecUGA/ECjvCf8Ay7+B+oNEpNdpI01EsdMcRmsC3+sI9AawxuXHdbeWXhUAA3AGnmfHwracVw5v3rdtYGmYk8uVFOH8BtYc5h27sRJ356fqjQ6+FGszHwjmHxBo3lbhlkYHDTdaW1MSYBMTlHoPOKpYbFXsQmbDm71js6OiTDWwFIb9GBmytr95e+qXSS3d6zrLuV1mAI0XwIO/n8q1HAuI2bFu3ikGWyBcS4m5t3mCGU5sr5FXWcvhRqYDE6w4uica2ZifTy85nLfRO91y2rtsW5XNPZaVk6ypImdN+VEeI9Gfsq57TEsNcpiG8NpGnjWjv8ZTEYm21vbqgxMidSSoIBOU76Hn6Gg/S3ijWxmCzJy66Abn6VxpqpMRV3Z9R3idoDthMaBHZcajn5z3iguIwXVMyXFmDqB396n8T3UY6EXh17qRGourB0B1Ujx0uf2RRrplw8OBcAAK6NsJGvxkH40J1utxNfDVDh6/CPwnryvMdgcW1tvzDEZuyRmEwTtt31quOWWumzYAOe5IEEe1ErM7CRJ8AaC8EwebEWxuBJnwHf5E/CjZxua7fdZItJEho1EtHjDC037pHOr0VzWvtKdpOBWsBsLmCrHRwvIZgdTqux10ieURvT7GAW3eRAQAxIJ11MDKCNuRE+PlV65j8tsAa6aRyEUJwfE06xDmBJYb98xVcvSZqMbES10n6O9XF1Zyn2h3HvHhWXuLG42/E16TjMTmTK0Q23iACxHuB91YfH4KDoQ0bEEEMp1G3hyoTDLPQdnVi6cM8toNzDeZj0HkKPdEeJCy1xj2uwG8yt20xA/dDe7woEm/3fWY9CK2XRtB1F0GQX7APg2TMAYkjKCSP1l7qvS+IQuNNqDG0r8YaLCou7QIHd/kKgwr4lkBN65lEwM7bdwO4HhXOP6XADyGg8zH0orgGAwwJ2CfSuU5mInnErvT0X2B95nDjnAkotxSZZXzETpqCCGB8QRV+3xbIoYWEtwRBJvOqtyKo7lZ8waHF9NzEa60Yxqj7L+8IPuiqU2uDDrjnt3gD8x9BYShYLXRd1LMxDcyW9rMY5nUHyBNUbjMwy6nwA1n0p5dpBDEEcwdvEdx21otw27irwgYm6BMGbj/AEqqkPpzmlhscAhzEAnfcfLQyinD7ttAHtspYyAR2uWmX2huIka0Y6M4O5bvtcZcoW1dJkgH2CQcszGYIJjmO+qGIw5wtwg5LhIk9YsgmdZEz6zVq1i71606pbtojRm6pAuaD95jq3lMUVQqt4iHbECvTyhlsdCTp9CbwbxniTX773SApczA2GgA38BQ/rWq1dUgkMokeJ+hqIkfoj3n+dCZrm7bzzNZVVyE2vpIOtNR3WnX51bIXu+P+FWv9Gp1DXe1owUCRroDMxXCxOkCSYGzeHwFKrPZ7j7x/KlU3E7WWVWnhRTAfwKlRvClDCxUR4TiVCvbJAZ/ZHM9/wAKph/CrPD7C2261iC7EIu0Jb3Y/tEj5UfDC7yDLPGLhsXUuAT2YA8dfoaK8C6QLdDEiGA7Q7gBGbYaRzigGIxJuKwuGQwBHZjKw2IJHoaXR90/PW2JD3EIUyQMwBlMxiMylgBqCSB4h1QVa3Ix1Ep1aDFPjGvpCd6+l604Dg9YuVTkJAbrFMhtAphCPXurHcVxl7CuLVvQ69vstmOgOUwQigxoN9CdwBt+DcQ6nC3Lety2wPZOw1G0/jfSqGK47as2cRbykHKQYyQTdVlS2Rlk6qLkCICgzpqUZTqvSZy4p0BXxj+g9xxcbrGzOyDXXlA0nwPvJq/06YHDgc8yx/h8azvAeKAX7fiY9+nzijnTi0S1hQR2nIAJgEsrACfM0Kld0sZfiFanE57zO9GsHeNxzbXXq2HannG3dqAB4nwojxfime3dXKZHtDTQ9YGkamdM3vrT4ThN7B4ZyjKtyMxY6g5RIEbAb799Z0cUtYq6xuW2zPCZrThlPmrDWJ3BHwmrvTKUgCdZoYTE/wBTiS7DQdOVo3go6vC3b8S5EL+yNNPM/SqODlLLEnN1jAeZHbuP6K0f8w91aniVlBhmtKUGVREmABEBieQ0OvhVbg2Ft3ctq263GCXVcgnL20hiDESbjqo02tTzqKaEkASz1hw6tRhcn2/3aVrtgGBHL0rJ3rTKSADGZo7tGM+Faprhyg+GvnWetY89XGUGWJOszJJEd29ANiDcxehinw7ZkF76SfC4h1KS0hCpAPeJza+Mkd0R6uuqpPZELouXWAcoMDzM698VXfGBBLKZ5CR8KntW2AZbgylo07pUFCO8RsaXBcrdtppdlMXrkk8vvIjgROaJU79484+daPgKraBJ0BEr3cx8hQEXTvz2bz5VzifSEWIXVrhth9du12U1P6hJ91EogsY92qwWiNbC8s8ZuBrhI7h9aO4vhoXA+03sKdbbCQY5zHPesffx/wCbDu2pEk/rR3d0/Kq1rpnirotWWuSuilclsAqD2fZEiABz5UagoOdmnkarnMMvOXTY8a0XFOHXEwiZ0YdoTIMAaRrtQDEXsikxMAnu2BP0qa906GJS1YFgIxku6vIkAwAsARpM6770DDrmR2PISzvlYDrIBZov0b7LEH9JT79PpQ8LFHOifCGvXmCx2Uk6xzER60LDseIAIRrAXMo9Jrwe8I+6NfM/5Ve6JXuy6eBqHpJwd7V8547QBEGdNRr7qZ0ZEXiO9aYDfrkGVGo0g/ixHWHSfwaojXYGi3FbP51x40OKQaXqEZyJNpXYedF8SuXBWh+m5P8A1f4VRIoxxsZbVhCgMLOsjkNoIq9M7nwlG3AmbyDxpVMwnYAep+tKh38ZaSpbqZLIrq8PucrT/wALfyplyw6+0GWeRBHumhWMtcSQsBT8O/PLv4ifjHuqsqGmnFZP8iR8KZwzBSQZRwTCT3vBvh9DQz7dbVyrWQ86zndD5CDB25jnTL3FIGgk+AP1AihS4NrjFm3J/EU41RQPwy+FZkqZrfb2mywHEUvi8VBA7PtEMxMoGYkASSZO3OsdxbHdfiwVDC2B2FaJ/WOgEyRp4ADlWs6KYZFwuKe6WtyilcyONBcU5lMQwgTpy+GJwODLOzhpWTBO58TNXPcS50vFCM1Tu9Zo+j1rPibKZC8uvZ2kAyZPIaa+Fa7p/jEa0EayqXVcHRlcG2BuCO0s6aGNKv8A5Puir2P9ouKczrCLpopg9qdidOWgqj004+b1prVzD5LisVzchBGqnXNIkRMeNci5KRvCr33sBe0yy40MhTUeGZj7pOlWeF8Pgyog5TEAaZpGnjvr40Ks2cpk/jyrScNxIBB8CPkR9ay69dmIF5rYOigUm0r37hRSMv8A6RslZ0jNm+ZBoNYxwW6wQlRl5HKRsYkRB0186N8WxI1PePiP8Cazi3AAdhMk6fM1NCswPXpL4sEJlGx3HWen9E+j+GxGDtO90kmQy51BzAkEExm+sEV5ViUykr+iSB6GKpXL2pYDQnQyNuR76KYZusGd9SxJJ5kzqa0MQoVA3zmLSYs5U+kHtbYsCCRG01oeG9JHCi2yi4g+46h1H7BPaXX9EjeqLYadqZas5HVjsDr5Uota9heaFCq1C9gCD1mlbilhgM9q4ukZQyuvkrOM9v3sPCsTxhutv3HIImAoGoCqAqgTroABPhWh4pxNWU5IJIyr3+JqjawRI5UY1jSN9JfF1UroFAI9bxn+qV69bUriMMyjXKbuRhse2rKCWkkRqNN9aH2eDC3dDG6CUIMKpOvMZjpHjR8Z8uUHTaofshXdaq+KBWyiZ60LG5kGNcFGGrEqQBEmSOVCeD4NkvLmRhoTqCIBGh/HfWgw8I6nUEEEEGCCOYPKiXGOL3byFGu3HBH3j4eA1qlKoioVPOc9NiwIg3EY5UEsR5bme6BQrA8cu4e819GNpipVYgHke0usjQaGuvwlogBR4jc+dQJwJiZMHwMxHoaPQ4NE5s1zBOKji1oXTpldxrxfy51XRgIzCeY79eVaboVcsNiSl1whyErLKNioIM77/CsZh+Gi0/WSFABnWd/3RQjF42XzrJABUTuf1jp3/KuVVqV8+4kFilO3Oek9JcLbt4hltnMCA2aQZJnYjSNvdQVrWtAej2OZiwJOkHXXmZju1M+prQtSWKFqptGKZuovGWcOSyr+kwHvMfWj/SqwzXVy5YVebKDueRIoZwXXEWxH3p92v0q5x7IbxDu2YAA9gEd/Jh391WpD9NjKMe+Jn7liCZApU646gkAyO+CKVCywl45cBjRtfn99x8CK4+DxhMv2/HMp+etaG1VpKVPalX9yqfMRTKeRmYSzdA/OIR+6x+QiqOIx6DSNecyPhvW7UV18MrjtKreYB+dUXH0813T5G0Jme2hnm/8ApDMYVQfMx8zRDA9LciheotNH6SAn1bf41q8T0Twzj+jC+KSvwGnwrIdIejAwxUhyUYkDQTI1g6x61u4LFYHENkUEMdrwLPVXUwmnTZ/sjWjhx/QlAy3NO0uWQuXQCZ17qB9FcVhbaFMT1k5tDbYbEcwQe7lVnBWs6MoMwu25PKBFRYbobfafzT+E5VHmcxn0j3VtV0oAfrNbzsIpTdwe6J6fc6dSii3eQiPvoA3oVaD7qyHEsULjs5YMzGdxr6Dyqtgug2IG5Re4ZifktWMT0EvmIuW582/u+VZVepg3FuMPzyjdKo6fslFsKTqZ9K7aw1xRIIyjYnQz3DvNEcH0axKAs7i5EAIpEE97M2w8tar3cZctsFeyd+YKA98Ty351kikajZaTK3r/ADNKnicuu0o4i1cb24A99NfAMQQsZjoswJ8p5xWgTpJg3AF7DhTG9t4PdqrEgnzq6eCYTErFq+FJ2W6Mh8AGGh9KcTDVaTAstx4f+ylXEcQEX1mCbgLLJZNoLQyyVnWNdNKv4bD5fLkPkPKtNf6BvZ7TWy45FTmEen1qmMKO6O6uxuMDDIqkdbwOGoZTmJv5QY55CnpZmrbYOuphzWZmBj6iU3w4jbaoXXlRb7H41WuWYqS0kgSrYB0q9e1AqG1h5q1dsELU5hK2lS0kt31NiLK6QKZhrB3qe5b1jfaovItIerFMOFkmBVsJBqWwNT41ynWVmc4ngLjNoCwA0EwAe/xNDU4LcYEMp85iP51sH3pmSSabTFugyqBF2oKxuYG4dwjqgY1J51bCGNauAQaYU1I76WLsxu0IFAFhLfRS3N8k/dUn10H1NUeP4mb9wj9KPdp9KN9F7H9I0bwvu1PzFZrHNmdz3sT8adOlAeJgBrUMqG9XKd1dcoFxC6TV2qspSpVgGLSZKmSlSoZkiWBtWD6euevQSYCaDlqxn5D3UqVbX/H/APvL5H2gcR/bmy6EYdVwqsFAJGpAAJ8zzosaVKlu1CTXa/Uy1H4RHAU41ylWYNoYRtR3rSujBgGEHQgEbdxpUqhCQwI6iSZ47f3NPwzkBoJ9kn1ilSr6+P7Uyj8U9K6K4t1kB2Ay7BiB7PdVTEuSWJMk7k6k+ZpUq8f2j8C+c2qHORLTnUZq7SrIWNCcA1HmKrcTX843nSpVc7TjvIrG9T39j+O6lSqpkx+FGhrlwds+dKlUCVMifela3FKlRBKxt0VzD86VKrpvKmVW9o124dR+O6uUq47yk1vQ4fmm/bPyWrfEcFbKyUQmNyo/lSpVs0/7IiD/ABmef49ALjAAATSpUqQO8bG0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QUEhQWFBUVFxgXFhcYGBcYGBcUGhcVGhcXFBgXHCgfFxokGRUYHy8gIycpLCwsFR4xNTAqNSYsLCkBCQoKDgwOGg8PGi8kHyQsLy0sLSwsLCksLDIsLCopLCwtLCwsLCwsKSwsLC0sLCksLCwvLCwpLCwsLCwsLCwpKf/AABEIAMIBAwMBIgACEQEDEQH/xAAbAAABBQEBAAAAAAAAAAAAAAAFAAIDBAYBB//EAEsQAAIBAgQCBwUDCAYIBwEAAAECEQADBBIhMQVBBhMiUWFxgTKRobHBFELwByNSYnKCktEzk6LS4fEVFiRTVIOy4hc0Q0Rzo8Jk/8QAGwEAAgMBAQEAAAAAAAAAAAAAAwQBAgUABgf/xAA0EQACAQIEAwYFAwQDAAAAAAABAgADEQQSITETQVEFImFxgbEykaHB8CNC0RQzUvEGNOH/2gAMAwEAAhEDEQA/ANhaWuW+FWpnq1nyB+dOtVaShS87ZwqDZFH7oq2qjuqJKmFdOjhUgqMU4GunSSuimTXZqZEfVPjDf7Pe/wDif/oNW5qLE4cXEZGmHBUxoYIgxVhvII0mO6IcUtWsOVuOqnOxg7xC61Y4rx+0dUuAwBAht8wMzA5cvCradAsPza6f3gPktSDoPhR91z53G+lMtwGYsbwCiqFtpA3+sq87nwP92m3MWhTMRmUzy5evjp50UxHROwhzraLr95Mzk/tLrqfDny8Zzw+wAAiLkKyOY1J11obcL9oMIvE52mLuCWOURsyiYhCBJbu7Q+DeFT3eI9Q2VQOZgnXVjE+mv71a48OtyWCKCTroJ9e88/QedM450WS/hXUQGdN4UMCCGGVokajxodJaaNci8NVqu65b2mZHSeRqB/FFdHSEHa2p9Z//ADWu4Rw17YZyFuvcylmIVIAEBVA0AGvvomL7jdI8sp+TUzxaX+H1MUyP/l9BMBZ6SOmi2l5wCjnfUwBHdUuJ49ibisvU6MCDlsvMEQYNa/iV8uvIMhDrmkdoctRsRI9ansN1iK65YYSIkH4Cu46ckEnhNb4jA/Qm0Rh2BUqesbQgg7JyPlWkU6UKwyut7VuwQdI3bTWfSiiUFmLsWPOEVcoAE6a5NdNMNVl51qbNcmmg10idmmNXSaaTXSYw1E1TNUbConStcqtcFWnFV7grpMqlKVPIpV0mSWqsJVa0asIaHOlhKmU1AtSA106SzTpqPNUVnH22MLcRj3BlJ9wNdOloGug0wU6rTo8GuqaZXQa6RJJrhNNmuFqmROTQvG4UhiUUwdSBzJmcvjzgd00TroaunQOLRKyGzAxG+vx7xt5UQXDkLqp25OZ+JFNvWGQl7QBnVl/SP6S9zeHPzqS1iHZcwykHu/xI18K6cZB1O0q0RqYY+uhNDcUHBOQBt4knxIkTI7qOC8wHP0Sfk1DbyNmMOMpkEHrBqQdYzRueXzqZKmxlT7PeNyMgFuR2tZgjUjWDFWeA23Um3c7ObM6jYe12lGp71b9891N+wMTIYTA1C3d/R9atPgXyhgzF7ZzKNQGIGq9rXVSV3510sxFpf6uG9Kk2OlRJiA+Vl1DLI8jTi2tTvByaaaaaWpZ66dOGuGuk02amdOU0mnUw1EmKoyKeaYTXTpDcFQOKnc1C1dJkBWlTiKVROkGGuTVxDXi1rpViv9+/w/lUn+s+KP8A7i7/ABH6VbhNKcQT2tTUgrxA9IsSd793+sb+dMbi9873rp/5j/zqeE0jiieqdNi32XKCRnuIrR+gTLD1iPWg4u2xbIMKVGnIjuykbEd9ZXgz32bN+cdDKknMy941OxkVpcVcCpnJGUbzG3MEbzQWTKbGOUCGW82/D8VmtW2ZhJRSdQJMCTUxxaD76fxL/OvB7lzMSe8k+8z9aQ8hTAok84kaus92PFbI3u2x5un86qnpRhc2T7TZzd2dfnMV4umFZwcg7p5bsF+tGL9u1khrMEaCB4DUREUGoMhtDUlLi+09RbpNhRviLX8a/wA6ibpbhB/7i36GfkK8ZsuYE+tSKdR50fg6XvFzUN7Wnqd3p7Zn82l66vN0tyvpJBPuqdenODgHrv7FyfXs1l8A1y1aFtWtiQAuh7OoBnv51mOK2cl0yQSdTGgmSD8QaBT7zWMYqqUXNPUP9fcGP/UJ/wCXc/u1UvdOMKCTauEM24a2+RvE7QfH3zXlxeuzTXBHWK8Qz1Nfyh4b9M/1b1xvyiYfbM/9Wa8qNyNq6LhruCs7iGenN+UHDc839WJ+Jpp6f4fl13ooH/6rA8I4RauoXvNczQWAUQMswAOyZNULlrq7jW1JK6Ms6GD3/jlQlCk2hmVlXNPRML+UCxbLEdayEmEyICGJkkNmiJJ08anf8ptjfqrv9j+9Xm2tdFGFFYDiGekf+J9r/cXPen86Y35T7f8AuH/iWgXC+C2DZBuGW0J7RETsAARA8aB8Swot3Co25TvFBQozZdYd0qKuabg/lSt/7h/41/lVPE/lbQezh2J8XEfBaw1wSDHdWu6N8HwYsh3t57mVc05iZbw2300q1VQlp1EGpLdn8rKnfDmf/kEenZp5/Kov/Dt/WD+5WV6R8BIv57CRbyZ25ZVXT4yKENU00VhK1cyG03rflVH/AA5/rB/cqM/lTH/D/wD2f9lYM0xqLwlgeI03h/Kn/wDz/wD2f9lQv+VI/wDDj+s/7Kw9MYVHCWWztNr/AOJ5/wBwP6z/ALKVYalVeEJOcxlupRUaipAKtKSRRNavEdEfs1uxdxGouOFdBIKBgYIPNgJPdIjWh/Qnh/XY2ypGgbOfJdfmAPWvRun2GzJh1OzYi2CfMMKipcLpG8GqtVAbaedYHiL4a9kbVbbspUbSDDEeorePwe1iVDFh1TAlmGmnPX7pHOdqyXDh1uIuf0aq5uMWYLOVi2kllneN6lXhd42LpW4iouctaBfU28swDMkqc25AA5RpnoTvvPQ4jDoQFvlOnLrM9irCi662iXUM2U8yomD7hNQUZTAoLFu+pJbNcW4IOhKtkMzETHvq3gei8HDte1F8XWy6jKqoWUk950bypqlVNu9+XmZjMAoYcLx38NTAeCchxHM7d/OPhRXG48KsrOYgjc843naPDupvR+4iuOsGVG7JYCSp0M+PKR3GtLxngti3DXbttlgEKjFnccsoA0nvJAoDVBUOa2kucFVw/wCnuTta8wU10CruHwGd4XaToeQ5T8BRFsOjGxrkPVLmCoSzEPdEgKIJyqupo5xK27sBT7LqsxFQ2t6+MscPwdzq9V1A5mCuvMRrWexlsi42beT60fwl26dLavfjSVR9DBOU+gJqpfwF17IvkShbIO6e/wABOlL06rK1yI7U7NzDLnAtt/rlBAq3w3CW7jxdJCx3xLGdJ9Kk41h1W6/ViEDsq6zIQ5Z174n1pnD8YUkcjziY1Gvh5047Z6d1mKKXCrZHi4xwu3bIOHkwYcST66+Rqspori8czjLb7UTqByIM+cCdfCh/2JsgciFLFQf1gFJEeTD31Si+VSWMJVomo4WmLmaDA8QXq1ghAo0X1n1EihHGrwe5IWG3Ld4gZQPDc+tH+DcPGQTqCD85ihfHUQ3Aqdp5gxzPIAcz/OllqIr35Rw4WrUU0xuN4FmuVcxvDmtuwJDZTlYrJUON1mNYMj00kUw4FhkJ++MygamAzKfih91aBqoBe8zlwlZnyBdZqOE4hSitCgADN+1qKC8dxuZioAiQ08zoQAPDei3CcPh1TMzCI1B1MnuHOhnF8UtyWRIQHKGI590+XKs1aiq+YTXGDrVVybHx2gU1tejnFSyrIEoIbYTEwT6Gs9xLhQtnKMxdFBu7QrmDkHPszBM7g91WOBYOMRlMNGh7pG/oNabrVEYb6xWjhK9NibaWvCnSRLt62z2wcrEAgD2kEnTwnLt3GsW6EbiK3vH+lMJ1VmARu/d+qnj48qHcN6Nm8TbESqhrtxhmMtsiA7RtO5IJmIFCpV8htGKnZzVKfEY26fyZjzTDRDi/DWsXGRuWx7x30PK0+rBhcTDdCjFTGEUxqeRTCKmRGVynZaVRJkC1IDUYp4oc6b/8kWEzYq48aJbifFmH0Bra9OMYEsxz7TL4MolT/FlrzToLPWtDMoAB0JGs6beZo9xnjfWJdUlmKDL2thmNrY+ID+6g1qosR4TSwFAvUU+MB8F4V1rEOclq2A1xoPZXMBpA7z5czRfE8TwtpktWTd6oZ+ug6XA4AKEBgCBlAzA6gmDzIjA8YuWwwRoDiGETOhE94IzGCO+qLgVnrUyiwnsamGNVyXOnID836TacB6L2vtSMIa01kXlUnNleVGRmAAcqTPzHeb6VYL80rrp1a3FHgHs5RHrA9aynR3pM1pIAMWgWaDJKFwcqg6DdtaO9Iuklu7hiihgzZTBA9kZZMg98e+nQycIgTz1VaoxqhtbED0OntAWHuWytlM6jM8XFUKuVGgGC1uAQBqZPwqPFcPs28TZDOHtNDPqNAZiSDtzgwY33ohicUuCQItpTdYAl2IOjAZgADtusabZgTpDcC1rEYW7bZQLllQbZ0HZBJJZiZM5vZ5biNaVNtuf5pNnUd8XCbcufP0lPBALcZUMh7pM9nW2uiezpuzHT9EVFYdkvjqlDuJRAROpdwIEjWDzqXhiqsPzVO1+1qQPRYP71czph7zBmcMqHtLuLpEme5SSRz0OvOq2O8XSovFcHpz520hDC4K/h3yt1IN4s5DF/zRVWGbRgROckHUwsjahhsXbTLhrgAU3LbDQEEFgA6MNxB3oPfvl2LMcx7/lHcPDlWmxfFBeTDPcabquqtMlmUGQd9BoJ03JPfM5w2g0tGOC1M5msb72Gx1sfLlBfFMMA9lGE6kt4kqWbbxBp6FAb1mVQhzlMCNMojWAYKbSJDsRqADZ4vYINktupyv8AwsDVXHML1uwtuzFy4dxlJZvZYAr2jmc5u1tsNKOpssyKVIVHbMN+fTnf6SWwgTR7iFm0hQIy/e5zqsglo0JADTKsN1LoFsTcZr9y5lSCSIRY3kTlPwqvheAA4hrF5spTcKRqfA7d3vorxvgNiykIIuRK9rtzGh8NaG7XOs7MMOxCajrBi37i27hsi4EWA5aOyxMR3jkO+iPRvg4ixiGZSxxCgLOoymdR5gehHfUWCl7CIbltRipuPAJdSrIqjJIzZn1AAJhWjciuLZvYbELh3YjJctkAMSh7SlSB3GoKhNbTSR+MpCkC+viRb3vHC0PsJ5k5mPny+VVMNdAUy+VlSLYE5iSWaZCnSG7xM0TJH2RY2ykfOp8BdGGsi71aszIoRjHZYDSBMjWDIn2I03qFidNiax035esocQtobEhGa6OrFxj1hhocvmnQbIo/ZaO+pbWPS6uFslIyXEBML2gWEyd9ias9GuOt9ozXYZbrEPyBZhlzOFHaH6p01JqLE4PqcXEHKs3FGUroAWgA6xmUqN/M1F7jMvkZoinYlKg1AzDX0I9Jy3bz2blxvauszE+p+s1GOE3Dm6tAnVTmfrAT7LOZjcwDqB4TUmDukYYAe0rFY7iGMaHnNXmw1xHWy95Q+InrhALCQEQCPaJzGI7z41ZVDHWKpUKl9Rv48vLlb7SnhuFIcEp7XWXbqhtQoyToNd9DOnPyo50avhL+KXn1pH7oLAfWsvxPhr2LrW2gMuoI581YekUXOOC44uNFvhbhH6zor/NjUBraWta33h8TRJpnK1wwLD5j7QZ+UvCw1tx4r9R8jWHNej/lEfNh1Pcw+o+tebmtGgbrPHYkWeNNNNOJpho8XjaVKlUSZEtOBqMU8GhyTNV0Fb864/VFWuNqqKcu9y4WP7gIAH8VBuieIy4hR+kCPr9K1mM6MK1i5fZ2zB3hd1ACZojkSV+NJ10JJt0m32ZUVHUt1t/Eyqk91W8Pwa9dXMlssPMD3SdabZ4fmZVEDMQJ8zWv4PduWEAyqy5NDrJcRoe4T4UnTUNPR4/EtQAC7mZTBW2tm4rqUOQyDvyPqNDt3VdvYsgMsDVNzvJZSAPRW91WuJ2md2d0ykW20mYJ294VqB37Fxy7xFtCqT+uVmBzOm/mKLlIBtMpKwrYhC46fSWMSxO520HgPD8c6dhsc9pg9swSMv4mqfWNoDGnmD86dcxBIiB7zSguNZ6dsrCxl6xePVyvtM7ADkSSQJ99a3hV/DmySzptLyR7XPNPOsZwTCdc+HstMPfAPfGYT8JrWWsQgYhUBAY5iPvQWBkeI1ptR3bmeNrH9Rh4zK8atj7QxtgdWUBlfZmYB02n6V3BX8rW3j2GB938xRTjeOzB0RQqsUGnIJJCj1M/50FtWQCO0YkSO8TtQH+LSeh7OucPrtrLGOx7XLDMxli2p27WbXTzmp7ODuNhxee6EVBFkaBiwOyxBGzGeeU+tbjWE6prtobdccpP6J7Q89CPfVXGY8XAkAqFRVgmRIEEjukAHl9SzbLe8zMH3xZev0h65gLbOt57hum4xzNHPsSZ2YZtAYHPSiIKBZInTQkzESJPdoQPSstac2WuW7inMezl2g67/CjuBwD3VAd5URIjVhyzHnVSbkxbE02Rr8jsZnsTiMzLyyKFHkux023o9iMamJFg5j1q23Z9PvJaLSWgEsWSdyNaH9IsKtptPaOp8uXwmnYbCBFsuxM3bd5ggGoGW5bQkz95w3kBVFY3msqoaSNsbG3yML8Uxlu4L3VHs6lZER2ROnnNBL+NJBXMcoiBJgsBA02mOdEcdgBYF9VJYT2SYkqyqVOmmoNZ7qirEEQFY6QZ38tDUVc0F2YKedra9PKFsOsAd9X8Bis+JttdJYKZM6nKqloHqNqD2sSoBmSfI+4aVPw3GKHLMSoyXACQT2mRlWQJ0lh7qFTvmE2cQFNNutj5whY42jX7hYkJnJLLKmSPaESV1I7zpzNB7lw9YXzGScwbnO4MiIPjUvWWXN02A4Ts+1vM6nwG2knzqIW5Ao1Zje0zuzaSFWcdbek0fG+IW71m2+ZRcEZkC65mXtsTmP3l20OtGrHA7L2GvOGz2UtgQ0DTD2isjzJrB54111+fI/SjfElvFlW2bhF2zYzKuaG/NqO0BvqtWSrcliLzsThSqLTpvbf7aR3S66DhmBI0yx4mRpXnjVpuk2Mm2i8yRp5DX4xWaatDDDuzxmLPftGEU0080w0zFI2lSpV0mVxT6atOFCkwjwA/7Ra/aH1r0biWKixcWdCs/vRlHvDfCvL8JiDbdXG6kEelbJuMm9h7hKZeyp99xBI79vDnS1fQX8DNbswZnA8RKOaFnuOlHeE4gtZWS2k6hS09rvGx05+FA1w+bCtc1zJdRD3ZXS43vlPjRzh3FUS2NO0ANPECPpSNMZN56TtEmqqhBcg2+kocVxDC45cxmzQu5UlSBPofnT8YwTD9U0K/WdYyyJGa2gEjkYUaHaadgrRa8L92GVVuXYkGSitlBWZylwBruAaKY7ggGAa42txwbrMd5PaGvlqfM1OY5T4wD06dBkZtStvnr7a/SZZlCrJqBMQGgKCZ5fIVSxOKJXL9PdRPojgy2KsLqe1mPdCyT8RQQt5sVa+RSRyEN/6K6u3ikb27SWrimNQWuIHg+VwD0rvAcE7IcrMoLFWA8gRPvo/0ny27l3NoL9q2oaJjJcQuI5mFU+/uoNwnjVrD3bg9u24kATKspMBpA5E6juFHtYi8xsvHw7ZRqSDt4C/3lzjGHTD4ciO0wyqDvuMzn4DzPhWZscPfJ1zFUtAnKznLmYbrbG7x7hOpordunF3gWOVSVDHTsrPIHuAJj1o3wvgYxCnEXR2IyWLfJbY2/HMyTvVQMxvDi2DpZSddz9hM1x/Eq0P3tJjwQAEHyAqvw/hobC3bkanbwAPLu/wodxLFhc1r9F2M+EmB+O4VoujQz4Zl7w4B85+tWqXtc85n0mWmLqf3D5CU+lFgtjDlHaZbJj9drNonf9b51PgOOlUAAErz7x+PlRBMMMRirxzkJr7LKpkDKg7W85QP8qrcO4OLtrFPcLs1kQhlgoIDlsxykDYQpImYqctzceMebhmkEqcgu2+sFrg3xdxyJOVSxhWbaAAAoOp210030o9h7Az4Q8vsoHqrXVb+1r61X6KcfGDNwsdGgQFkyJgiSAInnO/vl4RxVLrsFBhWbJJBOV4JmIHtITEffqumXxlsSXTNp3Rt6i3vadeBeVTLLnUx4LJA8pEetA73aYs3tNJJ8aP8Sfq2DjcZ/eUaPjFZzFuMgPcR7tj86G7d0Cd2VTHffyiuJHdt+PlUmEs9tM2ozLI8JEz4Rp61TW+XPlsPE7fAUWRYy8iSskfP60IbzZa2UmW+NYZVa4bcDN1cgaDNkTMBH60+s0GFw+A8NT50TxlwEKB6+es/GqN23y79RRq7ZnvM3sunlo6HnIW15Hbfw9a9C6LLeNvrLbKP9mRAWBbVHvCYBA0gD19KwKKeesHaYg+HhXoHQPETay93WD42nH/U9Ewp/UtKdsKf6e46zyjjGJL3Wn7sjzM9o+p+VUGq3xQfnrv7bf8AUaqGthRYTwtb4z5xtMNPNNIq0FG0qRFKukxfZT+D/hUn2PTerwww7x8f5U4YfxHv/nWNx36x/hr0g9MGSYrfdIuGWsLhybLBlufZxuCNOtZsp5ibYrKJhtR/MfzojZvgI9m6jFGIYZTldXAIDCRB0YiDvO43qTWLDK3zmr2dh9S6Ha2nXn9Js7XCwtvshSLvUsM0wLiBo0UEmQ20bzWfGBzW7tzKE6nIpVRGrPGuYyYjfyox0jxLW8ACrFW7IBGh10+RoPau2LFuyWPXvdQvc101UZVffTMx1GsqIgiusGH56R7CVWAzbkn2tfw20hq1xO3iLC4dSFcWrigQQCckxmMRIUiOZirvSzExg3Aj2Y9IoDxPo4ou2nwbF7LkMGOyntSATqyjLuRvpqZgvxTBtfDWl17DE6xJVSQs8pMCfGobMxykaxbEtSurIdN7HcG88zN0d5IX2R3d0+Vav8nA/PMT91QPWYPwUe+s79otH2bHq11mHuVVn30e6KYqC5VQjEjQEkTGhAO3lJ+gGAAd49jMSDTKjfzH2MO9N8WouWrjGVsupKBsrtnzQVPhk186ojiuGunEPeQQ8MrOpmequdlXXQ9pUjz2JofxbirAlbqISzjMSJm0Cpy+AJGsQYEDcksx3Tk3Ci9VbCIwYiNGcDIH0gCFgREQBpyDAdRF6NF2pqFB8wbW5+8u8F4tZXCsl4qMzhiYYtkjKwWBExMa8zW/sKEwyrOgQCdtAorzbF8HtXrC38NAYCL9sdlVbT+jBM6gyAJBgwQezWv6SY4JhyswMsT3Dviu1AsYHGFXa4vck3B5GeY9ImDXGdToSAPHsyT7z8a1XQ5x9nE9x+ZrLXiAXMAiToV0IB00aSvzE70Z4M35rs9mCeZga7a1R3DoB0iZVUc5Tp9ZHh+DNdxQQnIrhrmY8kzsAVG7FuzCjUlxpRjiyYTD9XbRyxDg3WQ5wySeyQezmACkg6SzbbUIxXEmVlZredAvVNOucQuYSdiIWI0AC6d4Drp3PnO5qCyqNBrN6jSqOFLNpbl+cpvbnAsNjcO9zDdi6rlRbUk5lkQ1xW/ogSTEEjQDUkCgfRHBMzXAvtSgHnniJ8TpNDeFcXbDuHUSCCpXk6kEFTIII56g7Ci/DOIORir0hbhyXCV0Ct1yQFHhPxFdmU2JkNRqqrJe6m1ieWu0I8bu5rWbyn0rNZ9CDtJHPkaPYtycISdSwnzJ8B4ms/iMOQ7KQQxIIEGSSNo75oDjpJ7MbRljMNdhpB3MDl6/591XzfiNfH1qpieHtby51ZSf0gVnxE8tD7q4uHZhopPkCfM6eFUsbzWDC0u4n/zdwmd3Gv7X8opl6/8AnBO23v8A86M9K8QXvQAFWyCh1El3bOTHIageYoFeEksRAAnkQT4eFGxFs2kS7OJNEm1tTCBUTtJ/HvrSdCseqPczsFVSCzHkCl0H4hfhWRwuJOVSe7Wr/DULi+i6k2wwHeVu29PcTVaJyuDD45BUoMp5295k8a4NxyNQXYg94LGoDV7G8LuW7r22UhlYgjujyqo1kjSK3A69Z83dWLE2kJpVIbJ7j8/lTGtkbg+41OdesplPSMilSyHuPupV2YTrGG1wZHtQg/W0Pu3Pup2W2ObP/ZH1J+FcZPCllPdXm801rR/2g/dhP2dD/EdfjRrgmDU2mZtT4wecUGA/ECjvCf8Ay7+B+oNEpNdpI01EsdMcRmsC3+sI9AawxuXHdbeWXhUAA3AGnmfHwracVw5v3rdtYGmYk8uVFOH8BtYc5h27sRJ356fqjQ6+FGszHwjmHxBo3lbhlkYHDTdaW1MSYBMTlHoPOKpYbFXsQmbDm71js6OiTDWwFIb9GBmytr95e+qXSS3d6zrLuV1mAI0XwIO/n8q1HAuI2bFu3ikGWyBcS4m5t3mCGU5sr5FXWcvhRqYDE6w4uica2ZifTy85nLfRO91y2rtsW5XNPZaVk6ypImdN+VEeI9Gfsq57TEsNcpiG8NpGnjWjv8ZTEYm21vbqgxMidSSoIBOU76Hn6Gg/S3ijWxmCzJy66Abn6VxpqpMRV3Z9R3idoDthMaBHZcajn5z3iguIwXVMyXFmDqB396n8T3UY6EXh17qRGourB0B1Ujx0uf2RRrplw8OBcAAK6NsJGvxkH40J1utxNfDVDh6/CPwnryvMdgcW1tvzDEZuyRmEwTtt31quOWWumzYAOe5IEEe1ErM7CRJ8AaC8EwebEWxuBJnwHf5E/CjZxua7fdZItJEho1EtHjDC037pHOr0VzWvtKdpOBWsBsLmCrHRwvIZgdTqux10ieURvT7GAW3eRAQAxIJ11MDKCNuRE+PlV65j8tsAa6aRyEUJwfE06xDmBJYb98xVcvSZqMbES10n6O9XF1Zyn2h3HvHhWXuLG42/E16TjMTmTK0Q23iACxHuB91YfH4KDoQ0bEEEMp1G3hyoTDLPQdnVi6cM8toNzDeZj0HkKPdEeJCy1xj2uwG8yt20xA/dDe7woEm/3fWY9CK2XRtB1F0GQX7APg2TMAYkjKCSP1l7qvS+IQuNNqDG0r8YaLCou7QIHd/kKgwr4lkBN65lEwM7bdwO4HhXOP6XADyGg8zH0orgGAwwJ2CfSuU5mInnErvT0X2B95nDjnAkotxSZZXzETpqCCGB8QRV+3xbIoYWEtwRBJvOqtyKo7lZ8waHF9NzEa60Yxqj7L+8IPuiqU2uDDrjnt3gD8x9BYShYLXRd1LMxDcyW9rMY5nUHyBNUbjMwy6nwA1n0p5dpBDEEcwdvEdx21otw27irwgYm6BMGbj/AEqqkPpzmlhscAhzEAnfcfLQyinD7ttAHtspYyAR2uWmX2huIka0Y6M4O5bvtcZcoW1dJkgH2CQcszGYIJjmO+qGIw5wtwg5LhIk9YsgmdZEz6zVq1i71606pbtojRm6pAuaD95jq3lMUVQqt4iHbECvTyhlsdCTp9CbwbxniTX773SApczA2GgA38BQ/rWq1dUgkMokeJ+hqIkfoj3n+dCZrm7bzzNZVVyE2vpIOtNR3WnX51bIXu+P+FWv9Gp1DXe1owUCRroDMxXCxOkCSYGzeHwFKrPZ7j7x/KlU3E7WWVWnhRTAfwKlRvClDCxUR4TiVCvbJAZ/ZHM9/wAKph/CrPD7C2261iC7EIu0Jb3Y/tEj5UfDC7yDLPGLhsXUuAT2YA8dfoaK8C6QLdDEiGA7Q7gBGbYaRzigGIxJuKwuGQwBHZjKw2IJHoaXR90/PW2JD3EIUyQMwBlMxiMylgBqCSB4h1QVa3Ix1Ep1aDFPjGvpCd6+l604Dg9YuVTkJAbrFMhtAphCPXurHcVxl7CuLVvQ69vstmOgOUwQigxoN9CdwBt+DcQ6nC3Lety2wPZOw1G0/jfSqGK47as2cRbykHKQYyQTdVlS2Rlk6qLkCICgzpqUZTqvSZy4p0BXxj+g9xxcbrGzOyDXXlA0nwPvJq/06YHDgc8yx/h8azvAeKAX7fiY9+nzijnTi0S1hQR2nIAJgEsrACfM0Kld0sZfiFanE57zO9GsHeNxzbXXq2HannG3dqAB4nwojxfime3dXKZHtDTQ9YGkamdM3vrT4ThN7B4ZyjKtyMxY6g5RIEbAb799Z0cUtYq6xuW2zPCZrThlPmrDWJ3BHwmrvTKUgCdZoYTE/wBTiS7DQdOVo3go6vC3b8S5EL+yNNPM/SqODlLLEnN1jAeZHbuP6K0f8w91aniVlBhmtKUGVREmABEBieQ0OvhVbg2Ft3ctq263GCXVcgnL20hiDESbjqo02tTzqKaEkASz1hw6tRhcn2/3aVrtgGBHL0rJ3rTKSADGZo7tGM+Faprhyg+GvnWetY89XGUGWJOszJJEd29ANiDcxehinw7ZkF76SfC4h1KS0hCpAPeJza+Mkd0R6uuqpPZELouXWAcoMDzM698VXfGBBLKZ5CR8KntW2AZbgylo07pUFCO8RsaXBcrdtppdlMXrkk8vvIjgROaJU79484+daPgKraBJ0BEr3cx8hQEXTvz2bz5VzifSEWIXVrhth9du12U1P6hJ91EogsY92qwWiNbC8s8ZuBrhI7h9aO4vhoXA+03sKdbbCQY5zHPesffx/wCbDu2pEk/rR3d0/Kq1rpnirotWWuSuilclsAqD2fZEiABz5UagoOdmnkarnMMvOXTY8a0XFOHXEwiZ0YdoTIMAaRrtQDEXsikxMAnu2BP0qa906GJS1YFgIxku6vIkAwAsARpM6770DDrmR2PISzvlYDrIBZov0b7LEH9JT79PpQ8LFHOifCGvXmCx2Uk6xzER60LDseIAIRrAXMo9Jrwe8I+6NfM/5Ve6JXuy6eBqHpJwd7V8547QBEGdNRr7qZ0ZEXiO9aYDfrkGVGo0g/ixHWHSfwaojXYGi3FbP51x40OKQaXqEZyJNpXYedF8SuXBWh+m5P8A1f4VRIoxxsZbVhCgMLOsjkNoIq9M7nwlG3AmbyDxpVMwnYAep+tKh38ZaSpbqZLIrq8PucrT/wALfyplyw6+0GWeRBHumhWMtcSQsBT8O/PLv4ifjHuqsqGmnFZP8iR8KZwzBSQZRwTCT3vBvh9DQz7dbVyrWQ86zndD5CDB25jnTL3FIGgk+AP1AihS4NrjFm3J/EU41RQPwy+FZkqZrfb2mywHEUvi8VBA7PtEMxMoGYkASSZO3OsdxbHdfiwVDC2B2FaJ/WOgEyRp4ADlWs6KYZFwuKe6WtyilcyONBcU5lMQwgTpy+GJwODLOzhpWTBO58TNXPcS50vFCM1Tu9Zo+j1rPibKZC8uvZ2kAyZPIaa+Fa7p/jEa0EayqXVcHRlcG2BuCO0s6aGNKv8A5Puir2P9ouKczrCLpopg9qdidOWgqj004+b1prVzD5LisVzchBGqnXNIkRMeNci5KRvCr33sBe0yy40MhTUeGZj7pOlWeF8Pgyog5TEAaZpGnjvr40Ks2cpk/jyrScNxIBB8CPkR9ay69dmIF5rYOigUm0r37hRSMv8A6RslZ0jNm+ZBoNYxwW6wQlRl5HKRsYkRB0186N8WxI1PePiP8Cazi3AAdhMk6fM1NCswPXpL4sEJlGx3HWen9E+j+GxGDtO90kmQy51BzAkEExm+sEV5ViUykr+iSB6GKpXL2pYDQnQyNuR76KYZusGd9SxJJ5kzqa0MQoVA3zmLSYs5U+kHtbYsCCRG01oeG9JHCi2yi4g+46h1H7BPaXX9EjeqLYadqZas5HVjsDr5Uota9heaFCq1C9gCD1mlbilhgM9q4ukZQyuvkrOM9v3sPCsTxhutv3HIImAoGoCqAqgTroABPhWh4pxNWU5IJIyr3+JqjawRI5UY1jSN9JfF1UroFAI9bxn+qV69bUriMMyjXKbuRhse2rKCWkkRqNN9aH2eDC3dDG6CUIMKpOvMZjpHjR8Z8uUHTaofshXdaq+KBWyiZ60LG5kGNcFGGrEqQBEmSOVCeD4NkvLmRhoTqCIBGh/HfWgw8I6nUEEEEGCCOYPKiXGOL3byFGu3HBH3j4eA1qlKoioVPOc9NiwIg3EY5UEsR5bme6BQrA8cu4e819GNpipVYgHke0usjQaGuvwlogBR4jc+dQJwJiZMHwMxHoaPQ4NE5s1zBOKji1oXTpldxrxfy51XRgIzCeY79eVaboVcsNiSl1whyErLKNioIM77/CsZh+Gi0/WSFABnWd/3RQjF42XzrJABUTuf1jp3/KuVVqV8+4kFilO3Oek9JcLbt4hltnMCA2aQZJnYjSNvdQVrWtAej2OZiwJOkHXXmZju1M+prQtSWKFqptGKZuovGWcOSyr+kwHvMfWj/SqwzXVy5YVebKDueRIoZwXXEWxH3p92v0q5x7IbxDu2YAA9gEd/Jh391WpD9NjKMe+Jn7liCZApU646gkAyO+CKVCywl45cBjRtfn99x8CK4+DxhMv2/HMp+etaG1VpKVPalX9yqfMRTKeRmYSzdA/OIR+6x+QiqOIx6DSNecyPhvW7UV18MrjtKreYB+dUXH0813T5G0Jme2hnm/8ApDMYVQfMx8zRDA9LciheotNH6SAn1bf41q8T0Twzj+jC+KSvwGnwrIdIejAwxUhyUYkDQTI1g6x61u4LFYHENkUEMdrwLPVXUwmnTZ/sjWjhx/QlAy3NO0uWQuXQCZ17qB9FcVhbaFMT1k5tDbYbEcwQe7lVnBWs6MoMwu25PKBFRYbobfafzT+E5VHmcxn0j3VtV0oAfrNbzsIpTdwe6J6fc6dSii3eQiPvoA3oVaD7qyHEsULjs5YMzGdxr6Dyqtgug2IG5Re4ZifktWMT0EvmIuW582/u+VZVepg3FuMPzyjdKo6fslFsKTqZ9K7aw1xRIIyjYnQz3DvNEcH0axKAs7i5EAIpEE97M2w8tar3cZctsFeyd+YKA98Ty351kikajZaTK3r/ADNKnicuu0o4i1cb24A99NfAMQQsZjoswJ8p5xWgTpJg3AF7DhTG9t4PdqrEgnzq6eCYTErFq+FJ2W6Mh8AGGh9KcTDVaTAstx4f+ylXEcQEX1mCbgLLJZNoLQyyVnWNdNKv4bD5fLkPkPKtNf6BvZ7TWy45FTmEen1qmMKO6O6uxuMDDIqkdbwOGoZTmJv5QY55CnpZmrbYOuphzWZmBj6iU3w4jbaoXXlRb7H41WuWYqS0kgSrYB0q9e1AqG1h5q1dsELU5hK2lS0kt31NiLK6QKZhrB3qe5b1jfaovItIerFMOFkmBVsJBqWwNT41ynWVmc4ngLjNoCwA0EwAe/xNDU4LcYEMp85iP51sH3pmSSabTFugyqBF2oKxuYG4dwjqgY1J51bCGNauAQaYU1I76WLsxu0IFAFhLfRS3N8k/dUn10H1NUeP4mb9wj9KPdp9KN9F7H9I0bwvu1PzFZrHNmdz3sT8adOlAeJgBrUMqG9XKd1dcoFxC6TV2qspSpVgGLSZKmSlSoZkiWBtWD6euevQSYCaDlqxn5D3UqVbX/H/APvL5H2gcR/bmy6EYdVwqsFAJGpAAJ8zzosaVKlu1CTXa/Uy1H4RHAU41ylWYNoYRtR3rSujBgGEHQgEbdxpUqhCQwI6iSZ47f3NPwzkBoJ9kn1ilSr6+P7Uyj8U9K6K4t1kB2Ay7BiB7PdVTEuSWJMk7k6k+ZpUq8f2j8C+c2qHORLTnUZq7SrIWNCcA1HmKrcTX843nSpVc7TjvIrG9T39j+O6lSqpkx+FGhrlwds+dKlUCVMifela3FKlRBKxt0VzD86VKrpvKmVW9o124dR+O6uUq47yk1vQ4fmm/bPyWrfEcFbKyUQmNyo/lSpVs0/7IiD/ABmef49ALjAAATSpUqQO8bG0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hoops.co.il/wp-content/uploads/2012/09/lakerss-550x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" y="3586983"/>
            <a:ext cx="52387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1.gstatic.com/images?q=tbn:ANd9GcR8n6klFh-TU0HVVh5j-EZzi7Bs4wK1jt2VMbA5XGYNnUO_bPxB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50" y="3563007"/>
            <a:ext cx="4510238" cy="30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623737" y="2362200"/>
            <a:ext cx="509642" cy="7436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937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Argumentation Theory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1524000" y="3547170"/>
            <a:ext cx="7315200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Results:</a:t>
            </a:r>
            <a:endParaRPr lang="en-US" sz="3200" dirty="0"/>
          </a:p>
          <a:p>
            <a:pPr lvl="1"/>
            <a:r>
              <a:rPr lang="en-US" sz="2800" dirty="0"/>
              <a:t>62% completely agree with Expert 1, ignoring Expert 2.</a:t>
            </a:r>
          </a:p>
          <a:p>
            <a:pPr lvl="1"/>
            <a:r>
              <a:rPr lang="en-US" sz="2800" dirty="0"/>
              <a:t>15% asses exactly 50% to each team.</a:t>
            </a:r>
          </a:p>
          <a:p>
            <a:pPr lvl="1"/>
            <a:r>
              <a:rPr lang="en-US" sz="2800" u="sng" dirty="0"/>
              <a:t>Only 23%</a:t>
            </a:r>
            <a:r>
              <a:rPr lang="en-US" sz="2800" dirty="0"/>
              <a:t> asses the result somewhere between 70%-80%.</a:t>
            </a:r>
          </a:p>
        </p:txBody>
      </p:sp>
    </p:spTree>
    <p:extLst>
      <p:ext uri="{BB962C8B-B14F-4D97-AF65-F5344CB8AC3E}">
        <p14:creationId xmlns:p14="http://schemas.microsoft.com/office/powerpoint/2010/main" val="13297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Argumentation Theory?</a:t>
            </a:r>
            <a:br>
              <a:rPr lang="en-US" b="1" dirty="0" smtClean="0"/>
            </a:br>
            <a:r>
              <a:rPr lang="en-US" b="1" dirty="0" smtClean="0"/>
              <a:t>Transcription of Real Discussions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SwitchBoard</a:t>
            </a:r>
            <a:r>
              <a:rPr lang="en-US" dirty="0" smtClean="0"/>
              <a:t> – Penn </a:t>
            </a:r>
            <a:r>
              <a:rPr lang="en-US" dirty="0" err="1" smtClean="0"/>
              <a:t>TreeBank</a:t>
            </a:r>
            <a:r>
              <a:rPr lang="en-US" dirty="0" smtClean="0"/>
              <a:t> Project (1995) conversation database:</a:t>
            </a:r>
          </a:p>
          <a:p>
            <a:pPr lvl="1" algn="l" rtl="0"/>
            <a:r>
              <a:rPr lang="en-US" dirty="0" smtClean="0"/>
              <a:t>CAPITAL PUNISHMENT (33)</a:t>
            </a:r>
          </a:p>
          <a:p>
            <a:pPr lvl="1" algn="l" rtl="0"/>
            <a:r>
              <a:rPr lang="en-US" dirty="0" smtClean="0"/>
              <a:t>TRIAL </a:t>
            </a:r>
            <a:r>
              <a:rPr lang="en-US" dirty="0"/>
              <a:t>BY </a:t>
            </a:r>
            <a:r>
              <a:rPr lang="en-US" dirty="0" smtClean="0"/>
              <a:t>JURY (21)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5122" name="Picture 2" descr="https://encrypted-tbn2.gstatic.com/images?q=tbn:ANd9GcTlxOhw1LV2Uk_rXYb7yD7DixowNV-bwOloCEyg7sxOgIdyUr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" y="4020207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QrXbe9yPQ3_sgGw-6mOOl1w-zx2Ho_8bxkmembBY_4bxc7yV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29000" y="4496457"/>
            <a:ext cx="1828800" cy="74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https://encrypted-tbn2.gstatic.com/images?q=tbn:ANd9GcQ_LjDaZG5Ip7MNSZRmWKPXnoGTfxk0nhODBOa0Lo3tnH6mDkVX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Argumentation Theory?</a:t>
            </a:r>
            <a:br>
              <a:rPr lang="en-US" b="1" dirty="0"/>
            </a:br>
            <a:r>
              <a:rPr lang="en-US" b="1" dirty="0" smtClean="0"/>
              <a:t>Transcriptions </a:t>
            </a:r>
            <a:r>
              <a:rPr lang="en-US" b="1" dirty="0"/>
              <a:t>of Real Discussions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139963"/>
              </p:ext>
            </p:extLst>
          </p:nvPr>
        </p:nvGraphicFramePr>
        <p:xfrm>
          <a:off x="685800" y="1600200"/>
          <a:ext cx="8229600" cy="44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93732"/>
                <a:gridCol w="2680136"/>
                <a:gridCol w="1140374"/>
                <a:gridCol w="2015358"/>
              </a:tblGrid>
              <a:tr h="592717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% of </a:t>
                      </a:r>
                      <a:r>
                        <a:rPr lang="en-US" sz="3200" dirty="0" err="1" smtClean="0"/>
                        <a:t>args</a:t>
                      </a:r>
                      <a:r>
                        <a:rPr lang="en-US" sz="3200" dirty="0" smtClean="0"/>
                        <a:t> i</a:t>
                      </a:r>
                      <a:r>
                        <a:rPr lang="en-US" sz="3200" baseline="0" dirty="0" smtClean="0"/>
                        <a:t>n  at least one extension 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baseline="0" dirty="0" smtClean="0"/>
                        <a:t> % </a:t>
                      </a:r>
                      <a:r>
                        <a:rPr lang="en-US" sz="3200" dirty="0" smtClean="0"/>
                        <a:t>of </a:t>
                      </a:r>
                      <a:r>
                        <a:rPr lang="en-US" sz="3200" dirty="0" err="1" smtClean="0"/>
                        <a:t>args</a:t>
                      </a:r>
                      <a:r>
                        <a:rPr lang="en-US" sz="3200" baseline="0" dirty="0" smtClean="0"/>
                        <a:t> in</a:t>
                      </a:r>
                      <a:r>
                        <a:rPr lang="en-US" sz="3200" dirty="0" smtClean="0"/>
                        <a:t> each extension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# of </a:t>
                      </a:r>
                      <a:r>
                        <a:rPr lang="en-US" sz="3200" dirty="0" err="1" smtClean="0"/>
                        <a:t>ext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Semantic</a:t>
                      </a:r>
                      <a:endParaRPr lang="he-IL" sz="3200" dirty="0"/>
                    </a:p>
                  </a:txBody>
                  <a:tcPr marL="45293" marR="45293"/>
                </a:tc>
              </a:tr>
              <a:tr h="311956">
                <a:tc>
                  <a:txBody>
                    <a:bodyPr/>
                    <a:lstStyle/>
                    <a:p>
                      <a:pPr algn="l" rtl="0"/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26%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1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Grounded</a:t>
                      </a:r>
                      <a:endParaRPr lang="he-IL" sz="3200" dirty="0"/>
                    </a:p>
                  </a:txBody>
                  <a:tcPr marL="45293" marR="45293"/>
                </a:tc>
              </a:tr>
              <a:tr h="311956">
                <a:tc>
                  <a:txBody>
                    <a:bodyPr/>
                    <a:lstStyle/>
                    <a:p>
                      <a:pPr algn="l" rtl="0"/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26%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1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Ideal</a:t>
                      </a:r>
                      <a:endParaRPr lang="he-IL" sz="3200" dirty="0"/>
                    </a:p>
                  </a:txBody>
                  <a:tcPr marL="45293" marR="45293"/>
                </a:tc>
              </a:tr>
              <a:tr h="311956">
                <a:tc>
                  <a:txBody>
                    <a:bodyPr/>
                    <a:lstStyle/>
                    <a:p>
                      <a:pPr algn="l" rtl="0"/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26%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1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Eager</a:t>
                      </a:r>
                      <a:endParaRPr lang="he-IL" sz="3200" dirty="0"/>
                    </a:p>
                  </a:txBody>
                  <a:tcPr marL="45293" marR="45293"/>
                </a:tc>
              </a:tr>
              <a:tr h="218369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38%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30%,28%,28%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3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Stable</a:t>
                      </a:r>
                      <a:endParaRPr lang="he-IL" sz="3200" dirty="0"/>
                    </a:p>
                  </a:txBody>
                  <a:tcPr marL="45293" marR="45293"/>
                </a:tc>
              </a:tr>
              <a:tr h="218369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38%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30%,28%,28%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3</a:t>
                      </a:r>
                      <a:endParaRPr lang="he-IL" sz="3200" dirty="0"/>
                    </a:p>
                  </a:txBody>
                  <a:tcPr marL="45293" marR="4529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Preferred</a:t>
                      </a:r>
                      <a:endParaRPr lang="he-IL" sz="3200" dirty="0"/>
                    </a:p>
                  </a:txBody>
                  <a:tcPr marL="45293" marR="45293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4600" y="6248400"/>
            <a:ext cx="4038600" cy="4434840"/>
          </a:xfrm>
        </p:spPr>
        <p:txBody>
          <a:bodyPr/>
          <a:lstStyle/>
          <a:p>
            <a:pPr algn="l" rtl="0"/>
            <a:r>
              <a:rPr lang="en-US" dirty="0" smtClean="0"/>
              <a:t>Capital Punishment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Agent Supports Deliberation</a:t>
            </a:r>
            <a:endParaRPr lang="he-IL" dirty="0"/>
          </a:p>
        </p:txBody>
      </p:sp>
      <p:sp>
        <p:nvSpPr>
          <p:cNvPr id="4" name="ענן 3"/>
          <p:cNvSpPr/>
          <p:nvPr/>
        </p:nvSpPr>
        <p:spPr>
          <a:xfrm>
            <a:off x="467544" y="1907653"/>
            <a:ext cx="3240360" cy="165618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Past deliberations accumulative data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0" name="משולש שווה שוקיים 9"/>
          <p:cNvSpPr/>
          <p:nvPr/>
        </p:nvSpPr>
        <p:spPr>
          <a:xfrm>
            <a:off x="611560" y="4293096"/>
            <a:ext cx="1728192" cy="115212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Agent</a:t>
            </a: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11" name="פיצוץ 2 10"/>
          <p:cNvSpPr/>
          <p:nvPr/>
        </p:nvSpPr>
        <p:spPr>
          <a:xfrm>
            <a:off x="4644008" y="2339701"/>
            <a:ext cx="4347592" cy="2241427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Current deliberation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חץ שמאלה 11"/>
          <p:cNvSpPr/>
          <p:nvPr/>
        </p:nvSpPr>
        <p:spPr>
          <a:xfrm>
            <a:off x="3779912" y="2483717"/>
            <a:ext cx="1440160" cy="57606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Update</a:t>
            </a:r>
            <a:endParaRPr lang="he-IL" dirty="0"/>
          </a:p>
        </p:txBody>
      </p:sp>
      <p:pic>
        <p:nvPicPr>
          <p:cNvPr id="3081" name="Picture 9" descr="http://tx.english-ch.com/teacher/trina/talk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132"/>
          <a:stretch>
            <a:fillRect/>
          </a:stretch>
        </p:blipFill>
        <p:spPr bwMode="auto">
          <a:xfrm>
            <a:off x="7452320" y="1867427"/>
            <a:ext cx="1152128" cy="1273541"/>
          </a:xfrm>
          <a:prstGeom prst="rect">
            <a:avLst/>
          </a:prstGeom>
          <a:noFill/>
        </p:spPr>
      </p:pic>
      <p:pic>
        <p:nvPicPr>
          <p:cNvPr id="19" name="Picture 9" descr="http://tx.english-ch.com/teacher/trina/talk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5350"/>
          <a:stretch>
            <a:fillRect/>
          </a:stretch>
        </p:blipFill>
        <p:spPr bwMode="auto">
          <a:xfrm>
            <a:off x="4355976" y="4221088"/>
            <a:ext cx="1300985" cy="1233315"/>
          </a:xfrm>
          <a:prstGeom prst="rect">
            <a:avLst/>
          </a:prstGeom>
          <a:noFill/>
        </p:spPr>
      </p:pic>
      <p:cxnSp>
        <p:nvCxnSpPr>
          <p:cNvPr id="21" name="מחבר חץ ישר 20"/>
          <p:cNvCxnSpPr>
            <a:stCxn id="10" idx="5"/>
            <a:endCxn id="11" idx="1"/>
          </p:cNvCxnSpPr>
          <p:nvPr/>
        </p:nvCxnSpPr>
        <p:spPr>
          <a:xfrm flipV="1">
            <a:off x="1907704" y="3675944"/>
            <a:ext cx="2736304" cy="11932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10" idx="0"/>
            <a:endCxn id="4" idx="1"/>
          </p:cNvCxnSpPr>
          <p:nvPr/>
        </p:nvCxnSpPr>
        <p:spPr>
          <a:xfrm flipV="1">
            <a:off x="1475656" y="3562073"/>
            <a:ext cx="612068" cy="731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10" idx="4"/>
            <a:endCxn id="19" idx="2"/>
          </p:cNvCxnSpPr>
          <p:nvPr/>
        </p:nvCxnSpPr>
        <p:spPr>
          <a:xfrm>
            <a:off x="2339752" y="5445224"/>
            <a:ext cx="2666717" cy="917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חץ ימינה 25"/>
          <p:cNvSpPr/>
          <p:nvPr/>
        </p:nvSpPr>
        <p:spPr>
          <a:xfrm>
            <a:off x="2339752" y="4581128"/>
            <a:ext cx="2160240" cy="9361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Offer arguments</a:t>
            </a:r>
            <a:endParaRPr lang="he-IL" dirty="0"/>
          </a:p>
        </p:txBody>
      </p:sp>
      <p:cxnSp>
        <p:nvCxnSpPr>
          <p:cNvPr id="40" name="מחבר חץ ישר 39"/>
          <p:cNvCxnSpPr/>
          <p:nvPr/>
        </p:nvCxnSpPr>
        <p:spPr>
          <a:xfrm flipH="1">
            <a:off x="4788024" y="6381328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03648" y="6165304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= </a:t>
            </a:r>
            <a:r>
              <a:rPr lang="en-US" dirty="0" smtClean="0"/>
              <a:t>Obtains information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4056666" y="2075418"/>
            <a:ext cx="5137368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Should there be more than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one winner to IFAAMAS thesis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award?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6248" y="3761879"/>
            <a:ext cx="346601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Capital punishment?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0063" y="4524240"/>
            <a:ext cx="23305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Trial by jury?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60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 smtClean="0"/>
              <a:t>Motivation: Training People</a:t>
            </a:r>
            <a:br>
              <a:rPr lang="en-US" sz="4400" b="1" dirty="0" smtClean="0"/>
            </a:br>
            <a:endParaRPr lang="he-IL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2</a:t>
            </a:fld>
            <a:endParaRPr lang="en-US"/>
          </a:p>
        </p:txBody>
      </p:sp>
      <p:pic>
        <p:nvPicPr>
          <p:cNvPr id="423938" name="Picture 2" descr="http://i.web.srsvc.com/image/o_20130414_3126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143000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0" name="Picture 4" descr="http://smallbusiness.chron.com/DM-Resize/photos.demandstudios.com/getty/article/114/86/80405173.jpg?w=600&amp;h=600&amp;keep_ratio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78" y="1143000"/>
            <a:ext cx="4574722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2" name="Picture 6" descr="http://www.kaushik.net/avinash/wp-content/uploads/2007/10/negotiate.jpg?7983b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" y="4038600"/>
            <a:ext cx="4365172" cy="28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4" name="Picture 8" descr="http://www.worldhotels.com/wp-uploads/2012/08/Porta-Portese-Flea-Mar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78" y="4038601"/>
            <a:ext cx="4574722" cy="27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800600" cy="438912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Argument (a)</a:t>
            </a:r>
          </a:p>
          <a:p>
            <a:pPr lvl="1" algn="l" rtl="0"/>
            <a:r>
              <a:rPr lang="en-US" dirty="0" smtClean="0"/>
              <a:t>Short text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Features </a:t>
            </a:r>
            <a:r>
              <a:rPr lang="en-US" dirty="0" smtClean="0"/>
              <a:t>(m)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General Argumentation Framework (GAF)</a:t>
            </a:r>
          </a:p>
          <a:p>
            <a:pPr lvl="1" algn="l" rtl="0"/>
            <a:r>
              <a:rPr lang="en-US" dirty="0" smtClean="0"/>
              <a:t>A (Arguments)</a:t>
            </a:r>
          </a:p>
          <a:p>
            <a:pPr lvl="1" algn="l" rtl="0"/>
            <a:r>
              <a:rPr lang="en-US" dirty="0" smtClean="0"/>
              <a:t>R (Attack relation)</a:t>
            </a:r>
          </a:p>
          <a:p>
            <a:pPr lvl="1" algn="l" rtl="0"/>
            <a:r>
              <a:rPr lang="en-US" dirty="0" smtClean="0"/>
              <a:t>S (Support relation)</a:t>
            </a:r>
          </a:p>
          <a:p>
            <a:pPr lvl="1" algn="l" rtl="0"/>
            <a:r>
              <a:rPr lang="en-US" dirty="0" smtClean="0"/>
              <a:t>∑ (undisputed information)</a:t>
            </a:r>
          </a:p>
          <a:p>
            <a:pPr lvl="1" algn="l" rtl="0"/>
            <a:r>
              <a:rPr lang="en-US" dirty="0" smtClean="0"/>
              <a:t>O (set of all available options)</a:t>
            </a:r>
          </a:p>
          <a:p>
            <a:pPr lvl="1" algn="l" rtl="0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4495800" y="1828800"/>
            <a:ext cx="5257800" cy="4389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Deliberation (D)</a:t>
            </a:r>
          </a:p>
          <a:p>
            <a:pPr lvl="1" algn="l" rtl="0"/>
            <a:r>
              <a:rPr lang="en-US" dirty="0"/>
              <a:t>Takes place under some GAF</a:t>
            </a:r>
          </a:p>
          <a:p>
            <a:pPr lvl="1" algn="l" rtl="0"/>
            <a:r>
              <a:rPr lang="en-US" dirty="0"/>
              <a:t>Updates the GAF in an incremental fashion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80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98203" cy="1143000"/>
          </a:xfrm>
        </p:spPr>
        <p:txBody>
          <a:bodyPr/>
          <a:lstStyle/>
          <a:p>
            <a:r>
              <a:rPr lang="en-US" dirty="0" smtClean="0"/>
              <a:t>GAF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49698" y="2133600"/>
            <a:ext cx="1311543" cy="635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publish</a:t>
            </a:r>
            <a:endParaRPr lang="he-IL" sz="1400" dirty="0"/>
          </a:p>
        </p:txBody>
      </p:sp>
      <p:sp>
        <p:nvSpPr>
          <p:cNvPr id="7" name="Oval 6"/>
          <p:cNvSpPr/>
          <p:nvPr/>
        </p:nvSpPr>
        <p:spPr>
          <a:xfrm>
            <a:off x="6105469" y="3351452"/>
            <a:ext cx="1491468" cy="6355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Important</a:t>
            </a:r>
          </a:p>
        </p:txBody>
      </p:sp>
      <p:sp>
        <p:nvSpPr>
          <p:cNvPr id="8" name="Oval 7"/>
          <p:cNvSpPr/>
          <p:nvPr/>
        </p:nvSpPr>
        <p:spPr>
          <a:xfrm>
            <a:off x="7680057" y="3351452"/>
            <a:ext cx="1311543" cy="6355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Private person</a:t>
            </a:r>
            <a:endParaRPr lang="he-IL" sz="1400" dirty="0"/>
          </a:p>
        </p:txBody>
      </p:sp>
      <p:cxnSp>
        <p:nvCxnSpPr>
          <p:cNvPr id="10" name="Straight Arrow Connector 9"/>
          <p:cNvCxnSpPr>
            <a:stCxn id="8" idx="0"/>
            <a:endCxn id="6" idx="5"/>
          </p:cNvCxnSpPr>
          <p:nvPr/>
        </p:nvCxnSpPr>
        <p:spPr>
          <a:xfrm flipH="1" flipV="1">
            <a:off x="6569170" y="2676080"/>
            <a:ext cx="1766659" cy="675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05470" y="2769154"/>
            <a:ext cx="745733" cy="582298"/>
            <a:chOff x="1475658" y="1557192"/>
            <a:chExt cx="736978" cy="791689"/>
          </a:xfrm>
        </p:grpSpPr>
        <p:cxnSp>
          <p:nvCxnSpPr>
            <p:cNvPr id="20" name="Straight Arrow Connector 19"/>
            <p:cNvCxnSpPr>
              <a:stCxn id="7" idx="0"/>
              <a:endCxn id="6" idx="4"/>
            </p:cNvCxnSpPr>
            <p:nvPr/>
          </p:nvCxnSpPr>
          <p:spPr>
            <a:xfrm flipH="1" flipV="1">
              <a:off x="1475658" y="1557192"/>
              <a:ext cx="736978" cy="7916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19672" y="198884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52400" y="2133600"/>
            <a:ext cx="4343400" cy="4607767"/>
            <a:chOff x="3313584" y="1981200"/>
            <a:chExt cx="5220816" cy="4760167"/>
          </a:xfrm>
        </p:grpSpPr>
        <p:sp>
          <p:nvSpPr>
            <p:cNvPr id="44" name="Oval 43"/>
            <p:cNvSpPr/>
            <p:nvPr/>
          </p:nvSpPr>
          <p:spPr>
            <a:xfrm>
              <a:off x="4276994" y="1981200"/>
              <a:ext cx="1576489" cy="656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publish</a:t>
              </a:r>
              <a:endParaRPr lang="he-IL" sz="14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065238" y="3239332"/>
              <a:ext cx="1792761" cy="65657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Important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957911" y="3239332"/>
              <a:ext cx="1576489" cy="65657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Private person</a:t>
              </a:r>
              <a:endParaRPr lang="he-IL" sz="1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957911" y="4169783"/>
              <a:ext cx="1576489" cy="65657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He is a minister</a:t>
              </a:r>
            </a:p>
          </p:txBody>
        </p:sp>
        <p:cxnSp>
          <p:nvCxnSpPr>
            <p:cNvPr id="48" name="Straight Arrow Connector 47"/>
            <p:cNvCxnSpPr>
              <a:stCxn id="46" idx="0"/>
              <a:endCxn id="44" idx="5"/>
            </p:cNvCxnSpPr>
            <p:nvPr/>
          </p:nvCxnSpPr>
          <p:spPr>
            <a:xfrm flipH="1" flipV="1">
              <a:off x="5622612" y="2541622"/>
              <a:ext cx="2123544" cy="697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5065239" y="2637775"/>
              <a:ext cx="896380" cy="601557"/>
              <a:chOff x="1475658" y="1557192"/>
              <a:chExt cx="736978" cy="791689"/>
            </a:xfrm>
          </p:grpSpPr>
          <p:cxnSp>
            <p:nvCxnSpPr>
              <p:cNvPr id="58" name="Straight Arrow Connector 57"/>
              <p:cNvCxnSpPr>
                <a:stCxn id="45" idx="0"/>
                <a:endCxn id="44" idx="4"/>
              </p:cNvCxnSpPr>
              <p:nvPr/>
            </p:nvCxnSpPr>
            <p:spPr>
              <a:xfrm flipH="1" flipV="1">
                <a:off x="1475658" y="1557192"/>
                <a:ext cx="736978" cy="791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619672" y="198884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7746155" y="3923112"/>
              <a:ext cx="0" cy="355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313584" y="3239332"/>
              <a:ext cx="1576489" cy="65657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Exclusive</a:t>
              </a:r>
              <a:endParaRPr lang="he-IL" sz="1400" dirty="0"/>
            </a:p>
          </p:txBody>
        </p:sp>
        <p:cxnSp>
          <p:nvCxnSpPr>
            <p:cNvPr id="52" name="Straight Arrow Connector 51"/>
            <p:cNvCxnSpPr>
              <a:stCxn id="51" idx="0"/>
              <a:endCxn id="44" idx="3"/>
            </p:cNvCxnSpPr>
            <p:nvPr/>
          </p:nvCxnSpPr>
          <p:spPr>
            <a:xfrm flipV="1">
              <a:off x="4101829" y="2541622"/>
              <a:ext cx="406037" cy="697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01829" y="2890476"/>
              <a:ext cx="406037" cy="48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957911" y="6084792"/>
              <a:ext cx="1576489" cy="65657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rejected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6957911" y="5154645"/>
              <a:ext cx="1576489" cy="65657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He resigned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7746155" y="4853563"/>
              <a:ext cx="0" cy="355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773620" y="5728996"/>
              <a:ext cx="0" cy="355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1"/>
          <p:cNvSpPr txBox="1">
            <a:spLocks/>
          </p:cNvSpPr>
          <p:nvPr/>
        </p:nvSpPr>
        <p:spPr>
          <a:xfrm>
            <a:off x="5302093" y="762000"/>
            <a:ext cx="189820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D</a:t>
            </a:r>
            <a:endParaRPr lang="he-IL" dirty="0"/>
          </a:p>
        </p:txBody>
      </p:sp>
      <p:sp>
        <p:nvSpPr>
          <p:cNvPr id="61" name="TextBox 60"/>
          <p:cNvSpPr txBox="1"/>
          <p:nvPr/>
        </p:nvSpPr>
        <p:spPr>
          <a:xfrm>
            <a:off x="6934200" y="3048000"/>
            <a:ext cx="1127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/>
              <a:t>1: R1</a:t>
            </a:r>
            <a:endParaRPr lang="he-IL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8279035" y="3060303"/>
            <a:ext cx="1127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 smtClean="0"/>
              <a:t>2: R2</a:t>
            </a:r>
            <a:endParaRPr lang="he-IL" b="1" u="sng" dirty="0"/>
          </a:p>
        </p:txBody>
      </p:sp>
    </p:spTree>
    <p:extLst>
      <p:ext uri="{BB962C8B-B14F-4D97-AF65-F5344CB8AC3E}">
        <p14:creationId xmlns:p14="http://schemas.microsoft.com/office/powerpoint/2010/main" val="41274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Prediction of Argument Choice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Features:</a:t>
            </a:r>
          </a:p>
          <a:p>
            <a:pPr lvl="1" algn="l" rtl="0"/>
            <a:r>
              <a:rPr lang="en-US" dirty="0" smtClean="0"/>
              <a:t>Justification</a:t>
            </a:r>
          </a:p>
          <a:p>
            <a:pPr lvl="1" algn="l" rtl="0"/>
            <a:r>
              <a:rPr lang="en-US" dirty="0" smtClean="0"/>
              <a:t>Relevance</a:t>
            </a:r>
          </a:p>
          <a:p>
            <a:pPr lvl="1" algn="l" rtl="0"/>
            <a:r>
              <a:rPr lang="en-US" dirty="0" smtClean="0"/>
              <a:t>Psychological features.</a:t>
            </a:r>
          </a:p>
          <a:p>
            <a:pPr lvl="1" algn="l" rtl="0"/>
            <a:r>
              <a:rPr lang="en-US" dirty="0" smtClean="0"/>
              <a:t>Deliberation-based features (from the history of the current deliberation)</a:t>
            </a:r>
          </a:p>
          <a:p>
            <a:pPr marL="365760" lvl="1" indent="0" algn="l" rtl="0">
              <a:buNone/>
            </a:pP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9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</a:t>
            </a:r>
            <a:r>
              <a:rPr lang="en-US" b="1" dirty="0" smtClean="0"/>
              <a:t>Justification Features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Cayrol’s</a:t>
            </a:r>
            <a:r>
              <a:rPr lang="en-US" dirty="0" smtClean="0"/>
              <a:t> calculation.</a:t>
            </a:r>
          </a:p>
          <a:p>
            <a:pPr lvl="2" algn="l" rtl="0"/>
            <a:r>
              <a:rPr lang="en-US" dirty="0" smtClean="0"/>
              <a:t>Theoretically justified propagating mechanism for evaluating “strength”.</a:t>
            </a:r>
          </a:p>
          <a:p>
            <a:pPr algn="l" rtl="0"/>
            <a:r>
              <a:rPr lang="en-US" dirty="0" smtClean="0"/>
              <a:t>Support Portion.</a:t>
            </a:r>
          </a:p>
          <a:p>
            <a:pPr lvl="2" algn="l" rtl="0"/>
            <a:r>
              <a:rPr lang="en-US" sz="1400" dirty="0"/>
              <a:t>#</a:t>
            </a:r>
            <a:r>
              <a:rPr lang="en-US" sz="1400" dirty="0" err="1"/>
              <a:t>direct_supporters</a:t>
            </a:r>
            <a:r>
              <a:rPr lang="en-US" sz="1400" dirty="0"/>
              <a:t>  / ( #</a:t>
            </a:r>
            <a:r>
              <a:rPr lang="en-US" sz="1400" dirty="0" err="1"/>
              <a:t>directed_supporters</a:t>
            </a:r>
            <a:r>
              <a:rPr lang="en-US" sz="1400" dirty="0"/>
              <a:t> + #</a:t>
            </a:r>
            <a:r>
              <a:rPr lang="en-US" sz="1400" dirty="0" err="1"/>
              <a:t>direct_attackers</a:t>
            </a:r>
            <a:r>
              <a:rPr lang="en-US" sz="1400" dirty="0"/>
              <a:t>)</a:t>
            </a:r>
          </a:p>
          <a:p>
            <a:pPr algn="l" rtl="0"/>
            <a:r>
              <a:rPr lang="en-US" dirty="0" smtClean="0"/>
              <a:t>Reduced Support Portion</a:t>
            </a:r>
          </a:p>
          <a:p>
            <a:pPr lvl="2" algn="l" rtl="0"/>
            <a:r>
              <a:rPr lang="en-US" sz="1600" dirty="0" smtClean="0"/>
              <a:t>#supporters  </a:t>
            </a:r>
            <a:r>
              <a:rPr lang="en-US" sz="1600" dirty="0"/>
              <a:t>/ </a:t>
            </a:r>
            <a:r>
              <a:rPr lang="en-US" sz="1600" dirty="0" smtClean="0"/>
              <a:t>(#supporters </a:t>
            </a:r>
            <a:r>
              <a:rPr lang="en-US" sz="1600" dirty="0"/>
              <a:t>+ </a:t>
            </a:r>
            <a:r>
              <a:rPr lang="en-US" sz="1600" dirty="0" smtClean="0"/>
              <a:t>#attackers)</a:t>
            </a:r>
            <a:endParaRPr lang="en-US" dirty="0" smtClean="0"/>
          </a:p>
          <a:p>
            <a:pPr algn="l" rtl="0"/>
            <a:r>
              <a:rPr lang="en-US" dirty="0" smtClean="0"/>
              <a:t>Qualitative Heuristics.</a:t>
            </a:r>
          </a:p>
          <a:p>
            <a:pPr lvl="2" algn="l" rtl="0"/>
            <a:r>
              <a:rPr lang="en-US" dirty="0" smtClean="0"/>
              <a:t>Pair-wise comparison of available options.</a:t>
            </a:r>
          </a:p>
          <a:p>
            <a:pPr lvl="1" algn="l" rtl="0"/>
            <a:endParaRPr lang="en-US" dirty="0" smtClean="0"/>
          </a:p>
          <a:p>
            <a:pPr marL="365760" lvl="1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17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 smtClean="0"/>
              <a:t>Cayrol’s</a:t>
            </a:r>
            <a:r>
              <a:rPr lang="en-US" dirty="0" smtClean="0"/>
              <a:t> Calculations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97794" y="4427498"/>
            <a:ext cx="778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-0.25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918828" y="5503933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-0.33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199004" y="6365849"/>
            <a:ext cx="3469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676274"/>
            <a:ext cx="3469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grpSp>
        <p:nvGrpSpPr>
          <p:cNvPr id="9" name="Group 8"/>
          <p:cNvGrpSpPr/>
          <p:nvPr/>
        </p:nvGrpSpPr>
        <p:grpSpPr>
          <a:xfrm>
            <a:off x="2345540" y="1981200"/>
            <a:ext cx="4343400" cy="4607767"/>
            <a:chOff x="3313584" y="1981200"/>
            <a:chExt cx="5220816" cy="4760167"/>
          </a:xfrm>
        </p:grpSpPr>
        <p:sp>
          <p:nvSpPr>
            <p:cNvPr id="10" name="Oval 9"/>
            <p:cNvSpPr/>
            <p:nvPr/>
          </p:nvSpPr>
          <p:spPr>
            <a:xfrm>
              <a:off x="4276994" y="1981200"/>
              <a:ext cx="1576489" cy="656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publish</a:t>
              </a:r>
              <a:endParaRPr lang="he-IL" sz="1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065238" y="3239332"/>
              <a:ext cx="1792761" cy="6565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Important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957911" y="3239332"/>
              <a:ext cx="1576489" cy="6565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Private person</a:t>
              </a:r>
              <a:endParaRPr lang="he-IL" sz="1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957911" y="4169783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He is a minister</a:t>
              </a:r>
            </a:p>
          </p:txBody>
        </p:sp>
        <p:cxnSp>
          <p:nvCxnSpPr>
            <p:cNvPr id="14" name="Straight Arrow Connector 13"/>
            <p:cNvCxnSpPr>
              <a:stCxn id="12" idx="0"/>
              <a:endCxn id="10" idx="5"/>
            </p:cNvCxnSpPr>
            <p:nvPr/>
          </p:nvCxnSpPr>
          <p:spPr>
            <a:xfrm flipH="1" flipV="1">
              <a:off x="5622612" y="2541622"/>
              <a:ext cx="2123544" cy="697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5065239" y="2637775"/>
              <a:ext cx="896380" cy="601557"/>
              <a:chOff x="1475658" y="1557192"/>
              <a:chExt cx="736978" cy="791689"/>
            </a:xfrm>
          </p:grpSpPr>
          <p:cxnSp>
            <p:nvCxnSpPr>
              <p:cNvPr id="24" name="Straight Arrow Connector 23"/>
              <p:cNvCxnSpPr>
                <a:stCxn id="11" idx="0"/>
                <a:endCxn id="10" idx="4"/>
              </p:cNvCxnSpPr>
              <p:nvPr/>
            </p:nvCxnSpPr>
            <p:spPr>
              <a:xfrm flipH="1" flipV="1">
                <a:off x="1475658" y="1557192"/>
                <a:ext cx="736978" cy="791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19672" y="198884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7746155" y="3923112"/>
              <a:ext cx="0" cy="35579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313584" y="3239332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Exclusive</a:t>
              </a:r>
              <a:endParaRPr lang="he-IL" sz="1400" dirty="0"/>
            </a:p>
          </p:txBody>
        </p:sp>
        <p:cxnSp>
          <p:nvCxnSpPr>
            <p:cNvPr id="18" name="Straight Arrow Connector 17"/>
            <p:cNvCxnSpPr>
              <a:stCxn id="17" idx="0"/>
              <a:endCxn id="10" idx="3"/>
            </p:cNvCxnSpPr>
            <p:nvPr/>
          </p:nvCxnSpPr>
          <p:spPr>
            <a:xfrm flipV="1">
              <a:off x="4101829" y="2541622"/>
              <a:ext cx="406037" cy="69771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01829" y="2890476"/>
              <a:ext cx="406037" cy="480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957911" y="6084792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rejected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957911" y="5154645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He resigned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746155" y="4853563"/>
              <a:ext cx="0" cy="35579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773620" y="5728996"/>
              <a:ext cx="0" cy="35579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4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7883"/>
            <a:ext cx="8229600" cy="1143000"/>
          </a:xfrm>
        </p:spPr>
        <p:txBody>
          <a:bodyPr/>
          <a:lstStyle/>
          <a:p>
            <a:pPr rtl="0"/>
            <a:r>
              <a:rPr lang="he-IL" dirty="0" smtClean="0"/>
              <a:t> </a:t>
            </a:r>
            <a:r>
              <a:rPr lang="en-US" dirty="0" smtClean="0"/>
              <a:t> Relevance features of </a:t>
            </a:r>
            <a:r>
              <a:rPr lang="en-US" i="1" dirty="0" smtClean="0"/>
              <a:t>a</a:t>
            </a:r>
            <a:endParaRPr lang="he-IL" i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29600" cy="4301370"/>
          </a:xfrm>
        </p:spPr>
        <p:txBody>
          <a:bodyPr>
            <a:normAutofit/>
          </a:bodyPr>
          <a:lstStyle/>
          <a:p>
            <a:pPr marL="822960" lvl="1" indent="-457200" algn="l" rtl="0">
              <a:buFont typeface="+mj-lt"/>
              <a:buAutoNum type="arabicPeriod"/>
            </a:pPr>
            <a:r>
              <a:rPr lang="en-US" dirty="0" smtClean="0"/>
              <a:t>Shortest path’s length from </a:t>
            </a:r>
            <a:r>
              <a:rPr lang="en-US" i="1" dirty="0" smtClean="0"/>
              <a:t>a</a:t>
            </a:r>
            <a:r>
              <a:rPr lang="en-US" dirty="0" smtClean="0"/>
              <a:t> to latest argument.</a:t>
            </a:r>
          </a:p>
          <a:p>
            <a:pPr marL="822960" lvl="1" indent="-457200" algn="l" rtl="0">
              <a:buFont typeface="+mj-lt"/>
              <a:buAutoNum type="arabicPeriod"/>
            </a:pPr>
            <a:r>
              <a:rPr lang="en-US" dirty="0" smtClean="0"/>
              <a:t>Shortest path’s length from </a:t>
            </a:r>
            <a:r>
              <a:rPr lang="en-US" i="1" dirty="0" smtClean="0"/>
              <a:t>a</a:t>
            </a:r>
            <a:r>
              <a:rPr lang="en-US" dirty="0" smtClean="0"/>
              <a:t> to the closest argument to </a:t>
            </a:r>
            <a:r>
              <a:rPr lang="en-US" i="1" dirty="0" smtClean="0"/>
              <a:t>a </a:t>
            </a:r>
            <a:r>
              <a:rPr lang="en-US" dirty="0" smtClean="0"/>
              <a:t>that was given</a:t>
            </a:r>
            <a:r>
              <a:rPr lang="en-US" i="1" dirty="0" smtClean="0"/>
              <a:t>.</a:t>
            </a:r>
            <a:endParaRPr lang="en-US" dirty="0" smtClean="0"/>
          </a:p>
          <a:p>
            <a:pPr marL="822960" lvl="1" indent="-457200" algn="l" rtl="0">
              <a:buFont typeface="+mj-lt"/>
              <a:buAutoNum type="arabicPeriod"/>
            </a:pPr>
            <a:r>
              <a:rPr lang="en-US" dirty="0" smtClean="0"/>
              <a:t>Shortest path’s length from </a:t>
            </a:r>
            <a:r>
              <a:rPr lang="en-US" i="1" dirty="0" smtClean="0"/>
              <a:t>a</a:t>
            </a:r>
            <a:r>
              <a:rPr lang="en-US" dirty="0" smtClean="0"/>
              <a:t> to possible action.</a:t>
            </a:r>
          </a:p>
          <a:p>
            <a:pPr marL="822960" lvl="1" indent="-457200" algn="l" rtl="0">
              <a:buFont typeface="+mj-lt"/>
              <a:buAutoNum type="arabicPeriod"/>
            </a:pPr>
            <a:r>
              <a:rPr lang="en-US" dirty="0" smtClean="0"/>
              <a:t>Minimum of the all/some of the above features.</a:t>
            </a:r>
            <a:endParaRPr lang="en-US" dirty="0"/>
          </a:p>
          <a:p>
            <a:pPr marL="365760" lvl="1" indent="0" algn="l" rtl="0">
              <a:buNone/>
            </a:pP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25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3810000" y="3682306"/>
            <a:ext cx="4320337" cy="3200400"/>
            <a:chOff x="3313584" y="1981200"/>
            <a:chExt cx="5220816" cy="4760167"/>
          </a:xfrm>
        </p:grpSpPr>
        <p:sp>
          <p:nvSpPr>
            <p:cNvPr id="6" name="Oval 5"/>
            <p:cNvSpPr/>
            <p:nvPr/>
          </p:nvSpPr>
          <p:spPr>
            <a:xfrm>
              <a:off x="4276994" y="1981200"/>
              <a:ext cx="1576489" cy="656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publish</a:t>
              </a:r>
              <a:endParaRPr lang="he-IL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65238" y="3239332"/>
              <a:ext cx="1792761" cy="6565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Important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957911" y="3239332"/>
              <a:ext cx="1576489" cy="6565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Private person</a:t>
              </a:r>
              <a:endParaRPr lang="he-IL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957911" y="4169783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He is a minister</a:t>
              </a:r>
            </a:p>
          </p:txBody>
        </p:sp>
        <p:cxnSp>
          <p:nvCxnSpPr>
            <p:cNvPr id="10" name="Straight Arrow Connector 9"/>
            <p:cNvCxnSpPr>
              <a:stCxn id="8" idx="0"/>
              <a:endCxn id="6" idx="5"/>
            </p:cNvCxnSpPr>
            <p:nvPr/>
          </p:nvCxnSpPr>
          <p:spPr>
            <a:xfrm flipH="1" flipV="1">
              <a:off x="5622612" y="2541622"/>
              <a:ext cx="2123544" cy="697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065239" y="2637775"/>
              <a:ext cx="896380" cy="601557"/>
              <a:chOff x="1475658" y="1557192"/>
              <a:chExt cx="736978" cy="791689"/>
            </a:xfrm>
          </p:grpSpPr>
          <p:cxnSp>
            <p:nvCxnSpPr>
              <p:cNvPr id="20" name="Straight Arrow Connector 19"/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475658" y="1557192"/>
                <a:ext cx="736978" cy="791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19672" y="198884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7746155" y="3923112"/>
              <a:ext cx="0" cy="35579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313584" y="3239332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Exclusive</a:t>
              </a:r>
              <a:endParaRPr lang="he-IL" sz="1400" dirty="0"/>
            </a:p>
          </p:txBody>
        </p:sp>
        <p:cxnSp>
          <p:nvCxnSpPr>
            <p:cNvPr id="14" name="Straight Arrow Connector 13"/>
            <p:cNvCxnSpPr>
              <a:stCxn id="13" idx="0"/>
              <a:endCxn id="6" idx="3"/>
            </p:cNvCxnSpPr>
            <p:nvPr/>
          </p:nvCxnSpPr>
          <p:spPr>
            <a:xfrm flipV="1">
              <a:off x="4101829" y="2541622"/>
              <a:ext cx="406037" cy="69771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01829" y="2890476"/>
              <a:ext cx="406037" cy="480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957911" y="6084792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rejected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957911" y="5154645"/>
              <a:ext cx="1576489" cy="656575"/>
            </a:xfrm>
            <a:prstGeom prst="ellipse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/>
                <a:t>He resigned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746155" y="4853563"/>
              <a:ext cx="0" cy="35579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773620" y="5728996"/>
              <a:ext cx="0" cy="35579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8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Psychological features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Confirmation bias.</a:t>
            </a:r>
          </a:p>
          <a:p>
            <a:pPr marL="393192" lvl="1" indent="0" algn="l" rtl="0">
              <a:buNone/>
            </a:pPr>
            <a:r>
              <a:rPr lang="en-US" dirty="0" smtClean="0"/>
              <a:t>(B is confirming C)</a:t>
            </a:r>
          </a:p>
          <a:p>
            <a:pPr marL="731520" lvl="2" indent="0" algn="l" rtl="0">
              <a:buNone/>
            </a:pPr>
            <a:endParaRPr lang="en-US" dirty="0" smtClean="0"/>
          </a:p>
          <a:p>
            <a:pPr marL="731520" lvl="2" indent="0" algn="l" rtl="0">
              <a:buNone/>
            </a:pPr>
            <a:endParaRPr lang="en-US" dirty="0" smtClean="0"/>
          </a:p>
          <a:p>
            <a:pPr marL="731520" lvl="2" indent="0" algn="l" rtl="0">
              <a:buNone/>
            </a:pPr>
            <a:endParaRPr lang="en-US" dirty="0"/>
          </a:p>
          <a:p>
            <a:pPr marL="731520" lvl="2" indent="0" algn="l" rtl="0">
              <a:buNone/>
            </a:pPr>
            <a:endParaRPr lang="en-US" dirty="0"/>
          </a:p>
          <a:p>
            <a:pPr algn="l" rtl="0"/>
            <a:r>
              <a:rPr lang="en-US" dirty="0" err="1" smtClean="0"/>
              <a:t>Myside</a:t>
            </a:r>
            <a:r>
              <a:rPr lang="en-US" dirty="0" smtClean="0"/>
              <a:t> bias.</a:t>
            </a:r>
          </a:p>
          <a:p>
            <a:pPr marL="393192" lvl="1" indent="0" algn="l" rtl="0">
              <a:buNone/>
            </a:pPr>
            <a:r>
              <a:rPr lang="en-US" dirty="0" smtClean="0"/>
              <a:t>(A attacks D’s attacker)</a:t>
            </a:r>
          </a:p>
          <a:p>
            <a:pPr marL="731520" lvl="2" indent="0" algn="l" rtl="0">
              <a:buNone/>
            </a:pPr>
            <a:endParaRPr lang="en-US" dirty="0" smtClean="0"/>
          </a:p>
          <a:p>
            <a:pPr marL="731520" lvl="2" indent="0" algn="l" rtl="0">
              <a:buNone/>
            </a:pPr>
            <a:endParaRPr lang="en-US" dirty="0" smtClean="0"/>
          </a:p>
          <a:p>
            <a:pPr marL="731520" lvl="2" indent="0" algn="l" rtl="0">
              <a:buNone/>
            </a:pPr>
            <a:endParaRPr lang="en-US" dirty="0"/>
          </a:p>
          <a:p>
            <a:pPr marL="731520" lvl="2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Proneness to </a:t>
            </a:r>
            <a:r>
              <a:rPr lang="en-US" dirty="0" smtClean="0"/>
              <a:t>some option. </a:t>
            </a:r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26</a:t>
            </a:fld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30913" r="61429" b="49265"/>
          <a:stretch/>
        </p:blipFill>
        <p:spPr bwMode="auto">
          <a:xfrm>
            <a:off x="3720484" y="2132856"/>
            <a:ext cx="1427580" cy="149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644008" y="2924944"/>
            <a:ext cx="108012" cy="1016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21138" r="60938" b="48984"/>
          <a:stretch/>
        </p:blipFill>
        <p:spPr bwMode="auto">
          <a:xfrm>
            <a:off x="3790024" y="3630645"/>
            <a:ext cx="1263340" cy="18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586683" y="4858008"/>
            <a:ext cx="108012" cy="1016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Deliberation-Based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Estimates the preferences of the user</a:t>
            </a:r>
          </a:p>
          <a:p>
            <a:pPr lvl="1" algn="l" rtl="0"/>
            <a:r>
              <a:rPr lang="en-US" dirty="0" smtClean="0"/>
              <a:t>Average in the latest chosen arguments</a:t>
            </a:r>
          </a:p>
          <a:p>
            <a:pPr lvl="2" algn="l" rtl="0"/>
            <a:r>
              <a:rPr lang="en-US" dirty="0" smtClean="0"/>
              <a:t>relevance</a:t>
            </a:r>
          </a:p>
          <a:p>
            <a:pPr lvl="2" algn="l" rtl="0"/>
            <a:r>
              <a:rPr lang="en-US" dirty="0" smtClean="0"/>
              <a:t>justification h</a:t>
            </a:r>
          </a:p>
          <a:p>
            <a:pPr algn="l" rtl="0"/>
            <a:r>
              <a:rPr lang="en-US" dirty="0" smtClean="0"/>
              <a:t>Approximation </a:t>
            </a:r>
            <a:r>
              <a:rPr lang="en-US" dirty="0"/>
              <a:t>of his proneness </a:t>
            </a:r>
            <a:endParaRPr lang="en-US" dirty="0" smtClean="0"/>
          </a:p>
          <a:p>
            <a:pPr lvl="1" algn="l" rtl="0"/>
            <a:r>
              <a:rPr lang="en-US" dirty="0"/>
              <a:t>n</a:t>
            </a:r>
            <a:r>
              <a:rPr lang="en-US" dirty="0" smtClean="0"/>
              <a:t>umber of times in confirmation</a:t>
            </a:r>
            <a:endParaRPr lang="en-US" dirty="0"/>
          </a:p>
          <a:p>
            <a:pPr lvl="1" algn="l" rtl="0"/>
            <a:r>
              <a:rPr lang="en-US" dirty="0" smtClean="0"/>
              <a:t>Number of times for and against.</a:t>
            </a:r>
            <a:endParaRPr lang="en-US" dirty="0"/>
          </a:p>
          <a:p>
            <a:pPr algn="l" rtl="0"/>
            <a:r>
              <a:rPr lang="en-US" dirty="0" smtClean="0"/>
              <a:t>Approximation of the opposing side proneness</a:t>
            </a:r>
            <a:r>
              <a:rPr lang="en-US" dirty="0"/>
              <a:t>. 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8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One Time Argumentation Prediction Experiment of 6 fictional scenarios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52400" y="2143149"/>
            <a:ext cx="4417777" cy="4311261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subject is asked to choose between 4 options.</a:t>
            </a:r>
          </a:p>
          <a:p>
            <a:pPr algn="l" rtl="0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participants from Amazon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</a:t>
            </a:r>
          </a:p>
          <a:p>
            <a:pPr lvl="1" algn="l" rtl="0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average: 38.5</a:t>
            </a:r>
          </a:p>
          <a:p>
            <a:pPr lvl="1" algn="l" rtl="0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females; 17 males</a:t>
            </a:r>
          </a:p>
          <a:p>
            <a:pPr lvl="1" algn="l" rtl="0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with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he-I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science B.Sc.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lvl="1" algn="l" rtl="0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age =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24.8</a:t>
            </a:r>
          </a:p>
          <a:p>
            <a:pPr lvl="1" algn="l" rtl="0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Male: 49; </a:t>
            </a:r>
            <a:b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Females: 29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en-US" dirty="0" smtClean="0"/>
          </a:p>
          <a:p>
            <a:pPr marL="393192" lvl="1" indent="0" algn="l" rtl="0">
              <a:buNone/>
            </a:pPr>
            <a:endParaRPr lang="en-US" dirty="0"/>
          </a:p>
          <a:p>
            <a:pPr lvl="1"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28</a:t>
            </a:fld>
            <a:endParaRPr lang="he-IL"/>
          </a:p>
        </p:txBody>
      </p:sp>
      <p:grpSp>
        <p:nvGrpSpPr>
          <p:cNvPr id="27" name="Group 26"/>
          <p:cNvGrpSpPr/>
          <p:nvPr/>
        </p:nvGrpSpPr>
        <p:grpSpPr>
          <a:xfrm>
            <a:off x="4036777" y="1814862"/>
            <a:ext cx="4992216" cy="4760167"/>
            <a:chOff x="2627784" y="476672"/>
            <a:chExt cx="4104456" cy="6264696"/>
          </a:xfrm>
        </p:grpSpPr>
        <p:sp>
          <p:nvSpPr>
            <p:cNvPr id="28" name="Oval 27"/>
            <p:cNvSpPr/>
            <p:nvPr/>
          </p:nvSpPr>
          <p:spPr>
            <a:xfrm>
              <a:off x="3419872" y="476672"/>
              <a:ext cx="129614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publish</a:t>
              </a:r>
              <a:endParaRPr lang="he-IL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975665" y="2132457"/>
              <a:ext cx="1440160" cy="864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Important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436096" y="2132457"/>
              <a:ext cx="1296144" cy="864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Private person</a:t>
              </a:r>
              <a:endParaRPr lang="he-IL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36096" y="3356992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He is a minister</a:t>
              </a:r>
            </a:p>
          </p:txBody>
        </p:sp>
        <p:cxnSp>
          <p:nvCxnSpPr>
            <p:cNvPr id="32" name="Straight Arrow Connector 31"/>
            <p:cNvCxnSpPr>
              <a:stCxn id="30" idx="0"/>
              <a:endCxn id="28" idx="5"/>
            </p:cNvCxnSpPr>
            <p:nvPr/>
          </p:nvCxnSpPr>
          <p:spPr>
            <a:xfrm flipH="1" flipV="1">
              <a:off x="4526200" y="1214224"/>
              <a:ext cx="1557968" cy="918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4067944" y="1340768"/>
              <a:ext cx="627801" cy="791689"/>
              <a:chOff x="1475656" y="1557191"/>
              <a:chExt cx="627801" cy="791689"/>
            </a:xfrm>
          </p:grpSpPr>
          <p:cxnSp>
            <p:nvCxnSpPr>
              <p:cNvPr id="42" name="Straight Arrow Connector 41"/>
              <p:cNvCxnSpPr>
                <a:stCxn id="29" idx="0"/>
                <a:endCxn id="28" idx="4"/>
              </p:cNvCxnSpPr>
              <p:nvPr/>
            </p:nvCxnSpPr>
            <p:spPr>
              <a:xfrm flipH="1" flipV="1">
                <a:off x="1475656" y="1557191"/>
                <a:ext cx="627801" cy="791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619672" y="198884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6084168" y="3032357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27784" y="2132457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Exclusive</a:t>
              </a:r>
              <a:endParaRPr lang="he-IL" dirty="0"/>
            </a:p>
          </p:txBody>
        </p:sp>
        <p:cxnSp>
          <p:nvCxnSpPr>
            <p:cNvPr id="36" name="Straight Arrow Connector 35"/>
            <p:cNvCxnSpPr>
              <a:stCxn id="35" idx="0"/>
              <a:endCxn id="28" idx="3"/>
            </p:cNvCxnSpPr>
            <p:nvPr/>
          </p:nvCxnSpPr>
          <p:spPr>
            <a:xfrm flipV="1">
              <a:off x="3275856" y="1214224"/>
              <a:ext cx="333832" cy="918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75856" y="1673340"/>
              <a:ext cx="333832" cy="63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436096" y="5877272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rejected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436096" y="4653136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He resigned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084168" y="4256892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6106749" y="5409020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99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Predicting Subjects Choices using ML</a:t>
            </a:r>
            <a:endParaRPr lang="he-IL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Given 5 choices of a player, calculate the average of each feature, and predict the 6</a:t>
            </a:r>
            <a:r>
              <a:rPr lang="en-US" baseline="30000" dirty="0" smtClean="0"/>
              <a:t>th</a:t>
            </a:r>
            <a:r>
              <a:rPr lang="en-US" dirty="0" smtClean="0"/>
              <a:t> one. </a:t>
            </a:r>
          </a:p>
          <a:p>
            <a:pPr lvl="2" algn="l" rtl="0"/>
            <a:endParaRPr lang="en-US" dirty="0"/>
          </a:p>
          <a:p>
            <a:pPr algn="l" rtl="0"/>
            <a:r>
              <a:rPr lang="en-US" dirty="0" smtClean="0"/>
              <a:t>We used SVM (with SMOTE due to imbalances minority cases)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8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000"/>
            <a:ext cx="8229600" cy="12960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 smtClean="0"/>
              <a:t>Motivation: Training People</a:t>
            </a:r>
            <a:br>
              <a:rPr lang="en-US" sz="4400" b="1" dirty="0" smtClean="0"/>
            </a:br>
            <a:r>
              <a:rPr lang="en-US" sz="4400" b="1" dirty="0" smtClean="0"/>
              <a:t>Virtual Suspect</a:t>
            </a:r>
            <a:br>
              <a:rPr lang="en-US" sz="4400" b="1" dirty="0" smtClean="0"/>
            </a:br>
            <a:endParaRPr lang="he-IL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3</a:t>
            </a:fld>
            <a:endParaRPr lang="en-US"/>
          </a:p>
        </p:txBody>
      </p:sp>
      <p:pic>
        <p:nvPicPr>
          <p:cNvPr id="429058" name="Picture 2" descr="C:\Users\user\AppData\Local\Microsoft\Windows\Temporary Internet Files\Content.Outlook\G2I95GG6\VirtualSusp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924800" cy="43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Predictions the Argument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828800"/>
            <a:ext cx="8229600" cy="43891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marL="365760" lvl="1" indent="0" algn="l" rtl="0">
              <a:buNone/>
            </a:pPr>
            <a:endParaRPr lang="en-US" dirty="0" smtClean="0"/>
          </a:p>
          <a:p>
            <a:pPr lvl="1"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30</a:t>
            </a:fld>
            <a:endParaRPr lang="he-IL"/>
          </a:p>
        </p:txBody>
      </p:sp>
      <p:pic>
        <p:nvPicPr>
          <p:cNvPr id="6" name="Picture 2" descr="C:\Users\user\Desktop\בר אילן\מאמרים שלי\PROPOSAL\PRO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924800" cy="46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5562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Given 5 choices of a player, calculate the average of each feature, and predict the 6</a:t>
            </a:r>
            <a:r>
              <a:rPr lang="en-US" baseline="30000" dirty="0"/>
              <a:t>th</a:t>
            </a:r>
            <a:r>
              <a:rPr lang="en-US" dirty="0"/>
              <a:t> one.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if was Chosen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On </a:t>
            </a:r>
            <a:r>
              <a:rPr lang="en-US" dirty="0"/>
              <a:t>“Yes” instances we have 42%-52% accuracy.</a:t>
            </a:r>
          </a:p>
          <a:p>
            <a:pPr algn="l" rtl="0"/>
            <a:r>
              <a:rPr lang="en-US" dirty="0"/>
              <a:t>On “No” instances we have  79%-82% accuracy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1" algn="l" rtl="0"/>
            <a:r>
              <a:rPr lang="en-US" dirty="0" smtClean="0"/>
              <a:t>We had to use SMOTE to balance the data.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  <a:p>
            <a:pPr marL="393192" lvl="1" indent="0" algn="l" rtl="0">
              <a:buNone/>
            </a:pPr>
            <a:endParaRPr lang="en-US" dirty="0" smtClean="0"/>
          </a:p>
          <a:p>
            <a:pPr lvl="1"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“Relevance” most significant.</a:t>
            </a:r>
            <a:endParaRPr lang="en-US" dirty="0"/>
          </a:p>
          <a:p>
            <a:pPr lvl="1" algn="l" rtl="0"/>
            <a:r>
              <a:rPr lang="en-US" dirty="0" err="1" smtClean="0"/>
              <a:t>Cayrol’s</a:t>
            </a:r>
            <a:r>
              <a:rPr lang="en-US" dirty="0" smtClean="0"/>
              <a:t> calc. most significant among justification</a:t>
            </a:r>
            <a:endParaRPr lang="en-US" dirty="0"/>
          </a:p>
          <a:p>
            <a:pPr lvl="1" algn="l" rtl="0"/>
            <a:r>
              <a:rPr lang="en-US" dirty="0" smtClean="0"/>
              <a:t>Confirmation </a:t>
            </a:r>
            <a:r>
              <a:rPr lang="en-US" dirty="0"/>
              <a:t>bias </a:t>
            </a:r>
            <a:r>
              <a:rPr lang="en-US" dirty="0" smtClean="0"/>
              <a:t>increase by  </a:t>
            </a:r>
            <a:r>
              <a:rPr lang="en-US" dirty="0"/>
              <a:t>13.7%.</a:t>
            </a:r>
          </a:p>
          <a:p>
            <a:pPr lvl="1" algn="l" rtl="0"/>
            <a:r>
              <a:rPr lang="en-US" dirty="0" err="1"/>
              <a:t>Myside</a:t>
            </a:r>
            <a:r>
              <a:rPr lang="en-US" dirty="0"/>
              <a:t> bias was found to </a:t>
            </a:r>
            <a:r>
              <a:rPr lang="en-US" dirty="0" smtClean="0"/>
              <a:t>increased by </a:t>
            </a:r>
            <a:r>
              <a:rPr lang="en-US" dirty="0"/>
              <a:t>8.6</a:t>
            </a:r>
            <a:r>
              <a:rPr lang="en-US" dirty="0" smtClean="0"/>
              <a:t>%.</a:t>
            </a:r>
          </a:p>
          <a:p>
            <a:pPr lvl="1"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5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Culture </a:t>
            </a:r>
            <a:r>
              <a:rPr lang="en-US" dirty="0" smtClean="0"/>
              <a:t>based?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CS-77% &gt; AT 72%</a:t>
            </a:r>
          </a:p>
          <a:p>
            <a:pPr lvl="1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– same exactly features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pPr lvl="1" algn="l" rtl="0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learn from one and predict to the other.</a:t>
            </a:r>
          </a:p>
          <a:p>
            <a:pPr lvl="2"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BIU -&gt; AT : 69% accuracy</a:t>
            </a:r>
          </a:p>
          <a:p>
            <a:pPr lvl="2"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-&gt; BIU: 76% accuracy</a:t>
            </a:r>
          </a:p>
          <a:p>
            <a:pPr lvl="3" algn="l" rtl="0"/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l" rtl="0"/>
            <a:endParaRPr lang="en-US" b="1" u="sng" dirty="0" smtClean="0"/>
          </a:p>
          <a:p>
            <a:pPr lvl="2"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33</a:t>
            </a:fld>
            <a:endParaRPr lang="he-IL"/>
          </a:p>
        </p:txBody>
      </p:sp>
      <p:pic>
        <p:nvPicPr>
          <p:cNvPr id="5" name="Picture 2" descr="http://upload.wikimedia.org/wikipedia/commons/thumb/d/d4/Flag_of_Israel.svg/250px-Flag_of_Isra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1" y="4701953"/>
            <a:ext cx="2567005" cy="21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0.gstatic.com/images?q=tbn:ANd9GcSJN67bY8RhMLuPLGgSIPBIc-Zq_y-TOLg8NcdM_x2xuQlcX12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86" y="4953001"/>
            <a:ext cx="2771889" cy="18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Transcription of Real Discussions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Capital punishment: </a:t>
            </a:r>
          </a:p>
          <a:p>
            <a:pPr lvl="1" algn="l" rtl="0"/>
            <a:r>
              <a:rPr lang="en-US" dirty="0" smtClean="0"/>
              <a:t>33 examples</a:t>
            </a:r>
          </a:p>
          <a:p>
            <a:pPr lvl="1" algn="l" rtl="0"/>
            <a:r>
              <a:rPr lang="en-US" dirty="0" smtClean="0"/>
              <a:t>GAF of 33 nodes</a:t>
            </a:r>
          </a:p>
          <a:p>
            <a:pPr algn="l" rtl="0"/>
            <a:r>
              <a:rPr lang="en-US" dirty="0" smtClean="0"/>
              <a:t>Trial by jury</a:t>
            </a:r>
          </a:p>
          <a:p>
            <a:pPr lvl="1" algn="l" rtl="0"/>
            <a:r>
              <a:rPr lang="en-US" dirty="0" smtClean="0"/>
              <a:t>31 examples</a:t>
            </a:r>
          </a:p>
          <a:p>
            <a:pPr lvl="1" algn="l" rtl="0"/>
            <a:r>
              <a:rPr lang="en-US" dirty="0" smtClean="0"/>
              <a:t>GAF of 26 nodes</a:t>
            </a:r>
          </a:p>
          <a:p>
            <a:pPr algn="l" rtl="0"/>
            <a:r>
              <a:rPr lang="en-US" dirty="0" smtClean="0"/>
              <a:t>All arguments appeared in 4 examples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Capital Punishment	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35</a:t>
            </a:fld>
            <a:endParaRPr lang="en-US"/>
          </a:p>
        </p:txBody>
      </p:sp>
      <p:pic>
        <p:nvPicPr>
          <p:cNvPr id="5" name="Picture 3" descr="C:\Users\user\Desktop\בר אילן\מאמרים שלי\PROPOSAL\PRO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9220200" cy="61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Trial </a:t>
            </a:r>
            <a:r>
              <a:rPr lang="en-US" dirty="0"/>
              <a:t>by 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B92-0978-4ECA-85EF-A83EE21CC228}" type="slidenum">
              <a:rPr lang="he-IL" smtClean="0"/>
              <a:pPr/>
              <a:t>36</a:t>
            </a:fld>
            <a:endParaRPr lang="en-US"/>
          </a:p>
        </p:txBody>
      </p:sp>
      <p:pic>
        <p:nvPicPr>
          <p:cNvPr id="4" name="Picture 4" descr="C:\Users\user\Desktop\בר אילן\מאמרים שלי\PROPOSAL\PRO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9067800" cy="51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Predicting Subjects Choices using ML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i="1" u="sng" dirty="0"/>
              <a:t>Same</a:t>
            </a:r>
            <a:r>
              <a:rPr lang="en-US" u="sng" dirty="0"/>
              <a:t> attributes </a:t>
            </a:r>
            <a:r>
              <a:rPr lang="en-US" dirty="0"/>
              <a:t>found </a:t>
            </a:r>
            <a:r>
              <a:rPr lang="en-US" dirty="0" smtClean="0"/>
              <a:t>influential in all settings.</a:t>
            </a:r>
          </a:p>
          <a:p>
            <a:pPr algn="l" rtl="0"/>
            <a:r>
              <a:rPr lang="en-US" dirty="0" smtClean="0"/>
              <a:t>DTL outperformed SVM.</a:t>
            </a:r>
            <a:endParaRPr lang="en-US" dirty="0"/>
          </a:p>
          <a:p>
            <a:pPr algn="l" rtl="0"/>
            <a:r>
              <a:rPr lang="en-US" dirty="0" smtClean="0"/>
              <a:t>Useful to use the beginning of the </a:t>
            </a:r>
            <a:r>
              <a:rPr lang="en-US" dirty="0" err="1" smtClean="0"/>
              <a:t>delibiration</a:t>
            </a:r>
            <a:r>
              <a:rPr lang="en-US" dirty="0" smtClean="0"/>
              <a:t>.</a:t>
            </a:r>
          </a:p>
          <a:p>
            <a:pPr lvl="0" algn="l" rtl="0"/>
            <a:r>
              <a:rPr lang="en-US" sz="2800" dirty="0"/>
              <a:t>T</a:t>
            </a:r>
            <a:r>
              <a:rPr lang="en-US" sz="2800" dirty="0" smtClean="0"/>
              <a:t>wo arguments in a row of the same person:</a:t>
            </a:r>
          </a:p>
          <a:p>
            <a:pPr lvl="1" algn="l" rtl="0"/>
            <a:r>
              <a:rPr lang="en-US" dirty="0" smtClean="0"/>
              <a:t> The </a:t>
            </a:r>
            <a:r>
              <a:rPr lang="en-US" dirty="0"/>
              <a:t>second argument is usually in distance 1 from the first </a:t>
            </a:r>
            <a:r>
              <a:rPr lang="en-US" dirty="0" smtClean="0"/>
              <a:t>argument. </a:t>
            </a:r>
            <a:endParaRPr lang="en-US" dirty="0"/>
          </a:p>
          <a:p>
            <a:pPr lvl="1" algn="l" rtl="0"/>
            <a:r>
              <a:rPr lang="en-US" dirty="0" smtClean="0"/>
              <a:t>Most </a:t>
            </a:r>
            <a:r>
              <a:rPr lang="en-US" dirty="0"/>
              <a:t>of the times it has a confirmation </a:t>
            </a:r>
            <a:r>
              <a:rPr lang="en-US" dirty="0" smtClean="0"/>
              <a:t>factor. </a:t>
            </a:r>
          </a:p>
          <a:p>
            <a:pPr lvl="1" algn="l" rtl="0"/>
            <a:r>
              <a:rPr lang="en-US" dirty="0" smtClean="0"/>
              <a:t>Accuracy 90%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Chat Experiment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Collected 30 chats (60 participants) on “influenza vaccinations” using a structured chat.</a:t>
            </a:r>
          </a:p>
          <a:p>
            <a:pPr algn="l" rtl="0"/>
            <a:r>
              <a:rPr lang="en-US" dirty="0" smtClean="0"/>
              <a:t>Participants declared their opinion and were coupled.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38</a:t>
            </a:fld>
            <a:endParaRPr lang="en-US"/>
          </a:p>
        </p:txBody>
      </p:sp>
      <p:pic>
        <p:nvPicPr>
          <p:cNvPr id="6" name="Picture 5" descr="C:\Users\user\Desktop\בר אילן\מאמרים שלי\PROPOSAL\PRO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3578224"/>
            <a:ext cx="4234869" cy="27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בר אילן\מאמרים שלי\PROPOSAL\PRO\Pictur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42" y="3589562"/>
            <a:ext cx="3770873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Influenza Vaccinations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39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95784"/>
              </p:ext>
            </p:extLst>
          </p:nvPr>
        </p:nvGraphicFramePr>
        <p:xfrm>
          <a:off x="304800" y="16002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03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687" y="533400"/>
            <a:ext cx="8202613" cy="1296000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b="1" dirty="0" smtClean="0"/>
              <a:t>Supporting People in Argumentation</a:t>
            </a:r>
            <a:endParaRPr lang="en-US" b="1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4</a:t>
            </a:fld>
            <a:endParaRPr lang="en-US"/>
          </a:p>
        </p:txBody>
      </p:sp>
      <p:sp>
        <p:nvSpPr>
          <p:cNvPr id="19461" name="Rectangle 11"/>
          <p:cNvSpPr>
            <a:spLocks noGrp="1" noChangeArrowheads="1"/>
          </p:cNvSpPr>
          <p:nvPr/>
        </p:nvSpPr>
        <p:spPr bwMode="auto">
          <a:xfrm>
            <a:off x="0" y="6248400"/>
            <a:ext cx="587375" cy="488950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fld id="{0D66F2A3-066F-420C-81AB-98498E223962}" type="slidenum">
              <a:rPr lang="he-IL" altLang="en-US" sz="2600" b="1">
                <a:solidFill>
                  <a:schemeClr val="bg1"/>
                </a:solidFill>
              </a:rPr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600" b="1">
              <a:solidFill>
                <a:schemeClr val="bg1"/>
              </a:solidFill>
            </a:endParaRPr>
          </a:p>
        </p:txBody>
      </p:sp>
      <p:pic>
        <p:nvPicPr>
          <p:cNvPr id="428035" name="Picture 3" descr="C:\Users\user\Pictures\2014\2014-01-09 18.24.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r="-54121"/>
          <a:stretch/>
        </p:blipFill>
        <p:spPr bwMode="auto">
          <a:xfrm>
            <a:off x="4707189" y="1987551"/>
            <a:ext cx="4436811" cy="4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6" name="Picture 4" descr="C:\Users\user\Pictures\2014\2014-01-09 20.00.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r="6645"/>
          <a:stretch/>
        </p:blipFill>
        <p:spPr bwMode="auto">
          <a:xfrm>
            <a:off x="587375" y="2005694"/>
            <a:ext cx="3349693" cy="46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incorporate bounded rationality in argumentation theory?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k-justification</a:t>
            </a:r>
          </a:p>
          <a:p>
            <a:pPr lvl="1" algn="l" rtl="0"/>
            <a:r>
              <a:rPr lang="en-US" dirty="0" smtClean="0"/>
              <a:t>Every argument is accepted under some (“legitimate”) k-distance pruning.				 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  <a:p>
            <a:pPr lvl="1" algn="l" rtl="0"/>
            <a:r>
              <a:rPr lang="en-US" dirty="0" smtClean="0"/>
              <a:t>At least when k=0.</a:t>
            </a:r>
          </a:p>
          <a:p>
            <a:pPr marL="393192" lvl="1" indent="0"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Can explain every selection.</a:t>
            </a:r>
          </a:p>
          <a:p>
            <a:pPr marL="393192" lvl="1" indent="0" algn="l" rtl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40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67001" y="2930910"/>
            <a:ext cx="5791199" cy="3850890"/>
            <a:chOff x="2627784" y="476672"/>
            <a:chExt cx="4104456" cy="6264696"/>
          </a:xfrm>
        </p:grpSpPr>
        <p:sp>
          <p:nvSpPr>
            <p:cNvPr id="7" name="Oval 6"/>
            <p:cNvSpPr/>
            <p:nvPr/>
          </p:nvSpPr>
          <p:spPr>
            <a:xfrm>
              <a:off x="3419872" y="476672"/>
              <a:ext cx="129614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publish</a:t>
              </a:r>
              <a:endParaRPr lang="he-IL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975665" y="2132457"/>
              <a:ext cx="1440160" cy="864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Important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36096" y="2132457"/>
              <a:ext cx="1296144" cy="864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Private person</a:t>
              </a:r>
              <a:endParaRPr lang="he-IL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436096" y="3356992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He is a minister</a:t>
              </a:r>
            </a:p>
          </p:txBody>
        </p:sp>
        <p:cxnSp>
          <p:nvCxnSpPr>
            <p:cNvPr id="11" name="Straight Arrow Connector 10"/>
            <p:cNvCxnSpPr>
              <a:stCxn id="9" idx="0"/>
              <a:endCxn id="7" idx="5"/>
            </p:cNvCxnSpPr>
            <p:nvPr/>
          </p:nvCxnSpPr>
          <p:spPr>
            <a:xfrm flipH="1" flipV="1">
              <a:off x="4526200" y="1214224"/>
              <a:ext cx="1557968" cy="918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067944" y="1340768"/>
              <a:ext cx="627801" cy="791689"/>
              <a:chOff x="1475656" y="1557191"/>
              <a:chExt cx="627801" cy="791689"/>
            </a:xfrm>
          </p:grpSpPr>
          <p:cxnSp>
            <p:nvCxnSpPr>
              <p:cNvPr id="21" name="Straight Arrow Connector 20"/>
              <p:cNvCxnSpPr>
                <a:stCxn id="8" idx="0"/>
                <a:endCxn id="7" idx="4"/>
              </p:cNvCxnSpPr>
              <p:nvPr/>
            </p:nvCxnSpPr>
            <p:spPr>
              <a:xfrm flipH="1" flipV="1">
                <a:off x="1475656" y="1557191"/>
                <a:ext cx="627801" cy="791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19672" y="198884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6084168" y="3032357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627784" y="2132457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Exclusive</a:t>
              </a:r>
              <a:endParaRPr lang="he-IL" dirty="0"/>
            </a:p>
          </p:txBody>
        </p:sp>
        <p:cxnSp>
          <p:nvCxnSpPr>
            <p:cNvPr id="15" name="Straight Arrow Connector 14"/>
            <p:cNvCxnSpPr>
              <a:stCxn id="14" idx="0"/>
              <a:endCxn id="7" idx="3"/>
            </p:cNvCxnSpPr>
            <p:nvPr/>
          </p:nvCxnSpPr>
          <p:spPr>
            <a:xfrm flipV="1">
              <a:off x="3275856" y="1214224"/>
              <a:ext cx="333832" cy="918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75856" y="1673340"/>
              <a:ext cx="333832" cy="63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436096" y="5877272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rejected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4653136"/>
              <a:ext cx="1296144" cy="8640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He resigned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084168" y="4256892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106749" y="5409020"/>
              <a:ext cx="0" cy="4682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c 25"/>
          <p:cNvSpPr/>
          <p:nvPr/>
        </p:nvSpPr>
        <p:spPr>
          <a:xfrm rot="10800000">
            <a:off x="3352802" y="3157266"/>
            <a:ext cx="2844800" cy="424133"/>
          </a:xfrm>
          <a:prstGeom prst="arc">
            <a:avLst>
              <a:gd name="adj1" fmla="val 10850737"/>
              <a:gd name="adj2" fmla="val 214672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7" name="Arc 26"/>
          <p:cNvSpPr/>
          <p:nvPr/>
        </p:nvSpPr>
        <p:spPr>
          <a:xfrm rot="10800000">
            <a:off x="7239002" y="4418476"/>
            <a:ext cx="635000" cy="212066"/>
          </a:xfrm>
          <a:prstGeom prst="arc">
            <a:avLst>
              <a:gd name="adj1" fmla="val 10850737"/>
              <a:gd name="adj2" fmla="val 214672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8" name="Arc 27"/>
          <p:cNvSpPr/>
          <p:nvPr/>
        </p:nvSpPr>
        <p:spPr>
          <a:xfrm rot="10800000">
            <a:off x="7239002" y="5207109"/>
            <a:ext cx="635000" cy="212066"/>
          </a:xfrm>
          <a:prstGeom prst="arc">
            <a:avLst>
              <a:gd name="adj1" fmla="val 10850737"/>
              <a:gd name="adj2" fmla="val 214672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9" name="Arc 28"/>
          <p:cNvSpPr/>
          <p:nvPr/>
        </p:nvSpPr>
        <p:spPr>
          <a:xfrm rot="10800000">
            <a:off x="7226300" y="5932900"/>
            <a:ext cx="635000" cy="212066"/>
          </a:xfrm>
          <a:prstGeom prst="arc">
            <a:avLst>
              <a:gd name="adj1" fmla="val 10850737"/>
              <a:gd name="adj2" fmla="val 214672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37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Policies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How </a:t>
            </a:r>
            <a:r>
              <a:rPr lang="en-US" dirty="0"/>
              <a:t>should the </a:t>
            </a:r>
            <a:r>
              <a:rPr lang="en-US" dirty="0" smtClean="0"/>
              <a:t>suggestions be </a:t>
            </a:r>
            <a:r>
              <a:rPr lang="en-US" dirty="0"/>
              <a:t>presented</a:t>
            </a:r>
            <a:r>
              <a:rPr lang="en-US" dirty="0" smtClean="0"/>
              <a:t>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Should </a:t>
            </a:r>
            <a:r>
              <a:rPr lang="en-US" dirty="0" smtClean="0"/>
              <a:t>suggest the predicted arguments?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How to maintain a good hit-rate while offering novel arguments?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B74CDDF-534F-4A4E-8CF7-0BE299C8D86F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0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02613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Automated Mediators for Resolving Conflicts</a:t>
            </a:r>
            <a:endParaRPr lang="he-IL" b="1" dirty="0"/>
          </a:p>
        </p:txBody>
      </p:sp>
      <p:pic>
        <p:nvPicPr>
          <p:cNvPr id="23555" name="מציין מיקום תוכן 6" descr="neighb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31975"/>
            <a:ext cx="480218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104" descr="med-during-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8"/>
            <a:ext cx="8332788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124200" y="61087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Bargaining</a:t>
            </a:r>
          </a:p>
        </p:txBody>
      </p:sp>
    </p:spTree>
    <p:extLst>
      <p:ext uri="{BB962C8B-B14F-4D97-AF65-F5344CB8AC3E}">
        <p14:creationId xmlns:p14="http://schemas.microsoft.com/office/powerpoint/2010/main" val="38527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en-US" smtClean="0"/>
              <a:t>הדגמת ה</a:t>
            </a:r>
            <a:r>
              <a:rPr lang="en-US" altLang="en-US" smtClean="0"/>
              <a:t>VH</a:t>
            </a:r>
            <a:r>
              <a:rPr lang="he-IL" altLang="en-US" smtClean="0"/>
              <a:t> </a:t>
            </a:r>
            <a:endParaRPr lang="en-US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01145B-F621-4187-87D6-25E0CC6F6F84}" type="slidenum">
              <a:rPr lang="he-IL" altLang="en-US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2600" smtClean="0">
              <a:solidFill>
                <a:schemeClr val="bg1"/>
              </a:solidFill>
            </a:endParaRPr>
          </a:p>
        </p:txBody>
      </p:sp>
      <p:pic>
        <p:nvPicPr>
          <p:cNvPr id="30724" name="Picture 2" descr="Almog Virtual Fe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130425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http://u.cs.biu.ac.il/~sarit/images/noa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165350"/>
            <a:ext cx="3444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251505"/>
              </p:ext>
            </p:extLst>
          </p:nvPr>
        </p:nvGraphicFramePr>
        <p:xfrm>
          <a:off x="3352800" y="5299075"/>
          <a:ext cx="17018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5" imgW="1713240" imgH="686880" progId="Package">
                  <p:embed/>
                </p:oleObj>
              </mc:Choice>
              <mc:Fallback>
                <p:oleObj name="Packager Shell Object" showAsIcon="1" r:id="rId5" imgW="1713240" imgH="6868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99075"/>
                        <a:ext cx="17018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7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chemeClr val="tx1"/>
                </a:solidFill>
              </a:rPr>
              <a:t>Virtual Suspect (VS)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Database of personalized information</a:t>
            </a:r>
          </a:p>
          <a:p>
            <a:pPr lvl="1" algn="l" rtl="0"/>
            <a:r>
              <a:rPr lang="en-US" dirty="0" smtClean="0"/>
              <a:t>Family status, employment history, friends, criminal history</a:t>
            </a:r>
          </a:p>
          <a:p>
            <a:pPr algn="l" rtl="0"/>
            <a:r>
              <a:rPr lang="en-US" dirty="0" smtClean="0"/>
              <a:t>Events</a:t>
            </a:r>
          </a:p>
          <a:p>
            <a:pPr lvl="1" algn="l" rtl="0"/>
            <a:r>
              <a:rPr lang="en-US" dirty="0" smtClean="0"/>
              <a:t>Relevant event, non-relevant events [can be generate automatically]</a:t>
            </a:r>
          </a:p>
          <a:p>
            <a:pPr algn="l" rtl="0"/>
            <a:r>
              <a:rPr lang="en-US" dirty="0" smtClean="0"/>
              <a:t>Personality type and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Cognitive load</a:t>
            </a:r>
          </a:p>
          <a:p>
            <a:pPr lvl="1" algn="l" rtl="0"/>
            <a:r>
              <a:rPr lang="en-US" dirty="0" smtClean="0"/>
              <a:t>Emotional Load</a:t>
            </a:r>
          </a:p>
          <a:p>
            <a:pPr lvl="1" algn="l" rtl="0"/>
            <a:r>
              <a:rPr lang="en-US" dirty="0" smtClean="0"/>
              <a:t>Attitude of the VS toward the investigator </a:t>
            </a:r>
          </a:p>
          <a:p>
            <a:pPr lvl="1" algn="l" rtl="0"/>
            <a:r>
              <a:rPr lang="en-US" dirty="0" smtClean="0"/>
              <a:t>Self-Control 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altLang="en-US" sz="4000" b="1" dirty="0" smtClean="0">
                <a:solidFill>
                  <a:schemeClr val="tx1"/>
                </a:solidFill>
              </a:rPr>
              <a:t>Psychology </a:t>
            </a:r>
            <a:r>
              <a:rPr lang="en-US" altLang="en-US" sz="4000" b="1" dirty="0">
                <a:solidFill>
                  <a:schemeClr val="tx1"/>
                </a:solidFill>
              </a:rPr>
              <a:t>Based Virtual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Suspect (VS) State Model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0382"/>
              </p:ext>
            </p:extLst>
          </p:nvPr>
        </p:nvGraphicFramePr>
        <p:xfrm>
          <a:off x="304800" y="3733800"/>
          <a:ext cx="8686801" cy="30048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57086"/>
                <a:gridCol w="4034973"/>
                <a:gridCol w="1034142"/>
                <a:gridCol w="2260600"/>
              </a:tblGrid>
              <a:tr h="7077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High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0--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</a:rPr>
                        <a:t>----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---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X-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--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</a:rPr>
                        <a:t>Cognitive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8773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High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0 ---[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-X-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]--[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---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]-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Low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</a:rPr>
                        <a:t>Emotional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8773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Dependent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0----[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-X-]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-[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------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Antegonizm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</a:rPr>
                        <a:t>Attitude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8773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High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--[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--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]---[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-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X-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]--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Control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30644" y="2133600"/>
            <a:ext cx="5249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Eysenck’s personality </a:t>
            </a:r>
            <a:r>
              <a:rPr lang="en-US" sz="2800" b="1" dirty="0" smtClean="0"/>
              <a:t>factors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8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Process of Answering a Question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46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1981200"/>
            <a:ext cx="22479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VS State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3640590" y="1045710"/>
            <a:ext cx="828675" cy="224245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41570" y="2580823"/>
            <a:ext cx="762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3651766"/>
            <a:ext cx="2667000" cy="91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Base, history, Alibi,</a:t>
            </a:r>
          </a:p>
          <a:p>
            <a:pPr algn="ctr"/>
            <a:r>
              <a:rPr lang="en-US" dirty="0" smtClean="0"/>
              <a:t>Hot spots, Legal Access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5400000">
            <a:off x="3622447" y="2924855"/>
            <a:ext cx="828675" cy="200841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33699" y="3282434"/>
            <a:ext cx="21210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Possible answers</a:t>
            </a:r>
            <a:endParaRPr lang="en-US" b="1" dirty="0"/>
          </a:p>
        </p:txBody>
      </p:sp>
      <p:sp>
        <p:nvSpPr>
          <p:cNvPr id="16" name="Hexagon 15"/>
          <p:cNvSpPr/>
          <p:nvPr/>
        </p:nvSpPr>
        <p:spPr>
          <a:xfrm>
            <a:off x="457199" y="3352800"/>
            <a:ext cx="2575377" cy="120967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 Making</a:t>
            </a:r>
          </a:p>
          <a:p>
            <a:pPr algn="ctr"/>
            <a:r>
              <a:rPr lang="en-US" dirty="0" smtClean="0"/>
              <a:t>Process</a:t>
            </a:r>
          </a:p>
          <a:p>
            <a:pPr algn="ctr"/>
            <a:r>
              <a:rPr lang="en-US" dirty="0" smtClean="0"/>
              <a:t>(randomization)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724400"/>
            <a:ext cx="2895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Answer,        Emotional 	       state </a:t>
            </a:r>
            <a:endParaRPr lang="en-US" b="1" dirty="0"/>
          </a:p>
        </p:txBody>
      </p:sp>
      <p:sp>
        <p:nvSpPr>
          <p:cNvPr id="19" name="Down Arrow 18"/>
          <p:cNvSpPr/>
          <p:nvPr/>
        </p:nvSpPr>
        <p:spPr>
          <a:xfrm flipH="1">
            <a:off x="1527116" y="2505076"/>
            <a:ext cx="565268" cy="847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54287" y="5732357"/>
            <a:ext cx="1981200" cy="105320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Behavioral</a:t>
            </a:r>
          </a:p>
          <a:p>
            <a:pPr algn="ctr"/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flipH="1">
            <a:off x="1563914" y="4584022"/>
            <a:ext cx="565268" cy="117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3442378" y="5118582"/>
            <a:ext cx="828675" cy="224245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http://u.cs.biu.ac.il/~sarit/images/no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3" y="5457758"/>
            <a:ext cx="1918963" cy="13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Decision 5"/>
          <p:cNvSpPr/>
          <p:nvPr/>
        </p:nvSpPr>
        <p:spPr>
          <a:xfrm>
            <a:off x="5176157" y="1524000"/>
            <a:ext cx="2367643" cy="1371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47800" y="1196975"/>
            <a:ext cx="7924800" cy="650875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Psychological module: state matrix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2532D0A-2355-4DED-9015-14BDAE141BB3}" type="slidenum">
              <a:rPr lang="he-IL" altLang="en-US" smtClean="0">
                <a:solidFill>
                  <a:schemeClr val="bg1"/>
                </a:solidFill>
              </a:rPr>
              <a:pPr eaLnBrk="1" hangingPunct="1"/>
              <a:t>47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42070"/>
              </p:ext>
            </p:extLst>
          </p:nvPr>
        </p:nvGraphicFramePr>
        <p:xfrm>
          <a:off x="1331914" y="1916113"/>
          <a:ext cx="7416799" cy="4537078"/>
        </p:xfrm>
        <a:graphic>
          <a:graphicData uri="http://schemas.openxmlformats.org/drawingml/2006/table">
            <a:tbl>
              <a:tblPr rtl="1" firstRow="1" firstCol="1" bandRow="1"/>
              <a:tblGrid>
                <a:gridCol w="488737"/>
                <a:gridCol w="1214983"/>
                <a:gridCol w="1427627"/>
                <a:gridCol w="1428484"/>
                <a:gridCol w="1428484"/>
                <a:gridCol w="1428484"/>
              </a:tblGrid>
              <a:tr h="6553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סוג הגירוי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A</a:t>
                      </a:r>
                      <a:r>
                        <a:rPr lang="en-US" sz="1300" b="1" baseline="300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Control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A</a:t>
                      </a:r>
                      <a:r>
                        <a:rPr lang="en-US" sz="1300" b="1" baseline="300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3</a:t>
                      </a:r>
                      <a:r>
                        <a:rPr lang="en-US" sz="13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Attitude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A</a:t>
                      </a:r>
                      <a:r>
                        <a:rPr lang="en-US" sz="1300" b="1" baseline="300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Emotional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A</a:t>
                      </a:r>
                      <a:r>
                        <a:rPr lang="en-US" sz="1300" b="1" baseline="300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Guttman Yad-Brush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Cognitive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מסביר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מברר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מרגיע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מעצים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ניטראלי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השוואתי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מאתגר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מטיח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מתריס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J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מאיים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Narkisim"/>
                        </a:rPr>
                        <a:t>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solidFill>
                            <a:srgbClr val="1F497D"/>
                          </a:solidFill>
                          <a:effectLst/>
                          <a:latin typeface="Times New (W1)"/>
                          <a:ea typeface="Times New Roman"/>
                          <a:cs typeface="Narkisim"/>
                        </a:rPr>
                        <a:t>מעליב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+25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rgbClr val="FF0000"/>
                          </a:solidFill>
                          <a:effectLst/>
                          <a:latin typeface="AdvOT1a8a9c4a.BI"/>
                          <a:ea typeface="Times New Roman"/>
                          <a:cs typeface="Narkisim"/>
                        </a:rPr>
                        <a:t>-20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Incorporating ML in argumentation is needed for investigating argumentation in the actual world.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Other aspects of argumentation besides acceptance should be explored.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Taking the human limitations and biases in consideration is a good practice for application development.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Implementing a recommendation agent (CYRANO) which explorers deferent recommendation policies.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Free-form chat experimentation using recommendations from CYRANO.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User-modeling for over-time multiple uses of the system.</a:t>
            </a:r>
          </a:p>
          <a:p>
            <a:pPr lvl="1" algn="l" rtl="0"/>
            <a:r>
              <a:rPr lang="en-US" dirty="0" smtClean="0"/>
              <a:t>Can we learn past chats to future ones?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02613" cy="1296000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b="1" dirty="0" smtClean="0"/>
              <a:t>Persuasion: Medical Applications: Rehabilitation &amp; Care </a:t>
            </a:r>
            <a:endParaRPr lang="en-US" b="1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Reinforcement for rehabilitation in an inpatient rehabilitation unit</a:t>
            </a:r>
          </a:p>
          <a:p>
            <a:pPr algn="l" rtl="0"/>
            <a:r>
              <a:rPr lang="en-US" altLang="en-US" dirty="0" smtClean="0"/>
              <a:t>Personalized automated speech therapist</a:t>
            </a:r>
          </a:p>
          <a:p>
            <a:pPr algn="l" rtl="0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5</a:t>
            </a:fld>
            <a:endParaRPr lang="en-US"/>
          </a:p>
        </p:txBody>
      </p:sp>
      <p:sp>
        <p:nvSpPr>
          <p:cNvPr id="19461" name="Rectangle 11"/>
          <p:cNvSpPr>
            <a:spLocks noGrp="1" noChangeArrowheads="1"/>
          </p:cNvSpPr>
          <p:nvPr/>
        </p:nvSpPr>
        <p:spPr bwMode="auto">
          <a:xfrm>
            <a:off x="0" y="6248400"/>
            <a:ext cx="587375" cy="488950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fld id="{0D66F2A3-066F-420C-81AB-98498E223962}" type="slidenum">
              <a:rPr lang="he-IL" altLang="en-US" sz="2600" b="1">
                <a:solidFill>
                  <a:schemeClr val="bg1"/>
                </a:solidFill>
              </a:rPr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600" b="1">
              <a:solidFill>
                <a:schemeClr val="bg1"/>
              </a:solidFill>
            </a:endParaRP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8225"/>
            <a:ext cx="3124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92475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10200" y="61722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Sheba </a:t>
            </a:r>
            <a:r>
              <a:rPr lang="en-US" dirty="0" smtClean="0"/>
              <a:t>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care-taker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elderly-man-walker-caregiv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2121408" cy="36576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1857356" y="1785926"/>
            <a:ext cx="3000396" cy="1928826"/>
          </a:xfrm>
          <a:prstGeom prst="wedgeEllipseCallout">
            <a:avLst>
              <a:gd name="adj1" fmla="val -74488"/>
              <a:gd name="adj2" fmla="val 31786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GB" sz="2800" dirty="0" smtClean="0"/>
              <a:t>I will be too tired in the afternoon!!!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286248" y="1500174"/>
            <a:ext cx="4000528" cy="2643206"/>
          </a:xfrm>
          <a:prstGeom prst="wedgeEllipseCallout">
            <a:avLst>
              <a:gd name="adj1" fmla="val 35309"/>
              <a:gd name="adj2" fmla="val 656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arrange for you </a:t>
            </a:r>
            <a:r>
              <a:rPr lang="en-GB" sz="2400" dirty="0" smtClean="0"/>
              <a:t>to go to the physiotherapist in the afternoon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Picture 10" descr="cau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572008"/>
            <a:ext cx="2428860" cy="200025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 bwMode="auto">
          <a:xfrm>
            <a:off x="3214678" y="2000240"/>
            <a:ext cx="3929090" cy="2286016"/>
          </a:xfrm>
          <a:prstGeom prst="cloudCallout">
            <a:avLst>
              <a:gd name="adj1" fmla="val 64322"/>
              <a:gd name="adj2" fmla="val 715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How can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I convince him? What argument should I give?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202613" cy="1296000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en-US" b="1" dirty="0" smtClean="0"/>
              <a:t>Persuasion: Medical Applications: Medicine Compliance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7</a:t>
            </a:fld>
            <a:endParaRPr lang="en-US"/>
          </a:p>
        </p:txBody>
      </p:sp>
      <p:sp>
        <p:nvSpPr>
          <p:cNvPr id="19461" name="Rectangle 11"/>
          <p:cNvSpPr>
            <a:spLocks noGrp="1" noChangeArrowheads="1"/>
          </p:cNvSpPr>
          <p:nvPr/>
        </p:nvSpPr>
        <p:spPr bwMode="auto">
          <a:xfrm>
            <a:off x="0" y="6248400"/>
            <a:ext cx="587375" cy="488950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fld id="{0D66F2A3-066F-420C-81AB-98498E223962}" type="slidenum">
              <a:rPr lang="he-IL" altLang="en-US" sz="2600" b="1">
                <a:solidFill>
                  <a:schemeClr val="bg1"/>
                </a:solidFill>
              </a:rPr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 b="1">
              <a:solidFill>
                <a:schemeClr val="bg1"/>
              </a:solidFill>
            </a:endParaRPr>
          </a:p>
        </p:txBody>
      </p:sp>
      <p:pic>
        <p:nvPicPr>
          <p:cNvPr id="433154" name="Picture 2" descr="https://encrypted-tbn2.gstatic.com/images?q=tbn:ANd9GcSv6nVcGssWM5l7Dq8BS5cgP4MW8hVGuZgaclpZpwMBP-y17KF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22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6" name="Picture 4" descr="https://encrypted-tbn1.gstatic.com/images?q=tbn:ANd9GcRlJ2iURznBBUJgDFACjK1hmN77pn0Ku8UldGIJQ2Zo0yu0ugj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74" y="1600200"/>
            <a:ext cx="2133600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8" name="Picture 6" descr="http://healthrecordresources.files.wordpress.com/2013/01/medtime-carto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4315869"/>
            <a:ext cx="3077029" cy="217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973831"/>
            <a:ext cx="396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P: The drug makes me tired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3614" y="3104253"/>
            <a:ext cx="43861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A: If you don’t take it your </a:t>
            </a:r>
            <a:endParaRPr lang="en-US" sz="2400" b="1" dirty="0" smtClean="0"/>
          </a:p>
          <a:p>
            <a:r>
              <a:rPr lang="en-US" sz="2400" b="1" dirty="0" smtClean="0"/>
              <a:t>probability of </a:t>
            </a:r>
            <a:r>
              <a:rPr lang="en-US" sz="2400" b="1" dirty="0"/>
              <a:t>having a heart </a:t>
            </a:r>
            <a:endParaRPr lang="en-US" sz="2400" b="1" dirty="0" smtClean="0"/>
          </a:p>
          <a:p>
            <a:r>
              <a:rPr lang="en-US" sz="2400" b="1" dirty="0" smtClean="0"/>
              <a:t>attack </a:t>
            </a:r>
            <a:r>
              <a:rPr lang="en-US" sz="2400" b="1" dirty="0"/>
              <a:t>will </a:t>
            </a:r>
            <a:r>
              <a:rPr lang="en-US" sz="2400" b="1" dirty="0" smtClean="0"/>
              <a:t>increase.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876800"/>
            <a:ext cx="561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P: My mother took this drug and died</a:t>
            </a:r>
          </a:p>
          <a:p>
            <a:r>
              <a:rPr lang="en-US" sz="2400" b="1" dirty="0" smtClean="0"/>
              <a:t>A few month after she started.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72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66088"/>
            <a:ext cx="8229600" cy="5913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IBM: ”The Debater</a:t>
            </a:r>
            <a:r>
              <a:rPr lang="en-US" dirty="0" smtClean="0"/>
              <a:t>” </a:t>
            </a:r>
            <a:r>
              <a:rPr lang="en-US" dirty="0"/>
              <a:t>(May 1</a:t>
            </a:r>
            <a:r>
              <a:rPr lang="en-US" baseline="30000" dirty="0"/>
              <a:t>st</a:t>
            </a:r>
            <a:r>
              <a:rPr lang="en-US" dirty="0"/>
              <a:t> 2014)</a:t>
            </a:r>
            <a:br>
              <a:rPr lang="en-US" dirty="0"/>
            </a:b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 extension of Watson that given a topic, scans and extract pro and con arguments on it. </a:t>
            </a:r>
          </a:p>
          <a:p>
            <a:pPr algn="l" rtl="0"/>
            <a:r>
              <a:rPr lang="en-US" u="sng" dirty="0" smtClean="0"/>
              <a:t>Main contribution:</a:t>
            </a:r>
            <a:r>
              <a:rPr lang="en-US" dirty="0" smtClean="0"/>
              <a:t> summarizing </a:t>
            </a:r>
            <a:r>
              <a:rPr lang="en-US" dirty="0"/>
              <a:t>terabytes of data </a:t>
            </a:r>
            <a:r>
              <a:rPr lang="en-US" dirty="0" smtClean="0"/>
              <a:t>and finding pros and cons.</a:t>
            </a:r>
            <a:endParaRPr lang="he-IL" b="1" u="sng" dirty="0"/>
          </a:p>
        </p:txBody>
      </p:sp>
      <p:pic>
        <p:nvPicPr>
          <p:cNvPr id="1026" name="Picture 2" descr="http://researcher.watson.ibm.com/researcher/files/us-ewb/watson_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60923"/>
            <a:ext cx="3255688" cy="18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Modeling People’s Behavior in Argumentation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6B79-0DD0-4D71-841F-0C38EA70C66A}" type="slidenum">
              <a:rPr lang="he-IL" smtClean="0"/>
              <a:pPr/>
              <a:t>9</a:t>
            </a:fld>
            <a:endParaRPr lang="en-US"/>
          </a:p>
        </p:txBody>
      </p:sp>
      <p:pic>
        <p:nvPicPr>
          <p:cNvPr id="5" name="Picture 4" descr="http://smallbusiness.chron.com/DM-Resize/photos.demandstudios.com/getty/article/114/86/80405173.jpg?w=600&amp;h=600&amp;keep_ratio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2002221"/>
            <a:ext cx="2287361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Outlook\G2I95GG6\VirtualSusp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17987"/>
            <a:ext cx="2618236" cy="14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Pictures\2014\2014-01-09 20.00.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r="6645"/>
          <a:stretch/>
        </p:blipFill>
        <p:spPr bwMode="auto">
          <a:xfrm>
            <a:off x="5935" y="4038600"/>
            <a:ext cx="1412962" cy="19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Pictures\2014\2014-01-09 18.24.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r="-54121"/>
          <a:stretch/>
        </p:blipFill>
        <p:spPr bwMode="auto">
          <a:xfrm>
            <a:off x="1447800" y="4025370"/>
            <a:ext cx="1870504" cy="19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8" y="4007069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encrypted-tbn2.gstatic.com/images?q=tbn:ANd9GcSv6nVcGssWM5l7Dq8BS5cgP4MW8hVGuZgaclpZpwMBP-y17KF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58" y="4085987"/>
            <a:ext cx="3294870" cy="19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33947</TotalTime>
  <Words>1930</Words>
  <Application>Microsoft Office PowerPoint</Application>
  <PresentationFormat>On-screen Show (4:3)</PresentationFormat>
  <Paragraphs>562</Paragraphs>
  <Slides>49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Custom Design</vt:lpstr>
      <vt:lpstr>Flow</vt:lpstr>
      <vt:lpstr>Package</vt:lpstr>
      <vt:lpstr>      Argumentation in Human-Computer* Interaction Sarit Kraus Dept of Computer Science Bar-Ilan University Israel   </vt:lpstr>
      <vt:lpstr>Motivation: Training People </vt:lpstr>
      <vt:lpstr>Motivation: Training People Virtual Suspect </vt:lpstr>
      <vt:lpstr>Supporting People in Argumentation</vt:lpstr>
      <vt:lpstr>Persuasion: Medical Applications: Rehabilitation &amp; Care </vt:lpstr>
      <vt:lpstr>Automated care-taker</vt:lpstr>
      <vt:lpstr>Persuasion: Medical Applications: Medicine Compliance </vt:lpstr>
      <vt:lpstr>IBM: ”The Debater” (May 1st 2014) </vt:lpstr>
      <vt:lpstr>Modeling People’s Behavior in Argumentation</vt:lpstr>
      <vt:lpstr>Argumentation Theory?</vt:lpstr>
      <vt:lpstr>Argumentation Theory?  Data Collection of 6 fictional Cases</vt:lpstr>
      <vt:lpstr>Argumentation Theory?</vt:lpstr>
      <vt:lpstr>Argumentation Theory? </vt:lpstr>
      <vt:lpstr>Argumentation Theory?</vt:lpstr>
      <vt:lpstr>Behavioral Experiments for Assessing Reinstatement in Abstract Argumentation*  </vt:lpstr>
      <vt:lpstr>Dempster's Combination Rule? </vt:lpstr>
      <vt:lpstr>Argumentation Theory? Transcription of Real Discussions</vt:lpstr>
      <vt:lpstr>Argumentation Theory? Transcriptions of Real Discussions</vt:lpstr>
      <vt:lpstr>Agent Supports Deliberation</vt:lpstr>
      <vt:lpstr>Formal Model</vt:lpstr>
      <vt:lpstr>GAF</vt:lpstr>
      <vt:lpstr>Prediction of Argument Choice</vt:lpstr>
      <vt:lpstr> Justification Features</vt:lpstr>
      <vt:lpstr>Cayrol’s Calculations</vt:lpstr>
      <vt:lpstr>  Relevance features of a</vt:lpstr>
      <vt:lpstr>Psychological features</vt:lpstr>
      <vt:lpstr>Deliberation-Based Features</vt:lpstr>
      <vt:lpstr>One Time Argumentation Prediction Experiment of 6 fictional scenarios</vt:lpstr>
      <vt:lpstr>Predicting Subjects Choices using ML</vt:lpstr>
      <vt:lpstr>Predictions the Argument</vt:lpstr>
      <vt:lpstr>Prediction if was Chosen</vt:lpstr>
      <vt:lpstr>Features</vt:lpstr>
      <vt:lpstr>Culture based?</vt:lpstr>
      <vt:lpstr>Transcription of Real Discussions</vt:lpstr>
      <vt:lpstr>Capital Punishment </vt:lpstr>
      <vt:lpstr>  Trial by Jury </vt:lpstr>
      <vt:lpstr>Predicting Subjects Choices using ML</vt:lpstr>
      <vt:lpstr>Chat Experiment</vt:lpstr>
      <vt:lpstr>Influenza Vaccinations </vt:lpstr>
      <vt:lpstr>How to incorporate bounded rationality in argumentation theory?</vt:lpstr>
      <vt:lpstr>Recommendation Policies</vt:lpstr>
      <vt:lpstr>Automated Mediators for Resolving Conflicts</vt:lpstr>
      <vt:lpstr>הדגמת הVH </vt:lpstr>
      <vt:lpstr>Virtual Suspect (VS)</vt:lpstr>
      <vt:lpstr>Psychology Based Virtual Suspect (VS) State Model </vt:lpstr>
      <vt:lpstr>The Process of Answering a Question</vt:lpstr>
      <vt:lpstr>Psychological module: state matrix </vt:lpstr>
      <vt:lpstr>Conclusions </vt:lpstr>
      <vt:lpstr>Current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Proposal Business Intelligence  to Quickly Model Data</dc:title>
  <dc:creator>Avi Rosenfeld</dc:creator>
  <cp:lastModifiedBy>user</cp:lastModifiedBy>
  <cp:revision>696</cp:revision>
  <dcterms:created xsi:type="dcterms:W3CDTF">2009-09-02T05:54:12Z</dcterms:created>
  <dcterms:modified xsi:type="dcterms:W3CDTF">2014-05-05T13:01:41Z</dcterms:modified>
</cp:coreProperties>
</file>