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4" r:id="rId2"/>
  </p:sldMasterIdLst>
  <p:notesMasterIdLst>
    <p:notesMasterId r:id="rId62"/>
  </p:notesMasterIdLst>
  <p:sldIdLst>
    <p:sldId id="464" r:id="rId3"/>
    <p:sldId id="694" r:id="rId4"/>
    <p:sldId id="708" r:id="rId5"/>
    <p:sldId id="696" r:id="rId6"/>
    <p:sldId id="698" r:id="rId7"/>
    <p:sldId id="788" r:id="rId8"/>
    <p:sldId id="789" r:id="rId9"/>
    <p:sldId id="729" r:id="rId10"/>
    <p:sldId id="821" r:id="rId11"/>
    <p:sldId id="783" r:id="rId12"/>
    <p:sldId id="784" r:id="rId13"/>
    <p:sldId id="785" r:id="rId14"/>
    <p:sldId id="816" r:id="rId15"/>
    <p:sldId id="786" r:id="rId16"/>
    <p:sldId id="787" r:id="rId17"/>
    <p:sldId id="813" r:id="rId18"/>
    <p:sldId id="807" r:id="rId19"/>
    <p:sldId id="809" r:id="rId20"/>
    <p:sldId id="810" r:id="rId21"/>
    <p:sldId id="811" r:id="rId22"/>
    <p:sldId id="812" r:id="rId23"/>
    <p:sldId id="819" r:id="rId24"/>
    <p:sldId id="724" r:id="rId25"/>
    <p:sldId id="725" r:id="rId26"/>
    <p:sldId id="712" r:id="rId27"/>
    <p:sldId id="715" r:id="rId28"/>
    <p:sldId id="716" r:id="rId29"/>
    <p:sldId id="717" r:id="rId30"/>
    <p:sldId id="718" r:id="rId31"/>
    <p:sldId id="719" r:id="rId32"/>
    <p:sldId id="794" r:id="rId33"/>
    <p:sldId id="778" r:id="rId34"/>
    <p:sldId id="793" r:id="rId35"/>
    <p:sldId id="795" r:id="rId36"/>
    <p:sldId id="814" r:id="rId37"/>
    <p:sldId id="781" r:id="rId38"/>
    <p:sldId id="742" r:id="rId39"/>
    <p:sldId id="746" r:id="rId40"/>
    <p:sldId id="747" r:id="rId41"/>
    <p:sldId id="748" r:id="rId42"/>
    <p:sldId id="749" r:id="rId43"/>
    <p:sldId id="751" r:id="rId44"/>
    <p:sldId id="758" r:id="rId45"/>
    <p:sldId id="759" r:id="rId46"/>
    <p:sldId id="760" r:id="rId47"/>
    <p:sldId id="761" r:id="rId48"/>
    <p:sldId id="820" r:id="rId49"/>
    <p:sldId id="815" r:id="rId50"/>
    <p:sldId id="798" r:id="rId51"/>
    <p:sldId id="799" r:id="rId52"/>
    <p:sldId id="800" r:id="rId53"/>
    <p:sldId id="801" r:id="rId54"/>
    <p:sldId id="802" r:id="rId55"/>
    <p:sldId id="803" r:id="rId56"/>
    <p:sldId id="804" r:id="rId57"/>
    <p:sldId id="805" r:id="rId58"/>
    <p:sldId id="806" r:id="rId59"/>
    <p:sldId id="817" r:id="rId60"/>
    <p:sldId id="796"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7" autoAdjust="0"/>
    <p:restoredTop sz="94660"/>
  </p:normalViewPr>
  <p:slideViewPr>
    <p:cSldViewPr>
      <p:cViewPr>
        <p:scale>
          <a:sx n="66" d="100"/>
          <a:sy n="66" d="100"/>
        </p:scale>
        <p:origin x="-7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Outlook\G2I95GG6\Figure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54396325459319"/>
          <c:y val="5.1400554097404488E-2"/>
          <c:w val="0.54135564304461958"/>
          <c:h val="0.8326195683872849"/>
        </c:manualLayout>
      </c:layout>
      <c:barChart>
        <c:barDir val="col"/>
        <c:grouping val="clustered"/>
        <c:varyColors val="0"/>
        <c:ser>
          <c:idx val="0"/>
          <c:order val="0"/>
          <c:tx>
            <c:strRef>
              <c:f>[Figure1.xlsx]Sheet1!$B$1</c:f>
              <c:strCache>
                <c:ptCount val="1"/>
                <c:pt idx="0">
                  <c:v>Agent Score</c:v>
                </c:pt>
              </c:strCache>
            </c:strRef>
          </c:tx>
          <c:invertIfNegative val="0"/>
          <c:errBars>
            <c:errBarType val="both"/>
            <c:errValType val="stdErr"/>
            <c:noEndCap val="0"/>
          </c:errBars>
          <c:cat>
            <c:strRef>
              <c:f>[Figure1.xlsx]Sheet1!$A$2:$A$3</c:f>
              <c:strCache>
                <c:ptCount val="2"/>
                <c:pt idx="0">
                  <c:v>KBAgent</c:v>
                </c:pt>
                <c:pt idx="1">
                  <c:v>NegoChat</c:v>
                </c:pt>
              </c:strCache>
            </c:strRef>
          </c:cat>
          <c:val>
            <c:numRef>
              <c:f>[Figure1.xlsx]Sheet1!$B$2:$B$3</c:f>
              <c:numCache>
                <c:formatCode>General</c:formatCode>
                <c:ptCount val="2"/>
                <c:pt idx="0">
                  <c:v>435.12</c:v>
                </c:pt>
                <c:pt idx="1">
                  <c:v>487</c:v>
                </c:pt>
              </c:numCache>
            </c:numRef>
          </c:val>
        </c:ser>
        <c:dLbls>
          <c:showLegendKey val="0"/>
          <c:showVal val="0"/>
          <c:showCatName val="0"/>
          <c:showSerName val="0"/>
          <c:showPercent val="0"/>
          <c:showBubbleSize val="0"/>
        </c:dLbls>
        <c:gapWidth val="150"/>
        <c:axId val="123340800"/>
        <c:axId val="83166912"/>
      </c:barChart>
      <c:lineChart>
        <c:grouping val="standard"/>
        <c:varyColors val="0"/>
        <c:ser>
          <c:idx val="1"/>
          <c:order val="1"/>
          <c:tx>
            <c:strRef>
              <c:f>[Figure1.xlsx]Sheet1!$C$1</c:f>
              <c:strCache>
                <c:ptCount val="1"/>
                <c:pt idx="0">
                  <c:v>Time (sec)</c:v>
                </c:pt>
              </c:strCache>
            </c:strRef>
          </c:tx>
          <c:cat>
            <c:strRef>
              <c:f>[Figure1.xlsx]Sheet1!$A$2:$A$3</c:f>
              <c:strCache>
                <c:ptCount val="2"/>
                <c:pt idx="0">
                  <c:v>KBAgent</c:v>
                </c:pt>
                <c:pt idx="1">
                  <c:v>NegoChat</c:v>
                </c:pt>
              </c:strCache>
            </c:strRef>
          </c:cat>
          <c:val>
            <c:numRef>
              <c:f>[Figure1.xlsx]Sheet1!$C$2:$C$3</c:f>
              <c:numCache>
                <c:formatCode>General</c:formatCode>
                <c:ptCount val="2"/>
                <c:pt idx="0">
                  <c:v>1017.4</c:v>
                </c:pt>
                <c:pt idx="1">
                  <c:v>652.93999999999994</c:v>
                </c:pt>
              </c:numCache>
            </c:numRef>
          </c:val>
          <c:smooth val="0"/>
        </c:ser>
        <c:dLbls>
          <c:showLegendKey val="0"/>
          <c:showVal val="0"/>
          <c:showCatName val="0"/>
          <c:showSerName val="0"/>
          <c:showPercent val="0"/>
          <c:showBubbleSize val="0"/>
        </c:dLbls>
        <c:marker val="1"/>
        <c:smooth val="0"/>
        <c:axId val="123341824"/>
        <c:axId val="83167488"/>
      </c:lineChart>
      <c:catAx>
        <c:axId val="123340800"/>
        <c:scaling>
          <c:orientation val="minMax"/>
        </c:scaling>
        <c:delete val="0"/>
        <c:axPos val="b"/>
        <c:majorTickMark val="out"/>
        <c:minorTickMark val="none"/>
        <c:tickLblPos val="nextTo"/>
        <c:crossAx val="83166912"/>
        <c:crosses val="autoZero"/>
        <c:auto val="1"/>
        <c:lblAlgn val="ctr"/>
        <c:lblOffset val="100"/>
        <c:noMultiLvlLbl val="0"/>
      </c:catAx>
      <c:valAx>
        <c:axId val="83166912"/>
        <c:scaling>
          <c:orientation val="minMax"/>
        </c:scaling>
        <c:delete val="0"/>
        <c:axPos val="l"/>
        <c:majorGridlines/>
        <c:title>
          <c:tx>
            <c:rich>
              <a:bodyPr rot="-5400000" vert="horz"/>
              <a:lstStyle/>
              <a:p>
                <a:pPr>
                  <a:defRPr/>
                </a:pPr>
                <a:r>
                  <a:rPr lang="en-US" sz="1400"/>
                  <a:t>Agent Score</a:t>
                </a:r>
              </a:p>
            </c:rich>
          </c:tx>
          <c:layout/>
          <c:overlay val="0"/>
        </c:title>
        <c:numFmt formatCode="General" sourceLinked="1"/>
        <c:majorTickMark val="out"/>
        <c:minorTickMark val="none"/>
        <c:tickLblPos val="nextTo"/>
        <c:crossAx val="123340800"/>
        <c:crosses val="autoZero"/>
        <c:crossBetween val="between"/>
      </c:valAx>
      <c:valAx>
        <c:axId val="83167488"/>
        <c:scaling>
          <c:orientation val="minMax"/>
        </c:scaling>
        <c:delete val="0"/>
        <c:axPos val="r"/>
        <c:title>
          <c:tx>
            <c:rich>
              <a:bodyPr rot="-5400000" vert="horz"/>
              <a:lstStyle/>
              <a:p>
                <a:pPr>
                  <a:defRPr/>
                </a:pPr>
                <a:r>
                  <a:rPr lang="en-US" sz="1400"/>
                  <a:t>Time to Reach Agreement</a:t>
                </a:r>
              </a:p>
            </c:rich>
          </c:tx>
          <c:layout>
            <c:manualLayout>
              <c:xMode val="edge"/>
              <c:yMode val="edge"/>
              <c:x val="0.78616579177602786"/>
              <c:y val="5.501348789734619E-2"/>
            </c:manualLayout>
          </c:layout>
          <c:overlay val="0"/>
        </c:title>
        <c:numFmt formatCode="General" sourceLinked="1"/>
        <c:majorTickMark val="out"/>
        <c:minorTickMark val="none"/>
        <c:tickLblPos val="nextTo"/>
        <c:crossAx val="123341824"/>
        <c:crosses val="max"/>
        <c:crossBetween val="between"/>
      </c:valAx>
      <c:catAx>
        <c:axId val="123341824"/>
        <c:scaling>
          <c:orientation val="minMax"/>
        </c:scaling>
        <c:delete val="1"/>
        <c:axPos val="b"/>
        <c:majorTickMark val="out"/>
        <c:minorTickMark val="none"/>
        <c:tickLblPos val="none"/>
        <c:crossAx val="83167488"/>
        <c:crosses val="autoZero"/>
        <c:auto val="1"/>
        <c:lblAlgn val="ctr"/>
        <c:lblOffset val="100"/>
        <c:noMultiLvlLbl val="0"/>
      </c:catAx>
    </c:plotArea>
    <c:legend>
      <c:legendPos val="r"/>
      <c:layout>
        <c:manualLayout>
          <c:xMode val="edge"/>
          <c:yMode val="edge"/>
          <c:x val="0.75308245844269472"/>
          <c:y val="0.83757910469524643"/>
          <c:w val="0.23580643044619429"/>
          <c:h val="0.14428623505395161"/>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PAL</c:v>
                </c:pt>
              </c:strCache>
            </c:strRef>
          </c:tx>
          <c:invertIfNegative val="0"/>
          <c:errBars>
            <c:errBarType val="both"/>
            <c:errValType val="stdErr"/>
            <c:noEndCap val="0"/>
          </c:errBars>
          <c:cat>
            <c:strRef>
              <c:f>Sheet1!$A$2:$A$4</c:f>
              <c:strCache>
                <c:ptCount val="3"/>
                <c:pt idx="0">
                  <c:v>U.S</c:v>
                </c:pt>
                <c:pt idx="1">
                  <c:v>Lebanon</c:v>
                </c:pt>
                <c:pt idx="2">
                  <c:v>Israel</c:v>
                </c:pt>
              </c:strCache>
            </c:strRef>
          </c:cat>
          <c:val>
            <c:numRef>
              <c:f>Sheet1!$B$2:$B$4</c:f>
              <c:numCache>
                <c:formatCode>General</c:formatCode>
                <c:ptCount val="3"/>
                <c:pt idx="0">
                  <c:v>192.6</c:v>
                </c:pt>
                <c:pt idx="1">
                  <c:v>132.6</c:v>
                </c:pt>
                <c:pt idx="2">
                  <c:v>152.75</c:v>
                </c:pt>
              </c:numCache>
            </c:numRef>
          </c:val>
        </c:ser>
        <c:ser>
          <c:idx val="1"/>
          <c:order val="1"/>
          <c:tx>
            <c:strRef>
              <c:f>Sheet1!$C$1</c:f>
              <c:strCache>
                <c:ptCount val="1"/>
                <c:pt idx="0">
                  <c:v>Human</c:v>
                </c:pt>
              </c:strCache>
            </c:strRef>
          </c:tx>
          <c:invertIfNegative val="0"/>
          <c:errBars>
            <c:errBarType val="both"/>
            <c:errValType val="stdErr"/>
            <c:noEndCap val="0"/>
          </c:errBars>
          <c:cat>
            <c:strRef>
              <c:f>Sheet1!$A$2:$A$4</c:f>
              <c:strCache>
                <c:ptCount val="3"/>
                <c:pt idx="0">
                  <c:v>U.S</c:v>
                </c:pt>
                <c:pt idx="1">
                  <c:v>Lebanon</c:v>
                </c:pt>
                <c:pt idx="2">
                  <c:v>Israel</c:v>
                </c:pt>
              </c:strCache>
            </c:strRef>
          </c:cat>
          <c:val>
            <c:numRef>
              <c:f>Sheet1!$C$2:$C$4</c:f>
              <c:numCache>
                <c:formatCode>General</c:formatCode>
                <c:ptCount val="3"/>
                <c:pt idx="0">
                  <c:v>75.77</c:v>
                </c:pt>
                <c:pt idx="1">
                  <c:v>94.86</c:v>
                </c:pt>
                <c:pt idx="2">
                  <c:v>97.85</c:v>
                </c:pt>
              </c:numCache>
            </c:numRef>
          </c:val>
        </c:ser>
        <c:dLbls>
          <c:showLegendKey val="0"/>
          <c:showVal val="0"/>
          <c:showCatName val="0"/>
          <c:showSerName val="0"/>
          <c:showPercent val="0"/>
          <c:showBubbleSize val="0"/>
        </c:dLbls>
        <c:gapWidth val="150"/>
        <c:axId val="3530240"/>
        <c:axId val="125689856"/>
      </c:barChart>
      <c:catAx>
        <c:axId val="3530240"/>
        <c:scaling>
          <c:orientation val="minMax"/>
        </c:scaling>
        <c:delete val="0"/>
        <c:axPos val="b"/>
        <c:majorTickMark val="out"/>
        <c:minorTickMark val="none"/>
        <c:tickLblPos val="nextTo"/>
        <c:crossAx val="125689856"/>
        <c:crosses val="autoZero"/>
        <c:auto val="1"/>
        <c:lblAlgn val="ctr"/>
        <c:lblOffset val="100"/>
        <c:noMultiLvlLbl val="0"/>
      </c:catAx>
      <c:valAx>
        <c:axId val="125689856"/>
        <c:scaling>
          <c:orientation val="minMax"/>
        </c:scaling>
        <c:delete val="0"/>
        <c:axPos val="l"/>
        <c:majorGridlines/>
        <c:numFmt formatCode="General" sourceLinked="1"/>
        <c:majorTickMark val="out"/>
        <c:minorTickMark val="none"/>
        <c:tickLblPos val="nextTo"/>
        <c:crossAx val="35302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52CC69-797E-43F4-877B-3369480CFA67}" type="datetimeFigureOut">
              <a:rPr lang="en-US"/>
              <a:pPr>
                <a:defRPr/>
              </a:pPr>
              <a:t>3/25/2014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EDC9312-C8AA-4893-8B68-67CCE22049FE}" type="slidenum">
              <a:rPr lang="he-IL"/>
              <a:pPr/>
              <a:t>‹#›</a:t>
            </a:fld>
            <a:endParaRPr lang="en-US"/>
          </a:p>
        </p:txBody>
      </p:sp>
    </p:spTree>
    <p:extLst>
      <p:ext uri="{BB962C8B-B14F-4D97-AF65-F5344CB8AC3E}">
        <p14:creationId xmlns:p14="http://schemas.microsoft.com/office/powerpoint/2010/main" val="107174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624C37-3389-4169-B6A6-186A7E1D2A82}" type="slidenum">
              <a:rPr lang="he-IL" smtClean="0"/>
              <a:pPr/>
              <a:t>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קללת ריבוי המימדים</a:t>
            </a:r>
            <a:endParaRPr lang="en-US" dirty="0"/>
          </a:p>
        </p:txBody>
      </p:sp>
      <p:sp>
        <p:nvSpPr>
          <p:cNvPr id="4" name="Slide Number Placeholder 3"/>
          <p:cNvSpPr>
            <a:spLocks noGrp="1"/>
          </p:cNvSpPr>
          <p:nvPr>
            <p:ph type="sldNum" sz="quarter" idx="10"/>
          </p:nvPr>
        </p:nvSpPr>
        <p:spPr/>
        <p:txBody>
          <a:bodyPr/>
          <a:lstStyle/>
          <a:p>
            <a:pPr>
              <a:defRPr/>
            </a:pPr>
            <a:fld id="{EBBAD750-8A60-4358-8BEF-B3DA2A467AE7}" type="slidenum">
              <a:rPr lang="he-IL" smtClean="0"/>
              <a:pPr>
                <a:defRPr/>
              </a:pPr>
              <a:t>14</a:t>
            </a:fld>
            <a:endParaRPr lang="en-US"/>
          </a:p>
        </p:txBody>
      </p:sp>
    </p:spTree>
    <p:extLst>
      <p:ext uri="{BB962C8B-B14F-4D97-AF65-F5344CB8AC3E}">
        <p14:creationId xmlns:p14="http://schemas.microsoft.com/office/powerpoint/2010/main" val="28035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charset="0"/>
              <a:ea typeface="ＭＳ Ｐゴシック" charset="-128"/>
            </a:endParaRPr>
          </a:p>
        </p:txBody>
      </p:sp>
      <p:sp>
        <p:nvSpPr>
          <p:cNvPr id="54276" name="Slide Number Placeholder 3"/>
          <p:cNvSpPr>
            <a:spLocks noGrp="1"/>
          </p:cNvSpPr>
          <p:nvPr>
            <p:ph type="sldNum" sz="quarter" idx="5"/>
          </p:nvPr>
        </p:nvSpPr>
        <p:spPr>
          <a:noFill/>
        </p:spPr>
        <p:txBody>
          <a:bodyPr/>
          <a:lstStyle/>
          <a:p>
            <a:fld id="{DBE7772D-9DAE-43AB-A90F-DA8E45BD02E4}" type="slidenum">
              <a:rPr lang="ar-SA" smtClean="0">
                <a:ea typeface="ＭＳ Ｐゴシック" charset="-128"/>
              </a:rPr>
              <a:pPr/>
              <a:t>23</a:t>
            </a:fld>
            <a:endParaRPr 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Rot="1" noChangeAspect="1" noChangeArrowheads="1"/>
          </p:cNvSpPr>
          <p:nvPr>
            <p:ph type="sldImg"/>
          </p:nvPr>
        </p:nvSpPr>
        <p:spPr>
          <a:solidFill>
            <a:srgbClr val="FFFFFF"/>
          </a:solidFill>
          <a:ln/>
        </p:spPr>
      </p:sp>
      <p:sp>
        <p:nvSpPr>
          <p:cNvPr id="202755" name="Rectangle 2"/>
          <p:cNvSpPr>
            <a:spLocks noGrp="1" noChangeArrowheads="1"/>
          </p:cNvSpPr>
          <p:nvPr>
            <p:ph type="body" idx="1"/>
          </p:nvPr>
        </p:nvSpPr>
        <p:spPr>
          <a:noFill/>
          <a:ln/>
        </p:spPr>
        <p:txBody>
          <a:bodyPr/>
          <a:lstStyle/>
          <a:p>
            <a:pPr eaLnBrk="1" hangingPunct="1"/>
            <a:r>
              <a:rPr lang="en-US" sz="2200" smtClean="0">
                <a:latin typeface="Lucida Grande" pitchFamily="-111" charset="0"/>
                <a:sym typeface="Lucida Grande" pitchFamily="-111" charset="0"/>
              </a:rPr>
              <a:t>if I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Tx/>
              <a:buChar char="•"/>
            </a:pPr>
            <a:r>
              <a:rPr lang="en-US" dirty="0" smtClean="0">
                <a:latin typeface="Arial" charset="0"/>
                <a:ea typeface="ＭＳ Ｐゴシック" charset="-128"/>
                <a:cs typeface="Arial" charset="0"/>
              </a:rPr>
              <a:t>Reports performance (in average score per game) for each of the countries and for each dependency condition </a:t>
            </a:r>
            <a:endParaRPr lang="he-IL" dirty="0" smtClean="0">
              <a:latin typeface="Arial" charset="0"/>
              <a:ea typeface="ＭＳ Ｐゴシック" charset="-128"/>
              <a:cs typeface="Arial" charset="0"/>
            </a:endParaRPr>
          </a:p>
          <a:p>
            <a:pPr algn="l" rtl="0">
              <a:buFontTx/>
              <a:buChar char="•"/>
            </a:pPr>
            <a:r>
              <a:rPr lang="en-US" dirty="0" smtClean="0">
                <a:latin typeface="Arial" charset="0"/>
                <a:ea typeface="ＭＳ Ｐゴシック" charset="-128"/>
                <a:cs typeface="Arial" charset="0"/>
              </a:rPr>
              <a:t> The best performance for PAL and the worst performance for people occurred in the U.S</a:t>
            </a:r>
          </a:p>
          <a:p>
            <a:pPr algn="l" rtl="0">
              <a:buFontTx/>
              <a:buChar char="•"/>
            </a:pPr>
            <a:endParaRPr lang="en-US" dirty="0" smtClean="0">
              <a:latin typeface="Arial" charset="0"/>
              <a:ea typeface="ＭＳ Ｐゴシック" charset="-128"/>
              <a:cs typeface="Arial" charset="0"/>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dirty="0" smtClean="0"/>
              <a:t>PAL was able to outperform people in all dependency conditions and in all countries</a:t>
            </a:r>
            <a:endParaRPr lang="he-IL" sz="1200" dirty="0" smtClean="0"/>
          </a:p>
          <a:p>
            <a:pPr algn="l" rtl="0">
              <a:buFontTx/>
              <a:buChar char="•"/>
            </a:pPr>
            <a:endParaRPr lang="en-US" dirty="0" smtClean="0">
              <a:latin typeface="Arial" charset="0"/>
              <a:ea typeface="ＭＳ Ｐゴシック" charset="-128"/>
              <a:cs typeface="Arial" charset="0"/>
            </a:endParaRPr>
          </a:p>
          <a:p>
            <a:pPr algn="l" rtl="0">
              <a:buFontTx/>
              <a:buChar char="•"/>
            </a:pPr>
            <a:endParaRPr lang="he-IL" dirty="0" smtClean="0">
              <a:latin typeface="Arial" charset="0"/>
              <a:ea typeface="ＭＳ Ｐゴシック" charset="-128"/>
            </a:endParaRPr>
          </a:p>
          <a:p>
            <a:pPr algn="l" rtl="0"/>
            <a:endParaRPr lang="he-IL" dirty="0" smtClean="0">
              <a:latin typeface="Arial" charset="0"/>
              <a:ea typeface="ＭＳ Ｐゴシック" charset="-128"/>
            </a:endParaRPr>
          </a:p>
          <a:p>
            <a:pPr algn="l" rtl="0"/>
            <a:endParaRPr lang="he-IL" dirty="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02" name="Shape 10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27" name="Shape 12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1" y="6216150"/>
            <a:ext cx="5486399" cy="369300"/>
          </a:xfrm>
          <a:prstGeom prst="rect">
            <a:avLst/>
          </a:prstGeom>
        </p:spPr>
        <p:txBody>
          <a:bodyPr lIns="91424" tIns="91424" rIns="91424" bIns="91424" anchor="ctr" anchorCtr="0">
            <a:spAutoFit/>
          </a:bodyPr>
          <a:lstStyle/>
          <a:p>
            <a:endParaRPr/>
          </a:p>
        </p:txBody>
      </p:sp>
      <p:sp>
        <p:nvSpPr>
          <p:cNvPr id="178" name="Shape 17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a:t>
            </a:r>
            <a:r>
              <a:rPr lang="en-US" baseline="0" dirty="0" smtClean="0"/>
              <a:t> corruption level in China (not surprising), followed by US and Israel.</a:t>
            </a:r>
          </a:p>
          <a:p>
            <a:r>
              <a:rPr lang="en-US" baseline="0" dirty="0" smtClean="0"/>
              <a:t>The difference between China and U.S. is surprising given the lower CPI level in U.S. than in Israel. </a:t>
            </a:r>
          </a:p>
          <a:p>
            <a:r>
              <a:rPr lang="en-US" baseline="0" dirty="0" smtClean="0"/>
              <a:t>Number of corruption instances increased in last rounds of play (but there was no significant correlation between round number and  corruption).</a:t>
            </a:r>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44</a:t>
            </a:fld>
            <a:endParaRPr lang="en-US"/>
          </a:p>
        </p:txBody>
      </p:sp>
    </p:spTree>
    <p:extLst>
      <p:ext uri="{BB962C8B-B14F-4D97-AF65-F5344CB8AC3E}">
        <p14:creationId xmlns:p14="http://schemas.microsoft.com/office/powerpoint/2010/main" val="167963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latin typeface="Arial" pitchFamily="-65" charset="0"/>
                <a:ea typeface="ＭＳ Ｐゴシック" pitchFamily="-65" charset="-128"/>
                <a:cs typeface="ＭＳ Ｐゴシック" pitchFamily="-65" charset="-128"/>
              </a:rPr>
              <a:t>As expected, corruption decreases the total government score in each country. </a:t>
            </a:r>
          </a:p>
          <a:p>
            <a:pPr defTabSz="904433">
              <a:defRPr/>
            </a:pPr>
            <a:r>
              <a:rPr lang="en-US" dirty="0">
                <a:latin typeface="Arial" pitchFamily="-65" charset="0"/>
                <a:ea typeface="ＭＳ Ｐゴシック" pitchFamily="-65" charset="-128"/>
                <a:cs typeface="ＭＳ Ｐゴシック" pitchFamily="-65" charset="-128"/>
              </a:rPr>
              <a:t>Similar trends can be seen in China and Israel, with U.S. being surprisingly different. </a:t>
            </a:r>
          </a:p>
          <a:p>
            <a:pPr defTabSz="904433">
              <a:defRPr/>
            </a:pPr>
            <a:r>
              <a:rPr lang="en-US" dirty="0">
                <a:latin typeface="Arial" pitchFamily="-65" charset="0"/>
                <a:ea typeface="ＭＳ Ｐゴシック" pitchFamily="-65" charset="-128"/>
                <a:cs typeface="ＭＳ Ｐゴシック" pitchFamily="-65" charset="-128"/>
              </a:rPr>
              <a:t>The auctioneer significantly benefited from corruption in the U.S., but not in China and in Israel.</a:t>
            </a:r>
          </a:p>
          <a:p>
            <a:pPr defTabSz="904433">
              <a:defRPr/>
            </a:pPr>
            <a:r>
              <a:rPr lang="en-US" dirty="0">
                <a:latin typeface="Arial" pitchFamily="-65" charset="0"/>
                <a:ea typeface="ＭＳ Ｐゴシック" pitchFamily="-65" charset="-128"/>
                <a:cs typeface="ＭＳ Ｐゴシック" pitchFamily="-65" charset="-128"/>
              </a:rPr>
              <a:t>Winning bidders significantly benefited from corruption in Chin and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45</a:t>
            </a:fld>
            <a:endParaRPr lang="en-US"/>
          </a:p>
        </p:txBody>
      </p:sp>
    </p:spTree>
    <p:extLst>
      <p:ext uri="{BB962C8B-B14F-4D97-AF65-F5344CB8AC3E}">
        <p14:creationId xmlns:p14="http://schemas.microsoft.com/office/powerpoint/2010/main" val="517834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explain this result we analyze the amount of chips sent by  the winning bidder in each country; as can be seen the bribery in China is significantly (</a:t>
            </a:r>
            <a:r>
              <a:rPr lang="en-US" baseline="0" dirty="0" err="1" smtClean="0"/>
              <a:t>unnessarily</a:t>
            </a:r>
            <a:r>
              <a:rPr lang="en-US" baseline="0" dirty="0" smtClean="0"/>
              <a:t>) higher than in the other countries.</a:t>
            </a:r>
            <a:endParaRPr lang="en-US" dirty="0"/>
          </a:p>
        </p:txBody>
      </p:sp>
      <p:sp>
        <p:nvSpPr>
          <p:cNvPr id="4" name="Slide Number Placeholder 3"/>
          <p:cNvSpPr>
            <a:spLocks noGrp="1"/>
          </p:cNvSpPr>
          <p:nvPr>
            <p:ph type="sldNum" sz="quarter" idx="10"/>
          </p:nvPr>
        </p:nvSpPr>
        <p:spPr/>
        <p:txBody>
          <a:bodyPr/>
          <a:lstStyle/>
          <a:p>
            <a:pPr>
              <a:defRPr/>
            </a:pPr>
            <a:fld id="{92D76183-7F1B-481B-AC49-C1E0601540BD}" type="slidenum">
              <a:rPr lang="he-IL" smtClean="0"/>
              <a:pPr>
                <a:defRPr/>
              </a:pPr>
              <a:t>46</a:t>
            </a:fld>
            <a:endParaRPr lang="en-US"/>
          </a:p>
        </p:txBody>
      </p:sp>
    </p:spTree>
    <p:extLst>
      <p:ext uri="{BB962C8B-B14F-4D97-AF65-F5344CB8AC3E}">
        <p14:creationId xmlns:p14="http://schemas.microsoft.com/office/powerpoint/2010/main" val="123203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AF81D47-512B-4C39-BC05-E3BD5680C0A4}" type="slidenum">
              <a:rPr lang="he-IL" smtClean="0"/>
              <a:pPr/>
              <a:t>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There are many application that</a:t>
            </a:r>
            <a:r>
              <a:rPr lang="en-US" baseline="0" dirty="0" smtClean="0"/>
              <a:t> make negotiation between people from different cultures. The issue here is build an agent that will know how to handle with this issue. And our hypothesis is that in order to succeed, the agent must take into account the culture issue when making negotiation.</a:t>
            </a:r>
            <a:endParaRPr lang="en-US" dirty="0" smtClean="0"/>
          </a:p>
          <a:p>
            <a:pPr algn="l" rtl="0"/>
            <a:endParaRPr lang="en-US" dirty="0" smtClean="0"/>
          </a:p>
        </p:txBody>
      </p:sp>
      <p:sp>
        <p:nvSpPr>
          <p:cNvPr id="4" name="Slide Number Placeholder 3"/>
          <p:cNvSpPr>
            <a:spLocks noGrp="1"/>
          </p:cNvSpPr>
          <p:nvPr>
            <p:ph type="sldNum" sz="quarter" idx="10"/>
          </p:nvPr>
        </p:nvSpPr>
        <p:spPr/>
        <p:txBody>
          <a:bodyPr/>
          <a:lstStyle/>
          <a:p>
            <a:pPr>
              <a:defRPr/>
            </a:pPr>
            <a:fld id="{E8AAC254-7861-4A5E-A607-F2547FC5421B}" type="slidenum">
              <a:rPr lang="he-IL"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Fun; advise to be sustainability</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D2DCB1C-5F51-4CED-ADD8-8C055A0DBCE2}" type="slidenum">
              <a:rPr lang="he-IL"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C332B86-A2E8-4260-A5B8-5DBAD3FCCC96}" type="slidenum">
              <a:rPr lang="he-IL"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C66E593-1150-4C5E-A8EB-1ACA77F0B84F}" type="slidenum">
              <a:rPr lang="he-IL" altLang="en-US" smtClean="0"/>
              <a:pPr eaLnBrk="1" hangingPunct="1">
                <a:spcBef>
                  <a:spcPct val="0"/>
                </a:spcBef>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“Getting to yes” positively predicted by honor talk related to society (e.g., partner, relationship), integrity (e.g., honest, trust), and assent (i.e., saying “yes)</a:t>
            </a:r>
          </a:p>
          <a:p>
            <a:pPr lvl="2"/>
            <a:r>
              <a:rPr lang="en-US" sz="1600" dirty="0"/>
              <a:t>Consistent with relational focus, demonstration of integrity</a:t>
            </a:r>
          </a:p>
          <a:p>
            <a:r>
              <a:rPr lang="en-US" sz="2000" dirty="0"/>
              <a:t>Negatively predicted by emphasis on logic, reason, appeals to facts (cognitive mechanisms dictionary) as well as negatively prediced by expressions of status/superiority from our honor dictionary and focus on time</a:t>
            </a:r>
          </a:p>
          <a:p>
            <a:endParaRPr lang="en-US" sz="2000" dirty="0"/>
          </a:p>
          <a:p>
            <a:r>
              <a:rPr lang="en-US" sz="2000" dirty="0"/>
              <a:t>In the U.S. consistent with individualistic cultures and recommendations to separate the people from the problem and use logic, appeals to facts, reactions, cognition were POSITIVELY related to actual negotiation outcomes. In the U.S. a focus on money and positions were negatively related to outcomes, which is also consistent with Getting to Yes recommendations to focus on underlying interests versus positions.</a:t>
            </a:r>
          </a:p>
          <a:p>
            <a:endParaRPr lang="en-US" sz="2000" dirty="0"/>
          </a:p>
          <a:p>
            <a:r>
              <a:rPr lang="en-US" sz="2000" dirty="0"/>
              <a:t>So in all, honor talk matters in negotiations—it is very importnt in Egypt in particular as we expected</a:t>
            </a:r>
            <a:r>
              <a:rPr lang="en-US" sz="2000"/>
              <a:t>.  </a:t>
            </a:r>
            <a:endParaRPr lang="en-US" sz="2000" dirty="0"/>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38" tIns="45719" rIns="91438" bIns="45719"/>
          <a:lstStyle/>
          <a:p>
            <a:fld id="{BBB2C8CE-C530-2D41-AEF1-38C730043A5C}"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B0BDE-DB37-4F8F-B4E7-7EB49BDD3E21}" type="datetime1">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828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8DB1F-48F7-424C-96EF-52C09A484D55}" type="datetime1">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23936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A4538-DC4E-46E8-BC75-37109E8D05A5}" type="datetime1">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13476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FD09B0B2-DBC0-4320-A9C6-A4A8766362DC}" type="datetime1">
              <a:rPr lang="en-US" smtClean="0"/>
              <a:pPr>
                <a:defRPr/>
              </a:pPr>
              <a:t>3/25/2014</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9299FC37-8B9E-4D91-A886-6458AA2FFEC3}" type="slidenum">
              <a:rPr lang="he-IL"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292055F-F35B-4940-BAC2-53997839448D}" type="datetime1">
              <a:rPr lang="en-US" smtClean="0"/>
              <a:pPr>
                <a:defRPr/>
              </a:pPr>
              <a:t>3/25/2014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976B79-0DD0-4D71-841F-0C38EA70C66A}"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3779" y="-6804"/>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5203101-55DC-48E6-AE61-0B824069F32E}" type="datetime1">
              <a:rPr lang="en-US" smtClean="0"/>
              <a:pPr>
                <a:defRPr/>
              </a:pPr>
              <a:t>3/25/2014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054E4E-60AB-4158-A3B3-587A3E56C98C}"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4BF522D-EB80-4501-B690-1757A6BCC306}" type="datetime1">
              <a:rPr lang="en-US" smtClean="0"/>
              <a:pPr>
                <a:defRPr/>
              </a:pPr>
              <a:t>3/25/2014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18A6EB-A327-42C3-8632-4F3C4C06ECCD}" type="slidenum">
              <a:rPr lang="he-IL" smtClean="0"/>
              <a:pPr/>
              <a:t>‹#›</a:t>
            </a:fld>
            <a:endParaRPr lang="en-US"/>
          </a:p>
        </p:txBody>
      </p:sp>
      <p:pic>
        <p:nvPicPr>
          <p:cNvPr id="8"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498278F-4ECD-4F1A-9298-872EA994CE3C}" type="datetime1">
              <a:rPr lang="en-US" smtClean="0"/>
              <a:pPr>
                <a:defRPr/>
              </a:pPr>
              <a:t>3/25/2014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CFB80CF-FA5F-494F-84D5-F071B3B25218}" type="slidenum">
              <a:rPr lang="he-IL" smtClean="0"/>
              <a:pPr/>
              <a:t>‹#›</a:t>
            </a:fld>
            <a:endParaRPr lang="en-US"/>
          </a:p>
        </p:txBody>
      </p:sp>
      <p:pic>
        <p:nvPicPr>
          <p:cNvPr id="10"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417726-08E5-46BA-840E-4B5F2351CCB5}" type="datetime1">
              <a:rPr lang="en-US" smtClean="0"/>
              <a:pPr>
                <a:defRPr/>
              </a:pPr>
              <a:t>3/25/2014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C2F0B92-0978-4ECA-85EF-A83EE21CC228}" type="slidenum">
              <a:rPr lang="he-IL" smtClean="0"/>
              <a:pPr/>
              <a:t>‹#›</a:t>
            </a:fld>
            <a:endParaRPr lang="en-US"/>
          </a:p>
        </p:txBody>
      </p:sp>
      <p:pic>
        <p:nvPicPr>
          <p:cNvPr id="6"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02F76F-E92C-4D80-99EB-57D5E098F889}" type="datetime1">
              <a:rPr lang="en-US" smtClean="0"/>
              <a:pPr>
                <a:defRPr/>
              </a:pPr>
              <a:t>3/25/2014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A1307F6-D9F1-4609-B42B-40F096E9813F}" type="slidenum">
              <a:rPr lang="he-IL" smtClean="0"/>
              <a:pPr/>
              <a:t>‹#›</a:t>
            </a:fld>
            <a:endParaRPr lang="en-US"/>
          </a:p>
        </p:txBody>
      </p:sp>
      <p:pic>
        <p:nvPicPr>
          <p:cNvPr id="5"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F6E1B75-EF87-4FAC-827D-6CB40DD4AD88}" type="datetime1">
              <a:rPr lang="en-US" smtClean="0"/>
              <a:pPr>
                <a:defRPr/>
              </a:pPr>
              <a:t>3/25/2014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309EF2A-AF2A-4BA2-88A4-0DE8CBD10AB4}" type="slidenum">
              <a:rPr lang="he-IL" smtClean="0"/>
              <a:pPr/>
              <a:t>‹#›</a:t>
            </a:fld>
            <a:endParaRPr lang="en-US"/>
          </a:p>
        </p:txBody>
      </p:sp>
      <p:pic>
        <p:nvPicPr>
          <p:cNvPr id="8" name="Picture 7" descr="MAS_Logo.JPG"/>
          <p:cNvPicPr>
            <a:picLocks noChangeAspect="1"/>
          </p:cNvPicPr>
          <p:nvPr userDrawn="1"/>
        </p:nvPicPr>
        <p:blipFill>
          <a:blip r:embed="rId2" cstate="print"/>
          <a:stretch>
            <a:fillRect/>
          </a:stretch>
        </p:blipFill>
        <p:spPr>
          <a:xfrm>
            <a:off x="0" y="6248400"/>
            <a:ext cx="1411301" cy="609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83709-1137-484C-8EF3-9652EE54A53F}" type="datetime1">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57682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1287320-1CD4-47A1-B810-6009BB15B047}" type="datetime1">
              <a:rPr lang="en-US" smtClean="0"/>
              <a:pPr>
                <a:defRPr/>
              </a:pPr>
              <a:t>3/25/2014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3CF426-A172-4D6E-9EDA-AF44175448F5}" type="slidenum">
              <a:rPr lang="he-IL"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FEEE29B-C185-40CC-82FC-79258620072E}" type="datetime1">
              <a:rPr lang="en-US" smtClean="0"/>
              <a:pPr>
                <a:defRPr/>
              </a:pPr>
              <a:t>3/25/2014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D9B7B9-5FB1-497D-AC97-3A2E1F9080D2}" type="slidenum">
              <a:rPr lang="he-IL" smtClean="0"/>
              <a:pPr/>
              <a:t>‹#›</a:t>
            </a:fld>
            <a:endParaRPr lang="en-US"/>
          </a:p>
        </p:txBody>
      </p:sp>
      <p:pic>
        <p:nvPicPr>
          <p:cNvPr id="7" name="Picture 2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D64B842-A07C-4C4D-8D4E-26227652F61F}" type="datetime1">
              <a:rPr lang="en-US" smtClean="0"/>
              <a:pPr>
                <a:defRPr/>
              </a:pPr>
              <a:t>3/25/2014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C6EF1CB-8425-4103-9BBA-F1F60B99CA27}" type="slidenum">
              <a:rPr lang="he-IL"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152366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50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44675"/>
            <a:ext cx="3986213"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6813" y="1844675"/>
            <a:ext cx="3987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33C8C693-10EB-47EC-BFCA-1639BE933F5F}" type="datetime1">
              <a:rPr lang="en-US" smtClean="0"/>
              <a:pPr>
                <a:defRPr/>
              </a:pPr>
              <a:t>3/25/2014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76900CC-13E8-4F0A-A063-781F3B51CFDB}" type="slidenum">
              <a:rPr lang="he-IL"/>
              <a:pPr>
                <a:defRPr/>
              </a:pPr>
              <a:t>‹#›</a:t>
            </a:fld>
            <a:endParaRPr lang="en-US"/>
          </a:p>
        </p:txBody>
      </p:sp>
    </p:spTree>
    <p:extLst>
      <p:ext uri="{BB962C8B-B14F-4D97-AF65-F5344CB8AC3E}">
        <p14:creationId xmlns:p14="http://schemas.microsoft.com/office/powerpoint/2010/main" val="2480988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62B82-E5F1-4C3A-8681-42BBA3BCB25D}" type="datetime1">
              <a:rPr lang="en-US" smtClean="0"/>
              <a:pPr/>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0149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026B9-2F56-42B0-81EF-C15BBAEC6277}" type="datetime1">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45217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FCDEA-8172-4E2E-B1E7-9E410456F372}" type="datetime1">
              <a:rPr lang="en-US" smtClean="0"/>
              <a:pPr/>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26785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A2BCD-164F-4E00-8300-779C2A49B20A}" type="datetime1">
              <a:rPr lang="en-US" smtClean="0"/>
              <a:pPr/>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94186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BF51C-7687-4ECE-854E-144C30237615}" type="datetime1">
              <a:rPr lang="en-US" smtClean="0"/>
              <a:pPr/>
              <a:t>3/25/2014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7791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1FA22-8877-4E99-AEE8-FFD2E0BDE069}" type="datetime1">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5397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926EA-9C45-41B1-8EB0-4FD40DF0B755}" type="datetime1">
              <a:rPr lang="en-US" smtClean="0"/>
              <a:pPr/>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5962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EA6B3-5BF8-4D62-97BE-524A48579EB0}" type="datetime1">
              <a:rPr lang="en-US" smtClean="0"/>
              <a:pPr/>
              <a:t>3/25/2014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7262-14D0-4467-8DBA-E04A6AA4AC41}" type="slidenum">
              <a:rPr lang="en-US" smtClean="0"/>
              <a:pPr/>
              <a:t>‹#›</a:t>
            </a:fld>
            <a:endParaRPr lang="en-US"/>
          </a:p>
        </p:txBody>
      </p:sp>
      <p:pic>
        <p:nvPicPr>
          <p:cNvPr id="7" name="Picture 2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43800" y="0"/>
            <a:ext cx="1593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850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5A11594-0F15-4CA9-9131-4A91B147BE41}" type="datetime1">
              <a:rPr lang="en-US" smtClean="0"/>
              <a:pPr>
                <a:defRPr/>
              </a:pPr>
              <a:t>3/25/2014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1A3725-2CDC-4D81-9749-AD21EC7D40AA}" type="slidenum">
              <a:rPr lang="he-IL"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3.jpe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3.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3.jpe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3.jpe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3.jpe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1.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4.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3.xml"/><Relationship Id="rId6" Type="http://schemas.openxmlformats.org/officeDocument/2006/relationships/image" Target="../media/image26.gif"/><Relationship Id="rId5" Type="http://schemas.openxmlformats.org/officeDocument/2006/relationships/image" Target="../media/image28.png"/><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3.xml"/><Relationship Id="rId6" Type="http://schemas.openxmlformats.org/officeDocument/2006/relationships/image" Target="../media/image26.gif"/><Relationship Id="rId5" Type="http://schemas.openxmlformats.org/officeDocument/2006/relationships/image" Target="../media/image28.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ctrTitle"/>
          </p:nvPr>
        </p:nvSpPr>
        <p:spPr>
          <a:xfrm>
            <a:off x="684213" y="685800"/>
            <a:ext cx="8383587" cy="5410200"/>
          </a:xfrm>
        </p:spPr>
        <p:txBody>
          <a:bodyPr>
            <a:normAutofit fontScale="90000"/>
          </a:bodyPr>
          <a:lstStyle/>
          <a:p>
            <a:pPr algn="ct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solidFill>
                  <a:schemeClr val="tx1"/>
                </a:solidFill>
              </a:rPr>
              <a:t>When Is it Beneficial to Develop Culture Sensitive Negotiation Agents*?</a:t>
            </a:r>
            <a:r>
              <a:rPr lang="en-US" sz="6000" dirty="0" smtClean="0">
                <a:solidFill>
                  <a:schemeClr val="tx1"/>
                </a:solidFill>
              </a:rPr>
              <a:t/>
            </a:r>
            <a:br>
              <a:rPr lang="en-US" sz="6000" dirty="0" smtClean="0">
                <a:solidFill>
                  <a:schemeClr val="tx1"/>
                </a:solidFill>
              </a:rPr>
            </a:br>
            <a:r>
              <a:rPr lang="en-US" sz="4400" dirty="0" smtClean="0">
                <a:solidFill>
                  <a:schemeClr val="tx1"/>
                </a:solidFill>
              </a:rPr>
              <a:t/>
            </a:r>
            <a:br>
              <a:rPr lang="en-US" sz="4400" dirty="0" smtClean="0">
                <a:solidFill>
                  <a:schemeClr val="tx1"/>
                </a:solidFill>
              </a:rPr>
            </a:br>
            <a:r>
              <a:rPr lang="en-US" sz="4000" dirty="0" smtClean="0">
                <a:solidFill>
                  <a:schemeClr val="tx1">
                    <a:lumMod val="75000"/>
                  </a:schemeClr>
                </a:solidFill>
                <a:effectLst/>
              </a:rPr>
              <a:t>Sarit Kraus</a:t>
            </a:r>
            <a:br>
              <a:rPr lang="en-US" sz="4000" dirty="0" smtClean="0">
                <a:solidFill>
                  <a:schemeClr val="tx1">
                    <a:lumMod val="75000"/>
                  </a:schemeClr>
                </a:solidFill>
                <a:effectLst/>
              </a:rPr>
            </a:br>
            <a:r>
              <a:rPr lang="en-US" sz="4000" dirty="0" err="1" smtClean="0">
                <a:solidFill>
                  <a:schemeClr val="tx1">
                    <a:lumMod val="75000"/>
                  </a:schemeClr>
                </a:solidFill>
                <a:effectLst/>
              </a:rPr>
              <a:t>Dept</a:t>
            </a:r>
            <a:r>
              <a:rPr lang="en-US" sz="4000" dirty="0" smtClean="0">
                <a:solidFill>
                  <a:schemeClr val="tx1">
                    <a:lumMod val="75000"/>
                  </a:schemeClr>
                </a:solidFill>
                <a:effectLst/>
              </a:rPr>
              <a:t> of Computer Science</a:t>
            </a:r>
            <a:br>
              <a:rPr lang="en-US" sz="4000" dirty="0" smtClean="0">
                <a:solidFill>
                  <a:schemeClr val="tx1">
                    <a:lumMod val="75000"/>
                  </a:schemeClr>
                </a:solidFill>
                <a:effectLst/>
              </a:rPr>
            </a:br>
            <a:r>
              <a:rPr lang="en-US" sz="4000" dirty="0" smtClean="0">
                <a:solidFill>
                  <a:schemeClr val="tx1">
                    <a:lumMod val="75000"/>
                  </a:schemeClr>
                </a:solidFill>
                <a:effectLst/>
              </a:rPr>
              <a:t>Bar-Ilan </a:t>
            </a:r>
            <a:r>
              <a:rPr lang="en-US" sz="4000" dirty="0" smtClean="0">
                <a:solidFill>
                  <a:schemeClr val="tx1">
                    <a:lumMod val="75000"/>
                  </a:schemeClr>
                </a:solidFill>
                <a:effectLst/>
              </a:rPr>
              <a:t>University</a:t>
            </a:r>
            <a:r>
              <a:rPr lang="en-US" sz="4000" smtClean="0">
                <a:solidFill>
                  <a:schemeClr val="tx1">
                    <a:lumMod val="75000"/>
                  </a:schemeClr>
                </a:solidFill>
                <a:effectLst/>
              </a:rPr>
              <a:t/>
            </a:r>
            <a:br>
              <a:rPr lang="en-US" sz="4000" smtClean="0">
                <a:solidFill>
                  <a:schemeClr val="tx1">
                    <a:lumMod val="75000"/>
                  </a:schemeClr>
                </a:solidFill>
                <a:effectLst/>
              </a:rPr>
            </a:br>
            <a:r>
              <a:rPr lang="en-US" sz="4000" smtClean="0">
                <a:solidFill>
                  <a:schemeClr val="tx1">
                    <a:lumMod val="75000"/>
                  </a:schemeClr>
                </a:solidFill>
                <a:effectLst/>
              </a:rPr>
              <a:t>Israel</a:t>
            </a:r>
            <a:r>
              <a:rPr lang="en-US" sz="4000" dirty="0" smtClean="0">
                <a:solidFill>
                  <a:schemeClr val="tx2">
                    <a:lumMod val="25000"/>
                  </a:schemeClr>
                </a:solidFill>
                <a:effectLst>
                  <a:outerShdw blurRad="38100" dist="38100" dir="2700000" algn="tl">
                    <a:srgbClr val="000000">
                      <a:alpha val="43137"/>
                    </a:srgbClr>
                  </a:outerShdw>
                </a:effectLst>
              </a:rPr>
              <a:t/>
            </a:r>
            <a:br>
              <a:rPr lang="en-US" sz="4000" dirty="0" smtClean="0">
                <a:solidFill>
                  <a:schemeClr val="tx2">
                    <a:lumMod val="25000"/>
                  </a:schemeClr>
                </a:solidFill>
                <a:effectLst>
                  <a:outerShdw blurRad="38100" dist="38100" dir="2700000" algn="tl">
                    <a:srgbClr val="000000">
                      <a:alpha val="43137"/>
                    </a:srgbClr>
                  </a:outerShdw>
                </a:effectLst>
              </a:rPr>
            </a:br>
            <a:r>
              <a:rPr lang="en-US" sz="4000" dirty="0" smtClean="0"/>
              <a:t/>
            </a:r>
            <a:br>
              <a:rPr lang="en-US" sz="4000" dirty="0" smtClean="0"/>
            </a:br>
            <a:r>
              <a:rPr lang="en-US" sz="4400" dirty="0" smtClean="0"/>
              <a:t/>
            </a:r>
            <a:br>
              <a:rPr lang="en-US" sz="4400" dirty="0" smtClean="0"/>
            </a:br>
            <a:endParaRPr lang="en-US" sz="4400" dirty="0" smtClean="0"/>
          </a:p>
        </p:txBody>
      </p:sp>
      <p:sp>
        <p:nvSpPr>
          <p:cNvPr id="2" name="Slide Number Placeholder 1"/>
          <p:cNvSpPr>
            <a:spLocks noGrp="1"/>
          </p:cNvSpPr>
          <p:nvPr>
            <p:ph type="sldNum" sz="quarter" idx="12"/>
          </p:nvPr>
        </p:nvSpPr>
        <p:spPr/>
        <p:txBody>
          <a:bodyPr/>
          <a:lstStyle/>
          <a:p>
            <a:fld id="{9299FC37-8B9E-4D91-A886-6458AA2FFEC3}" type="slidenum">
              <a:rPr lang="he-IL" smtClean="0"/>
              <a:pPr/>
              <a:t>1</a:t>
            </a:fld>
            <a:endParaRPr lang="en-US"/>
          </a:p>
        </p:txBody>
      </p:sp>
      <p:sp>
        <p:nvSpPr>
          <p:cNvPr id="4" name="Rectangle 3"/>
          <p:cNvSpPr/>
          <p:nvPr/>
        </p:nvSpPr>
        <p:spPr>
          <a:xfrm>
            <a:off x="2757111" y="4953000"/>
            <a:ext cx="3617016" cy="646331"/>
          </a:xfrm>
          <a:prstGeom prst="rect">
            <a:avLst/>
          </a:prstGeom>
        </p:spPr>
        <p:txBody>
          <a:bodyPr wrap="none">
            <a:spAutoFit/>
          </a:bodyPr>
          <a:lstStyle/>
          <a:p>
            <a:pPr marL="39688" indent="0" algn="ctr" eaLnBrk="1" hangingPunct="1">
              <a:buFont typeface="Arial" charset="0"/>
              <a:buNone/>
            </a:pPr>
            <a:r>
              <a:rPr lang="en-US" sz="3600" b="1" dirty="0" smtClean="0">
                <a:solidFill>
                  <a:schemeClr val="bg1"/>
                </a:solidFill>
                <a:latin typeface="Times New Roman" pitchFamily="-107" charset="0"/>
                <a:cs typeface="Times New Roman" pitchFamily="-107" charset="0"/>
                <a:sym typeface="Times New Roman" pitchFamily="-107" charset="0"/>
              </a:rPr>
              <a:t>sarit@cs.biu.ac.il</a:t>
            </a:r>
            <a:endParaRPr lang="en-US" sz="3600" b="1" dirty="0" smtClean="0">
              <a:solidFill>
                <a:schemeClr val="bg1"/>
              </a:solidFill>
              <a:latin typeface="Courier New" pitchFamily="-107" charset="0"/>
              <a:sym typeface="Courier New" pitchFamily="-107" charset="0"/>
            </a:endParaRPr>
          </a:p>
        </p:txBody>
      </p:sp>
      <p:sp>
        <p:nvSpPr>
          <p:cNvPr id="6" name="Rectangle 5"/>
          <p:cNvSpPr/>
          <p:nvPr/>
        </p:nvSpPr>
        <p:spPr>
          <a:xfrm>
            <a:off x="1663639" y="5486400"/>
            <a:ext cx="5803961" cy="584775"/>
          </a:xfrm>
          <a:prstGeom prst="rect">
            <a:avLst/>
          </a:prstGeom>
        </p:spPr>
        <p:txBody>
          <a:bodyPr wrap="none">
            <a:spAutoFit/>
          </a:bodyPr>
          <a:lstStyle/>
          <a:p>
            <a:r>
              <a:rPr lang="en-US" sz="3200" b="1" dirty="0" smtClean="0">
                <a:solidFill>
                  <a:schemeClr val="bg1"/>
                </a:solidFill>
              </a:rPr>
              <a:t>http://www.cs.biu.ac.il/~sarit/</a:t>
            </a:r>
            <a:endParaRPr lang="en-US" sz="3200" b="1" dirty="0">
              <a:solidFill>
                <a:schemeClr val="bg1"/>
              </a:solidFill>
            </a:endParaRPr>
          </a:p>
        </p:txBody>
      </p:sp>
      <p:pic>
        <p:nvPicPr>
          <p:cNvPr id="7" name="Picture 6" descr="http://erc.europa.eu/sites/default/files/content/ERC_logo.JPG"/>
          <p:cNvPicPr/>
          <p:nvPr/>
        </p:nvPicPr>
        <p:blipFill>
          <a:blip r:embed="rId3" cstate="print"/>
          <a:srcRect/>
          <a:stretch>
            <a:fillRect/>
          </a:stretch>
        </p:blipFill>
        <p:spPr bwMode="auto">
          <a:xfrm>
            <a:off x="7731696" y="5867400"/>
            <a:ext cx="1336104" cy="867066"/>
          </a:xfrm>
          <a:prstGeom prst="rect">
            <a:avLst/>
          </a:prstGeom>
          <a:noFill/>
          <a:ln w="9525">
            <a:noFill/>
            <a:miter lim="800000"/>
            <a:headEnd/>
            <a:tailEnd/>
          </a:ln>
        </p:spPr>
      </p:pic>
      <p:pic>
        <p:nvPicPr>
          <p:cNvPr id="8"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7" y="5867400"/>
            <a:ext cx="1535453" cy="8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2773" y="4799111"/>
            <a:ext cx="8845691" cy="954107"/>
          </a:xfrm>
          <a:prstGeom prst="rect">
            <a:avLst/>
          </a:prstGeom>
          <a:noFill/>
        </p:spPr>
        <p:txBody>
          <a:bodyPr wrap="none" rtlCol="0">
            <a:spAutoFit/>
          </a:bodyPr>
          <a:lstStyle/>
          <a:p>
            <a:r>
              <a:rPr lang="en-US" dirty="0" smtClean="0"/>
              <a:t>*</a:t>
            </a:r>
            <a:r>
              <a:rPr lang="en-US" sz="2800" dirty="0" smtClean="0"/>
              <a:t>Culture sensitive agent – takes the culture of the </a:t>
            </a:r>
          </a:p>
          <a:p>
            <a:r>
              <a:rPr lang="en-US" sz="2800" dirty="0" smtClean="0"/>
              <a:t>other agent into consideration when making decisions.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704088"/>
            <a:ext cx="8229600" cy="1143000"/>
          </a:xfrm>
        </p:spPr>
        <p:txBody>
          <a:bodyPr>
            <a:normAutofit fontScale="90000"/>
          </a:bodyPr>
          <a:lstStyle/>
          <a:p>
            <a:pPr algn="ctr" rtl="0"/>
            <a:r>
              <a:rPr lang="en-US" altLang="en-US" b="1" dirty="0" smtClean="0"/>
              <a:t>Why not Equilibrium Agents?</a:t>
            </a:r>
            <a:br>
              <a:rPr lang="en-US" altLang="en-US" b="1" dirty="0" smtClean="0"/>
            </a:br>
            <a:r>
              <a:rPr lang="en-US" altLang="en-US" b="1" dirty="0" smtClean="0"/>
              <a:t>No Need for Culture Consideration</a:t>
            </a:r>
          </a:p>
        </p:txBody>
      </p:sp>
      <p:sp>
        <p:nvSpPr>
          <p:cNvPr id="26627" name="Rectangle 3"/>
          <p:cNvSpPr>
            <a:spLocks noGrp="1" noChangeArrowheads="1"/>
          </p:cNvSpPr>
          <p:nvPr>
            <p:ph idx="1"/>
          </p:nvPr>
        </p:nvSpPr>
        <p:spPr>
          <a:xfrm>
            <a:off x="457200" y="1935480"/>
            <a:ext cx="6705600" cy="4389120"/>
          </a:xfrm>
        </p:spPr>
        <p:txBody>
          <a:bodyPr/>
          <a:lstStyle/>
          <a:p>
            <a:pPr algn="l" rtl="0"/>
            <a:r>
              <a:rPr lang="en-US" altLang="en-US" dirty="0" smtClean="0"/>
              <a:t>Nash equilibrium: stable strategies; no agent has an incentive to deviate.</a:t>
            </a:r>
          </a:p>
          <a:p>
            <a:pPr algn="l" rtl="0"/>
            <a:r>
              <a:rPr lang="en-US" altLang="en-US" dirty="0" smtClean="0"/>
              <a:t>Results from the social sciences suggest people do not follow equilibrium strategies:</a:t>
            </a:r>
          </a:p>
          <a:p>
            <a:pPr lvl="1" algn="l" rtl="0"/>
            <a:r>
              <a:rPr lang="en-US" altLang="en-US" dirty="0" smtClean="0"/>
              <a:t>Equilibrium based agents played against people failed.</a:t>
            </a:r>
          </a:p>
          <a:p>
            <a:pPr algn="l" rtl="0"/>
            <a:r>
              <a:rPr lang="en-US" altLang="en-US" dirty="0" smtClean="0"/>
              <a:t>People do not build agents that follow equilibrium strategies. </a:t>
            </a:r>
          </a:p>
        </p:txBody>
      </p:sp>
      <p:sp>
        <p:nvSpPr>
          <p:cNvPr id="2" name="Slide Number Placeholder 1"/>
          <p:cNvSpPr>
            <a:spLocks noGrp="1"/>
          </p:cNvSpPr>
          <p:nvPr>
            <p:ph type="sldNum" sz="quarter" idx="12"/>
          </p:nvPr>
        </p:nvSpPr>
        <p:spPr/>
        <p:txBody>
          <a:bodyPr/>
          <a:lstStyle/>
          <a:p>
            <a:fld id="{70976B79-0DD0-4D71-841F-0C38EA70C66A}" type="slidenum">
              <a:rPr lang="he-IL" smtClean="0"/>
              <a:pPr/>
              <a:t>10</a:t>
            </a:fld>
            <a:endParaRPr lang="en-US"/>
          </a:p>
        </p:txBody>
      </p:sp>
      <p:pic>
        <p:nvPicPr>
          <p:cNvPr id="26628" name="Picture 5" descr="kahne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038600"/>
            <a:ext cx="16192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163" y="1981200"/>
            <a:ext cx="1457325" cy="17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43800" y="3352800"/>
            <a:ext cx="1107996" cy="369332"/>
          </a:xfrm>
          <a:prstGeom prst="rect">
            <a:avLst/>
          </a:prstGeom>
          <a:solidFill>
            <a:schemeClr val="bg1"/>
          </a:solidFill>
        </p:spPr>
        <p:txBody>
          <a:bodyPr wrap="none" rtlCol="0">
            <a:spAutoFit/>
          </a:bodyPr>
          <a:lstStyle/>
          <a:p>
            <a:r>
              <a:rPr lang="en-US" b="1" dirty="0" smtClean="0"/>
              <a:t>Aumann</a:t>
            </a:r>
            <a:endParaRPr lang="en-US" b="1" dirty="0"/>
          </a:p>
        </p:txBody>
      </p:sp>
      <p:sp>
        <p:nvSpPr>
          <p:cNvPr id="9" name="TextBox 8"/>
          <p:cNvSpPr txBox="1"/>
          <p:nvPr/>
        </p:nvSpPr>
        <p:spPr>
          <a:xfrm>
            <a:off x="7578804" y="6260068"/>
            <a:ext cx="1428596" cy="369332"/>
          </a:xfrm>
          <a:prstGeom prst="rect">
            <a:avLst/>
          </a:prstGeom>
          <a:solidFill>
            <a:schemeClr val="bg1"/>
          </a:solidFill>
        </p:spPr>
        <p:txBody>
          <a:bodyPr wrap="none" rtlCol="0">
            <a:spAutoFit/>
          </a:bodyPr>
          <a:lstStyle/>
          <a:p>
            <a:r>
              <a:rPr lang="en-US" b="1" dirty="0" err="1"/>
              <a:t>Kahneman</a:t>
            </a:r>
            <a:r>
              <a:rPr lang="en-US" b="1" dirty="0"/>
              <a:t> </a:t>
            </a:r>
            <a:endParaRPr lang="en-US" altLang="en-US" b="1" dirty="0"/>
          </a:p>
        </p:txBody>
      </p:sp>
    </p:spTree>
    <p:extLst>
      <p:ext uri="{BB962C8B-B14F-4D97-AF65-F5344CB8AC3E}">
        <p14:creationId xmlns:p14="http://schemas.microsoft.com/office/powerpoint/2010/main" val="63481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7200"/>
            <a:ext cx="7696200" cy="1296000"/>
          </a:xfrm>
        </p:spPr>
        <p:txBody>
          <a:bodyPr>
            <a:normAutofit fontScale="90000"/>
          </a:bodyPr>
          <a:lstStyle/>
          <a:p>
            <a:pPr algn="ctr" rtl="0">
              <a:defRPr/>
            </a:pPr>
            <a:r>
              <a:rPr lang="en-US" b="1" dirty="0" smtClean="0"/>
              <a:t>People </a:t>
            </a:r>
            <a:r>
              <a:rPr lang="en-GB" b="1" dirty="0" smtClean="0"/>
              <a:t>Often Follow Suboptimal Decision Strategies</a:t>
            </a:r>
            <a:endParaRPr lang="en-US" b="1" dirty="0"/>
          </a:p>
        </p:txBody>
      </p:sp>
      <p:sp>
        <p:nvSpPr>
          <p:cNvPr id="27651" name="Content Placeholder 1"/>
          <p:cNvSpPr>
            <a:spLocks noGrp="1"/>
          </p:cNvSpPr>
          <p:nvPr>
            <p:ph idx="1"/>
          </p:nvPr>
        </p:nvSpPr>
        <p:spPr>
          <a:xfrm>
            <a:off x="152400" y="1752600"/>
            <a:ext cx="8229600" cy="4265952"/>
          </a:xfrm>
        </p:spPr>
        <p:txBody>
          <a:bodyPr/>
          <a:lstStyle/>
          <a:p>
            <a:pPr algn="l" rtl="0"/>
            <a:r>
              <a:rPr lang="en-GB" altLang="en-US" dirty="0" smtClean="0"/>
              <a:t>Irrationalities attributed to</a:t>
            </a:r>
          </a:p>
          <a:p>
            <a:pPr lvl="1" algn="l" rtl="0"/>
            <a:r>
              <a:rPr lang="en-GB" altLang="en-US" dirty="0" smtClean="0"/>
              <a:t>sensitivity to context</a:t>
            </a:r>
          </a:p>
          <a:p>
            <a:pPr lvl="1" algn="l" rtl="0"/>
            <a:r>
              <a:rPr lang="en-GB" altLang="en-US" dirty="0" smtClean="0"/>
              <a:t>lack of knowledge of own preferences</a:t>
            </a:r>
          </a:p>
          <a:p>
            <a:pPr lvl="1" algn="l" rtl="0"/>
            <a:r>
              <a:rPr lang="en-GB" altLang="en-US" dirty="0" smtClean="0"/>
              <a:t>the effects of complexity</a:t>
            </a:r>
          </a:p>
          <a:p>
            <a:pPr lvl="1" algn="l" rtl="0"/>
            <a:r>
              <a:rPr lang="en-GB" altLang="en-US" dirty="0" smtClean="0"/>
              <a:t>the interplay between emotion and cognition</a:t>
            </a:r>
          </a:p>
          <a:p>
            <a:pPr lvl="1" algn="l" rtl="0"/>
            <a:r>
              <a:rPr lang="en-GB" altLang="en-US" dirty="0" smtClean="0"/>
              <a:t>the problem of self control </a:t>
            </a:r>
          </a:p>
          <a:p>
            <a:pPr algn="l" rtl="0"/>
            <a:r>
              <a:rPr lang="en-GB" altLang="en-US" dirty="0" smtClean="0"/>
              <a:t>All sensitive to </a:t>
            </a:r>
            <a:r>
              <a:rPr lang="en-GB" altLang="en-US" dirty="0"/>
              <a:t>culture (</a:t>
            </a:r>
            <a:r>
              <a:rPr lang="en-GB" altLang="en-US" dirty="0" err="1" smtClean="0"/>
              <a:t>Henrich</a:t>
            </a:r>
            <a:r>
              <a:rPr lang="en-GB" altLang="en-US" dirty="0" smtClean="0"/>
              <a:t> et al 1999)</a:t>
            </a:r>
            <a:br>
              <a:rPr lang="en-GB" altLang="en-US" dirty="0" smtClean="0"/>
            </a:br>
            <a:endParaRPr lang="en-GB" altLang="en-US" dirty="0" smtClean="0"/>
          </a:p>
          <a:p>
            <a:pPr lvl="1" algn="l" rtl="0"/>
            <a:endParaRPr lang="en-US" altLang="en-US" dirty="0" smtClean="0"/>
          </a:p>
          <a:p>
            <a:pPr algn="l" rtl="0"/>
            <a:endParaRPr lang="en-US" altLang="en-US"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11</a:t>
            </a:fld>
            <a:endParaRPr lang="en-US"/>
          </a:p>
        </p:txBody>
      </p:sp>
      <p:pic>
        <p:nvPicPr>
          <p:cNvPr id="27653" name="Picture 5" descr="kahne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944" y="5040313"/>
            <a:ext cx="162190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reinhard_Selte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949" y="5040313"/>
            <a:ext cx="18704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anAriely.png"/>
          <p:cNvPicPr>
            <a:picLocks noChangeAspect="1"/>
          </p:cNvPicPr>
          <p:nvPr/>
        </p:nvPicPr>
        <p:blipFill>
          <a:blip r:embed="rId5" cstate="print"/>
          <a:stretch>
            <a:fillRect/>
          </a:stretch>
        </p:blipFill>
        <p:spPr>
          <a:xfrm>
            <a:off x="6629400" y="4373338"/>
            <a:ext cx="1847850" cy="2466975"/>
          </a:xfrm>
          <a:prstGeom prst="rect">
            <a:avLst/>
          </a:prstGeom>
        </p:spPr>
      </p:pic>
      <p:sp>
        <p:nvSpPr>
          <p:cNvPr id="3" name="Rectangle 2"/>
          <p:cNvSpPr/>
          <p:nvPr/>
        </p:nvSpPr>
        <p:spPr>
          <a:xfrm>
            <a:off x="5014376" y="6464115"/>
            <a:ext cx="1428596" cy="369332"/>
          </a:xfrm>
          <a:prstGeom prst="rect">
            <a:avLst/>
          </a:prstGeom>
          <a:solidFill>
            <a:schemeClr val="bg1"/>
          </a:solidFill>
        </p:spPr>
        <p:txBody>
          <a:bodyPr wrap="none">
            <a:spAutoFit/>
          </a:bodyPr>
          <a:lstStyle/>
          <a:p>
            <a:r>
              <a:rPr lang="en-US" b="1" dirty="0" err="1"/>
              <a:t>Kahneman</a:t>
            </a:r>
            <a:r>
              <a:rPr lang="en-US" b="1" dirty="0"/>
              <a:t> </a:t>
            </a:r>
            <a:endParaRPr lang="en-US" altLang="en-US" b="1" dirty="0"/>
          </a:p>
        </p:txBody>
      </p:sp>
      <p:sp>
        <p:nvSpPr>
          <p:cNvPr id="14" name="Rectangle 13"/>
          <p:cNvSpPr/>
          <p:nvPr/>
        </p:nvSpPr>
        <p:spPr>
          <a:xfrm>
            <a:off x="2868851" y="6464115"/>
            <a:ext cx="877163" cy="369332"/>
          </a:xfrm>
          <a:prstGeom prst="rect">
            <a:avLst/>
          </a:prstGeom>
          <a:solidFill>
            <a:schemeClr val="bg1"/>
          </a:solidFill>
        </p:spPr>
        <p:txBody>
          <a:bodyPr wrap="none">
            <a:spAutoFit/>
          </a:bodyPr>
          <a:lstStyle/>
          <a:p>
            <a:r>
              <a:rPr lang="en-US" b="1" dirty="0" err="1" smtClean="0"/>
              <a:t>Selten</a:t>
            </a:r>
            <a:endParaRPr lang="en-US" altLang="en-US" b="1" dirty="0"/>
          </a:p>
        </p:txBody>
      </p:sp>
    </p:spTree>
    <p:extLst>
      <p:ext uri="{BB962C8B-B14F-4D97-AF65-F5344CB8AC3E}">
        <p14:creationId xmlns:p14="http://schemas.microsoft.com/office/powerpoint/2010/main" val="96470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7467600" cy="1313688"/>
          </a:xfrm>
        </p:spPr>
        <p:txBody>
          <a:bodyPr>
            <a:normAutofit fontScale="90000"/>
          </a:bodyPr>
          <a:lstStyle/>
          <a:p>
            <a:pPr algn="ctr" rtl="0">
              <a:defRPr/>
            </a:pPr>
            <a:r>
              <a:rPr lang="en-US" b="1" dirty="0" smtClean="0"/>
              <a:t>Why not Only </a:t>
            </a:r>
            <a:br>
              <a:rPr lang="en-US" b="1" dirty="0" smtClean="0"/>
            </a:br>
            <a:r>
              <a:rPr lang="en-US" b="1" dirty="0" smtClean="0"/>
              <a:t>Behavioral Science Models? </a:t>
            </a:r>
            <a:endParaRPr lang="en-US" b="1" dirty="0"/>
          </a:p>
        </p:txBody>
      </p:sp>
      <p:sp>
        <p:nvSpPr>
          <p:cNvPr id="28675" name="Content Placeholder 1"/>
          <p:cNvSpPr>
            <a:spLocks noGrp="1"/>
          </p:cNvSpPr>
          <p:nvPr>
            <p:ph idx="1"/>
          </p:nvPr>
        </p:nvSpPr>
        <p:spPr>
          <a:xfrm>
            <a:off x="863600" y="1916832"/>
            <a:ext cx="8126413" cy="4464050"/>
          </a:xfrm>
        </p:spPr>
        <p:txBody>
          <a:bodyPr/>
          <a:lstStyle/>
          <a:p>
            <a:pPr algn="l" rtl="0"/>
            <a:r>
              <a:rPr lang="en-US" altLang="en-US" dirty="0" smtClean="0"/>
              <a:t>There are several models that describe human decision making and are culture sensitive</a:t>
            </a:r>
          </a:p>
          <a:p>
            <a:pPr algn="l" rtl="0"/>
            <a:r>
              <a:rPr lang="en-US" altLang="en-US" dirty="0" smtClean="0"/>
              <a:t>Most models specify general criteria that are context sensitive but usually do not provide specific parameters or mathematical  definitions</a:t>
            </a:r>
          </a:p>
        </p:txBody>
      </p:sp>
      <p:sp>
        <p:nvSpPr>
          <p:cNvPr id="2" name="Slide Number Placeholder 1"/>
          <p:cNvSpPr>
            <a:spLocks noGrp="1"/>
          </p:cNvSpPr>
          <p:nvPr>
            <p:ph type="sldNum" sz="quarter" idx="12"/>
          </p:nvPr>
        </p:nvSpPr>
        <p:spPr/>
        <p:txBody>
          <a:bodyPr/>
          <a:lstStyle/>
          <a:p>
            <a:fld id="{70976B79-0DD0-4D71-841F-0C38EA70C66A}" type="slidenum">
              <a:rPr lang="he-IL" smtClean="0"/>
              <a:pPr/>
              <a:t>12</a:t>
            </a:fld>
            <a:endParaRPr lang="en-US"/>
          </a:p>
        </p:txBody>
      </p:sp>
      <p:pic>
        <p:nvPicPr>
          <p:cNvPr id="286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840" y="4638130"/>
            <a:ext cx="2645048" cy="203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0" descr="data:image/jpeg;base64,/9j/4AAQSkZJRgABAQAAAQABAAD/2wCEAAkGBxMTEhUUExQWFhUXGRgWFxgXGBgXHBQaHBcXFxgXFxgYHSggGBolGxgZITEiJSkrLi4uFx8zODMsNygtLisBCgoKBQUFDgUFDisZExkrKysrKysrKysrKysrKysrKysrKysrKysrKysrKysrKysrKysrKysrKysrKysrKysrK//AABEIAPMA0AMBIgACEQEDEQH/xAAcAAABBQEBAQAAAAAAAAAAAAAEAgMFBgcBAAj/xAA8EAABAwIEAwUGBQMEAwEBAAABAgMRACEEBRIxBkFREyJhcYEHMpGhsfBCUsHR4SNi8RQVcpIzgsKyJP/EABQBAQAAAAAAAAAAAAAAAAAAAAD/xAAUEQEAAAAAAAAAAAAAAAAAAAAA/9oADAMBAAIRAxEAPwCucYcFu4Ds1KUFpXI1JBASoX03Pw8jUC4tbhk3O3T419O5jhGnEw6hK07woAiesGovLMmwyEkNtoCSSYABBk0GYcK8G4hLYxIVoWmVIETt186uXDXEYeLfaKBVHeABEHr5Va8Q8202VKIShIJJ5AC9ZHwzgnHHnHkakNlai3/xKpAjpFBeeNGk4tsYVCwFLIM7wEkEmOflWccY8COMdn2RLms6YiDq5QOla1jAG2u0SiVJGoCBNh1POqJlvFKsdmDGhJCGwTB5lUAk35DbzoKe77PMxSASzPktJjzvWs+zrKF4bBpS4IUqVEbaeQnxgCrZqHOmsQRBoMY9oPFWLRjSEOqbQlMJCdjO5UNiZHpVMXmDoUXA65rUZUrURqPjBvV+zHh5GY5g6O00JbQLgAlZkgwPDmfKms69mZaw63Uva+zSV6dEApSJImfeiguHs+zF11ouPuAhSU6Ux7tjeec/pVV9rmXsPKQtnvPzDhSSRoAMBUWmapH+6vICAgqSkGYBIHlApp/PHTbUefPrvQQ6WiDB8q6xqC0wO8CNPOTNhHO9WHhbJ14hwaWlOBC0lwDbRInvG0xNt6+gWslw40lLLYI90hCZHla1BWODF4laAcQwWSnYqPeUefd3A86f42yE4hnXPeQCocrbqvyMCp/NMzQwJWFRf3RO19hQuGzNjHMrDSiQQULBBBT1SoHY0Hz/AMRBgqHZEkmOsx0VPMUHlmVqeKgDBSJq68fZSxhClISLzeAD4XHSqY3iCgy2d9wKBrMcrcZnVy6fKg8M2VrSgbqIA8zUzneZqcQnUSYiZj4eNQXbwoKTYi4Pj1oLVn3CrmHZDilA2BMHn0BqrvOpIEb1JY3iHEPpCHV6kp2EADzMb1DOgTagJwriQTPpUjlGMZGIR2yZbuDInfYkVCAU+23NBY8xxTeHxHaYJwgbgie6eYE7irHw9nWPOKRiXAt0pQpJSoaf6ZInSIA3ANVbhfEts4htx1OtCTJET6xzjpX0PlzzGKZS43C21DukWjkR4GeXhQDca5kttnS3uu09BF6z3B4TGjSWCsd4czB8wbRV8zbPWg4lCwYOxi1WBhhOkaYHjQZB7Shi0NthxQ0rNwgmCoXgg71e+EMOyrCtBtQV3UkkbzzkcrzVO45DjuYBhagUJSFIAEDvbz42q48CZMWEKOqQqIEbDzoLE/g0qaKDsQR5SImsy9jmBEvrUmdKghK4sqJ1Qfh8a0/NQSy4BYlCgP8AqapHsbAODVe4cVI6bbUF2DEkm/hUZmuK7FpRIkgEiOfhU28gkWMVHZjlwdQUqkzHyoPnp93EqxWodoHCTZuQqCZIGnwrbTnODw+FSl1wBASElLklZkXCk7k9bVT+Ic1/2/EJcDAMhSDI06hIPvAG9hVWz4rxrisSoJQICQBeANr896Aj2g5lgllsYMJtOsoSUpi2kRAk71F8DZXh8TiezxBIBBKQDp1HpI5xTAysOJPZ/hsbHf8AaorQpskixSYn9vhQbPnuLwuT4ecOhOpRENlSpX1USZNhzoT2f8ePYx1bbiUgga06ZsmwIM7xIrIsdjHXjKypR8b0Xw3nC8G72iRJiCNrUGl8Z8UuNYttC2x2Q7xPvFQMieUQeVNZPx5g2HVhIUUud5ZSkiF7e6fDfyrPM14ncfdU4vc2A3AHSgcvy9bgUpN432EdKCW4+zhOLxinEAhMJSJ5xzjlVdkpUJkdaLw2BdWVdm2pRRcwJjzoTEqKt+VArMtNtJkUxhsMpagEgknkLmkCjsnx5ZcCwAY5HmKCwjhDTh1OqkX8ikDnHSaqHZHletYwPEAxWFcTp0mCgDfl8t6y7EWWrp0oBJorDXIHpQoub0Rh1lJChuDPwoLCjJnEvNt6SVLgaRufKtAyvNnMqZW2pqZKloCjphXmAZBqoZZxW4XW3UtplqSb+8CIIHSjuJOLf9xKGG2ClZOlMkElR+lBref5Kl8pt7pmlrxzjLR0oLmkWEwbDxolWcsqHdWlXkQais14nw7aSkLBV0AmPOKDLmMc5jMwLipSpRgDmmBAH8VrmRY5DaUMqV377/i8azHhrJDjse6pCuzQghalDckmwA5GxM8orU8Pw8hJBKlKj8xk0EX7RM6LOEc0SCpJTPSbT4b1X/ZdlmKab7RJT2bkK0HysqeRipn2mYIDAuqmNKfjcCI61E+yziOWgxGrRt1SPHwtQaYlR511SgN6BxOIVFoH6+VQyM3Ie0qBKY3mSFTtHlQTGOyll8DtW0rAOoBQBAPW9QWfcKsPACVIA5I0jblcVP4bFaxIsOVJUmggsp4fw+GTpab33Ku8T5k086wkAgJSB/xH7VJqFB4hFBWMwwbQnUy2ZsYSkSPMCapGfcKIWCvDSFAf+NV/PSeflWjYxFjNU7HY8trkWj7vQZmnDQSCDI5dKNy7EraB07K3FWXiXBpUBiGx7w7wHWqniCfeB35UEtlnEqsMpcICg5cjaDeCI86r+Y4grWpZEFRJIA2mj8qASoOKExePCmMzxCHHJQCBtff1oI9lomuKTpN6l8TlxbSFA70Xw9wu5jA4pKgnRA703J2FvrQQ+GxKkg6VETvBiaGfMmpJrABKltuiFpVpN4iOnWhcfhNN03FADNPA2ocGnW1UEhlK9KxJgGxnapTFIXg8Sh5BkghQkc+niKhAKOxGILiEySdPUz8KCx4nHaE6Uk+hoPCOFU94imMSUlZjrQ6goEx8qC68A5fjQXMRh1aUiUmdnY5QenWrtwzxi48tSXUaYVAI+kfrWc8N8cO4VjsAhKhKilRmU6jJkc7k0I3nSw+haCQdQUQOd9ooNU9rDg/25y03RHh3xeqD7LMIVPLWFRpTG/vT1pz2h8Wl9tLCQUyQpUzy2Hx+lVvLMYtjvMrhR9Z62NBrWKxKkqUlTvMQDG0XjnVSf4gl1LLcSVhIIMgyYmaiWMQpaVOrWdXMk/pUS1iSl1DyYJQoKE9RQfQeEbCUgbwKcVQ+Cd1ISrqkH4gV1xdBx5YqOffHKl4l1PMwfExURjIg/PvEfMGaBnNsalCZJAnaTWd5njAoqg/MVcM0bQhKVKIHxufqfU1VM0hU7/Aj6m9BHYDGESmbHlRGVIaaUt1SCUEQYE6D5cgahO00rqy8GPIdU+y5HfbJQT+dN7eMSf8A1NBZ3uFGMVhdTBCZSClQEg25p5elZDisEpDq21DvIUUqjwMWrfsrynRl4QlRaWW7qH4VRvBtE1nPsvypjE4p8YqFuAakpV+MknWr+6LfGgqmKxUhKBfkKuXsyxDaHXEOOaVKSISSAle836irgj2Y4Y4lTgkNkWQD7qryQTy8KrGe+zBaVr7N227YUNxEkKUNj4xQC8dcNNpQt1EqBlWrVMEnbyrOO3VEG9fQnDHD84Btl5KVDs9J8Qbx86zrPPZliEvKGHSFN7p1KAI8DNBRW0t6eU0y0kQY35eFEYvL3GlLQsFK0mCk8qF0QKAvLsucdnQkqgSY5CtQ9nfDGGewhU80FKUVCVbiDAjpWdZFnC2NWkSFAA1dODOIMSpDrTSEmJWJMaZOw60EDmGVFEmdqaYxIQkyJmpHFPa9z6VD4oRQDTv41cMfneE/0jaWkf1EhNimClQ94lUX5/Gqcgb0mDQE5jjO1UCREU2wQLzFMkRXioGgmkr7p73pSspwa3nUNNwVLPMwAAJJJ5WFQ6DyqQy9J1RsFpU3PTUIn40G2f7qptam+yUlDQRqMWIKTBbIsoJ0mRuLGjMXjQlBVva0c7bDxqv5RikpOGwxXJW0klBJKkwidU+c+VqheLBjmQoIbQcOme+FHWEEQtSk2ACQVbAxFqCPz/ivEtrhK0jqnuwPAE3X5i1QqeL3nToUEpJCvdEau6Yn1p3OuGUIJUp1alnvFadBQQbwASCnlG9C5Dw2H3G9JWkFzcGDoSCXFJI/9RPVVAziOJHdXf1QmASN9jABNgTH13qHOYFSiVEjykx6m5qye0LhhrCqQplKoM6pUpc7XOq81VmGwb9elAh1ySZP8/zUzwKgqzDDJH4lwfLSon5A1GKwouTYbAHnVh9mjR/3Ns27usj/AKFP/wBUG4ZhlQW0pAJTIIkcprN+H+BnU45CnY0olzUk7kWA9Z+ta1EioloOjF3ADWgweZVI39JoJhsgWpS2QdxNIUkU8mgQhoJEDamcQi1qKofEJN4oMuzjgJWNfdfW72cnShKBMgfmJ5mqDxZw5/plaQSfOtDw+NxzWYLw6ld1fekp1BIg3SRtQeb8B4p91biHAU7jtCZJ5iw2oMjDKpgVcfZ/h3v6q2hJsmDtO4nn8KEw+SOJddC0H+n3VQDAJ6mpjgHMexecZULrIjexuPnQQOIfFiKEedmuRa9CFy9AS2quLNppubTTJc5UHFuU6ymaQ83FFZcBFApls71ZstUgphXS1Vh5UGKcaxBoNlyDBNlTWMiXAgNk7xAiQPvepfOXdIIif2/aqFwLxU22hbL5iO+g9bQU+exHrV9wahiWEuFJTI907iDafT60GdZ1kC5CmSdPJCrpT/xnYeG3SpPgVspee74c7NKEKVYQTJ0IAslI+ZoniJbq3E4dkd9fdHh1UTyAF/Sk5hwmMPhQhDi0rB1KcSYK1QZnw6CgjvaRjkqTpBFt+vhVBwbCFSAYVy2v4+dFZplb6iVFWuTc858RUvkHCvaJ0qJSuJB/KfEcx98qCqPIIURWg+yTAk4h9zTIQAkHxUZMeMJFVHMstWy+W3BfcEbKHJQrWuCMWyllLbSQkkyrqpR3Ueu3pAoLuhVqCzjEhLeqYggz5ET8pot5J0GN4tVC4nwaywtLizadj6igvGGfCoIMijk1n3sgwak4ZTiiSFrOmSTZNpAO1/pWgpoFV6K9XqANODT2hWQJiAaJ02pR3rpoK85lTZU6CJ1GT6pAj5VlvGuXqwOIYfSkwFRfYxcAn41sbvdKl8v2rMva3mYdbawzaSXFuJj0kW8TNBl2ImhoovEihFigfV7tMNCTXCquooFv1zD2ptRp5ugXc0pO9OMJ50sjnQeTqBmts9mjzisKe0/NKf8AiUiLcuvqKzjhHIjiFdo4IZQbz+Mj8I8OprSuGMaBh+0A9550HyCygR5JSPhQHYwpw/av6dSkphI5mbmPO3wqg4nM80x06EJZbO07x57n4VpWNaDiSN0nfxoZjC9mnT0tPxoMfOSY4KICwTPSAeXPemcSrMWgFFXui0RYdK1LHQkJJN7m/P7vVT4ozFJTpIFwRPKbQaCrt45eKU0HPf1BOr+238n1q/cAob7V5IVJQRo8Re4rLsyxQAAFieYpnA5i42QptxST1SSDQfRD+dJSst/iAB35Vn/H+PWZvv0PKqQ5mjoPaBxWvmqSSfPwpvFZg66O+ZoNT9j2ZasOpomShRMflBO3xk+tX9zEBNzXzZkWcu4R9LrRgj3hyWnmkjpWpJ9peFWBq1JMTcGAeYtQaO04FCRStVVbJuL8I4kQ6hPgo6frTrfFWHUtQDgIHMXE+YoJzF4pKNJUQJUEiepsB6muYp7SgnoKqWc49jFoU1qBT8LjYjxBrNOIeNsY0F4YOAoFgsiVxP5p+cUG3418Ibv5Vh3FeYJYzFt4HWEGSJkelSuC4tdxiEJcUE6d4tqMbmqVxNCntKTN6AbSSDQq96OWuKFUmaBjTSyYFKIiuEigXhmp3ohbaeVO4DLH3f8AxtqI6xCf+xtVoy7hBKb4hUnfQiYt+ZUSd+VBWcBhXHDpbQpXkLDzOw9auOQ8JoBCnyFExCAbep/F6Wop3EaU6W0BCAPdSIHSf5ruXvK1g3IAm5sLfzQWHFQEFIgACAkWA5RApjgdaHUv4ZwXQ4XE9RqFyD1v8zvTDr82HrIFr9TVUYzVWFx4dSZCrKt7wBgj4c6C+YnMn8CYeSXcMTAWn3kTtI+/DpUk1nrbjeptYUInyGxkcrUcpxLrYUmClQkevI8qzfibIC2orZ7h6JlO/wBPLbxoCeK82Ch3SLbEGqFnecAwAZNtutRmYF5JIc1b85pnCtSZPwoEOrJUZ8q5NIUuST4mlpNA8h9XU08jGHY7UIa4TQGpVNdoVl6CKMQJoFtOqPdFTi3+zaATvUQyYvXnXiregdexqvzGo/HgrEkz4088wTT6cMdG1BGZbiyjauoBW7bfek4rDFBml5bIXqHKgW4b15zauHekuOUCsLh1OKCUgqUdgLzV2yzhhpgBb5DjkSEfgR4H8x+VFcG5aljDdusf1HQY6pRMJCek7/4oTNndC7mZPPreR5UEm/mijKe6ALRtsfCohWPVJMkzYXpGHVq3O82HMelDBB0m3785+lAT/qzEbcvK4o3LnFQpUf2zOx3/AE+dVntr+u1WHC/0202OoyTMQCdrT5UEu0/3dMwYt/cbfPeqvxJFlAAFJHObc6mnHbJIG9zfnbl6D4VF5mJSZ2gj1k/4oLHwJxAUw0oylfu/2q6eAP1jrVmzDENrOmDqE25+MR+nwrI8kWTKOYn4jbyrUcizBL7cLTLoEf8AOOYJ3PWb+dBmftFBDoQkHSkSSBYFWwkW2G1vKqsw4Qk35G3Q9at3EbS8RjMQ2hY06iYKwlPcSEm5MEiDVQSn3vAUDaE2pwUpSbVxIoFJTzryxavJNeWbGgQ2b0a2ugGutEBUUEi0oRXUKqPS7RCVzQS2VNhbgCjpTNzVmxTTMQgpgVT0rGm29eZx8SKA/PWEabETVaaf0GKLefJMmorFpvNBJGKT2MkJG5IA8zauoqQ4chWLZB21TfqEkj5gUF/7dOlKBbSlMC5sEgbc9vSqzxI8De/Ux+nTyqTwOK1IcSB/UaURF5MmxEH7mobFgq1dQTI+PKgYy3Mu6Qo7eX3/AIp/XKVXHhUE8oA2qSy90EG82g0ADiiD99asmHxmsFSBJESLAiIgHwqsYwwfWjcsbKjKVFJ3kcv4oLEHYNx5zyG40gbVG412SZEJ2H6WopRmZsN9r+FupoLEXtFj6et70EawrS94H686tWCx4aCtd0KFxcwYsZ38JHhVRxhghX5T8RU1OtAJn3SP1j4UAmPcw3brUELDCiTAI1A6eU2jXfyqsqcjUOtSTQT2gQ8VJQJkpEmIMEDziopVz40BhbtTYTRymoFCqTQNAXpDh96iEJoY+6fGg5hxPkKW7XGNqUsUCGhNPtmh0c6cbNAUXKYUu9cWabXQHJcEChcxUDtXkGm3UyKBRciusOEKCgbpIIPQi4plVOYdsqUlI3UQkepig0hSe0bRiUw26pA1Dk4Df08DUJmC4Jix5pPLwq44/DhKEpFtKEi0yAO7Fh0qo5ggFR5RMcvqKCBfGrzrmWOaV6SN6exGGvuPOh9KkqSroQZHnQO5miFG33vR2UNDs5BuT3thtsPLnQ2bNQo/zf8Aek5Q/oVO6fxD76UE6pX8X+7ftQjoI3m894+v6+lGLibbHbxnkPifuaHcXuNuV+Q5E+dBE4puQRReXuamx4TJ+/L503iU/tc/d6Dwa4Kk+tB3GtBRAkAzF9oPj61EpA1Hwmj8W4BNAMj3vL6mgm3UW3G1AvCpNIlInbegHOdAOTCSfu9Dunu0/iTCR4n6UM4bUHcOqnHjcUIyszRi9xQMKMGkBZmnMUnahwaApAmiA1aedM4Qc6KdFvPlQBqJodxw0Sqg170BoIqS4eY14plI/OFHwCe8fpSU5A8TtVi4dyn/AE4U6swY0jzMk/IUE9j8eFFaQbTc8yNhysKhcxJlUyCNVwBEzyjlXSrYmSSD3eQ5z99K4uwUCCNvpAvPOgg1Pd48/lQWPsJHXrI9adxtlSNqYeMpoJLMVakpPVIPxE0NlqNSopWFVqaSOnd5cv4pOEWUqPhQS/QHa8G9jNpB86QXDcE3FpPzE+lNOuki/PqfL5V5pcpvOobxzEb+lA08qfvwqOcVpWD1kVIOKt4Hn9+lRmYJgze1Axinb0hoWJ8h+tNElRoso7sT4/Lagl2fcBtsPv4UHiANqKwv/jHlTDoKlgTvQR2P3SOgoZw2p/FmVqv4UM6aDmFTeelFJuaFbMU6FwN6B14TaglCiA8Kae3kbGgNwgsKViXZNIwyrCm3DQNrNDrN6eUaYXvQW5zi9fIVP5HiFvs9ovaVH0FrnlzrN1JrR8gYIwiABIKb+ajNxO16AprBAFOnpJO4NoIvY7mh84XoBR3ZMXHQH5fzRmOxiGUDSRqi3ROx538Kqz7us8/KfDcfCgFxSQZqJeCgCAKk3XADb61H4x06ZG9A/lioTpPIn96IKI59P8VFZc/czzvUwmDe9AQQNPPe4+lNJPMbiT1+nhTqoA+/GmFK+lqD3aD3gbdOlCYpMzanX1lF+UQfL96bcVI3nmPEdaCKQqKlWyhSEpWNMaiVJAOpN1d4KIki8GdjEWFRwSNRowKIKSORHh5GeVBJEFffuhREkDuj/rtJodRiVG+kb9TtT+EWS2d+fpczv6b0HmR0tAc1H6UESFUhw2ozDZc44JAAT+ZRCE+WpRAJozF5AtoJLosoSkiClQ8FCQfjQQ7SFK2+NEJwY5k0clsC0VxQi4O3LcUDKGEAbT50I81FHp52gjlSFolQHWgHYmlvt0UjC150UEYa8GppeJBB2rrCTuaDSRwvl7fvO6p/uF6LfxAbASgHujbYW92T5Vl3bq1bk3/WtBxmJSgAqIE3IiT8OVutBG4pC3CFqiDbzE873oTFPoREb3/xQWYcQGdKNuVRqmHlXVag69ipJNDOvSPOuYjCFNpk9KJVk6wE2kkTMgBPhQBN90yKmcK7z+9qHRlyRGoknoLVLtZciIuPKTQBly4mnNxRbOVCdyfv5U8csTMT5ifGOXjQRGJun7NR+CfuUnxI8DzFWxnBNmfOADPzvVs4DyTDuKcUttC+z0BIKZAJKjMHc2FBlZYWTISog7QCZI5C16lsLw9i3PdYci0EjR81RW05pCHEgABISI5R3jt8qS06I3oM+yzgfEaD2q0pUSTY6iJ6naak18FNdlpWAtU2UQRG1hCtpq1uOWMVS81zx9tcKJIHSL2n40HWclDQkpKlx79u6PypTskeAqI/1pSV4d4f03AdMj3F8lJ6TsfEg9Zk08ZJKZ0yLXiw8zVX4izftnQU2A6detqCFdcgkdLUhTs05mjULmd/1oRBoCmXLSdxTuXJlSjyG1BNq3qUydHcnqaCQwOFLjiEfmIHzpzjjDoafDaBASkT50ZwyP8A+pvzmonjDE68U6fGPhQQ7602mhw5akuUkCgPy7CFTyB/cCfIXPyFO8Q5op1ZuYog4ZSQVD7m1CYTL9SpO1A5kOXFRLhAgWSDzPh5VI4hWkHqLeX70SVaAEJjSOvM9fCmcU5qABtG3WgCy/C6la1Gw3/akvvEqsdtqXicUAClG360PhUyqgfcT3k1KhZSkjw8PlQQdAOpXK0G1MrxWr7j+KCSOIi+3lz+4ppeJH72AoRT9o9Pv7502XD+kfpQHdtcX6H59Ku/swf774n8LZ8+8r96z4KirNwJjezxC0376IH/AGA/+qCx+1Zwpw7bqSQpK9JI5hSZj4pqq5ZxG6QEg9P5q2e0VvVgXOZGhceREx6KNZHgMcUGg1/AZnIE70NnWUl1SIAhRAJnYTf5VXMnzYcjFrzsKtjGOCmTNx5/OeRoILjV5tprsmiExYoiIHgazILlRj0FWzHMIU6Vuu6xPunf1IoxzHYZIOltIkDkN4/igrCsIsJBc2NR6kxPUVO5zj+1KYEBPzioF+6iRQKwzZWdI3NT7TelISOQimsoytaRqIgn5Cj1MmgawmI0OJV0P8VF5u4FOKUOZqVUxY1BPKIJ60AcVw0pwGkTag0F1saFWGx+lRGHWdQHKDyHQ12vUDKxb1pLo7g++der1AAE3jw/WjMAO8K9XqDmbCFEDb/NCNCwr1eoOg/rTqefmK9XqAhCbipPhq2Mbjqv/wDJP1Fer1BeuJFktPJNwUKt6LFZThsKg6ZG88z4V6vUB2BaABtsSPlTmOzN5ClISshNhAjpXq9QQziidzSCK9XqDqdjUnwxh0qcJIBIAInkZr1eoLUpIoRLYnavV6gbdQOlVrM2wF2Fer1BHuiTFIWkTFer1B//2Q=="/>
          <p:cNvSpPr>
            <a:spLocks noChangeAspect="1" noChangeArrowheads="1"/>
          </p:cNvSpPr>
          <p:nvPr/>
        </p:nvSpPr>
        <p:spPr bwMode="auto">
          <a:xfrm>
            <a:off x="89900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8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887721"/>
            <a:ext cx="1271438" cy="17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140" y="4724601"/>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27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509713"/>
          </a:xfrm>
        </p:spPr>
        <p:txBody>
          <a:bodyPr>
            <a:normAutofit fontScale="90000"/>
          </a:bodyPr>
          <a:lstStyle/>
          <a:p>
            <a:r>
              <a:rPr lang="en-US" sz="4000" b="1" dirty="0" smtClean="0">
                <a:latin typeface="+mn-lt"/>
                <a:ea typeface="ＭＳ Ｐゴシック" charset="-128"/>
                <a:cs typeface="ＭＳ Ｐゴシック" charset="-128"/>
              </a:rPr>
              <a:t>Linguistic differences in “</a:t>
            </a:r>
            <a:r>
              <a:rPr lang="en-US" sz="4000" b="1" i="1" dirty="0">
                <a:latin typeface="+mn-lt"/>
                <a:ea typeface="ＭＳ Ｐゴシック" charset="-128"/>
                <a:cs typeface="ＭＳ Ｐゴシック" charset="-128"/>
              </a:rPr>
              <a:t>Getting to Yes</a:t>
            </a:r>
            <a:r>
              <a:rPr lang="en-US" sz="4000" b="1" dirty="0">
                <a:latin typeface="+mn-lt"/>
                <a:ea typeface="ＭＳ Ｐゴシック" charset="-128"/>
                <a:cs typeface="ＭＳ Ｐゴシック" charset="-128"/>
              </a:rPr>
              <a:t>” in Egyptian</a:t>
            </a:r>
            <a:r>
              <a:rPr lang="en-US" sz="4000" b="1" dirty="0" smtClean="0">
                <a:latin typeface="+mn-lt"/>
                <a:ea typeface="ＭＳ Ｐゴシック" charset="-128"/>
                <a:cs typeface="ＭＳ Ｐゴシック" charset="-128"/>
              </a:rPr>
              <a:t> and American Dyads </a:t>
            </a:r>
            <a:br>
              <a:rPr lang="en-US" sz="4000" b="1" dirty="0" smtClean="0">
                <a:latin typeface="+mn-lt"/>
                <a:ea typeface="ＭＳ Ｐゴシック" charset="-128"/>
                <a:cs typeface="ＭＳ Ｐゴシック" charset="-128"/>
              </a:rPr>
            </a:br>
            <a:r>
              <a:rPr lang="en-US" sz="2400" dirty="0" smtClean="0">
                <a:latin typeface="+mn-lt"/>
                <a:ea typeface="ＭＳ Ｐゴシック" charset="-128"/>
                <a:cs typeface="ＭＳ Ｐゴシック" charset="-128"/>
              </a:rPr>
              <a:t>(Gelfand et al, in prep)</a:t>
            </a:r>
            <a:endParaRPr lang="en-US" sz="2400" dirty="0">
              <a:latin typeface="+mn-lt"/>
              <a:ea typeface="ＭＳ Ｐゴシック" charset="-128"/>
              <a:cs typeface="ＭＳ Ｐゴシック"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768274"/>
              </p:ext>
            </p:extLst>
          </p:nvPr>
        </p:nvGraphicFramePr>
        <p:xfrm>
          <a:off x="1447800" y="1676399"/>
          <a:ext cx="7162800" cy="4846321"/>
        </p:xfrm>
        <a:graphic>
          <a:graphicData uri="http://schemas.openxmlformats.org/drawingml/2006/table">
            <a:tbl>
              <a:tblPr firstRow="1">
                <a:tableStyleId>{B301B821-A1FF-4177-AEE7-76D212191A09}</a:tableStyleId>
              </a:tblPr>
              <a:tblGrid>
                <a:gridCol w="3581400"/>
                <a:gridCol w="3581400"/>
              </a:tblGrid>
              <a:tr h="762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sym typeface="Arial" charset="0"/>
                        </a:rPr>
                        <a:t>Integrative Outcomes Positively </a:t>
                      </a:r>
                      <a:endParaRPr kumimoji="0" lang="en-US" sz="1600" u="none" strike="noStrike" cap="none" normalizeH="0" baseline="0" dirty="0">
                        <a:ln>
                          <a:noFill/>
                        </a:ln>
                        <a:effectLst/>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sym typeface="Arial" charset="0"/>
                        </a:rPr>
                        <a:t>predicted </a:t>
                      </a:r>
                      <a:r>
                        <a:rPr kumimoji="0" lang="en-US" sz="1600" u="none" strike="noStrike" cap="none" normalizeH="0" baseline="0" dirty="0" smtClean="0">
                          <a:ln>
                            <a:noFill/>
                          </a:ln>
                          <a:effectLst/>
                          <a:sym typeface="Arial" charset="0"/>
                        </a:rPr>
                        <a:t>by:</a:t>
                      </a:r>
                      <a:endParaRPr kumimoji="0" lang="en-US" sz="1600" b="1" i="0" u="none" strike="noStrike" cap="none" normalizeH="0" baseline="0" dirty="0">
                        <a:ln>
                          <a:noFill/>
                        </a:ln>
                        <a:solidFill>
                          <a:srgbClr val="FFFFFF"/>
                        </a:solidFill>
                        <a:effectLst/>
                        <a:latin typeface="Arial" charset="0"/>
                        <a:ea typeface="ＭＳ Ｐゴシック" charset="-128"/>
                        <a:cs typeface="ＭＳ Ｐゴシック" charset="-128"/>
                        <a:sym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sym typeface="Arial" charset="0"/>
                        </a:rPr>
                        <a:t>Integrative Outcomes Negatively </a:t>
                      </a:r>
                      <a:r>
                        <a:rPr kumimoji="0" lang="en-US" sz="1600" u="none" strike="noStrike" cap="none" normalizeH="0" baseline="0" dirty="0">
                          <a:ln>
                            <a:noFill/>
                          </a:ln>
                          <a:effectLst/>
                          <a:sym typeface="Arial" charset="0"/>
                        </a:rPr>
                        <a:t>predicted </a:t>
                      </a:r>
                      <a:r>
                        <a:rPr kumimoji="0" lang="en-US" sz="1600" u="none" strike="noStrike" cap="none" normalizeH="0" baseline="0" dirty="0" smtClean="0">
                          <a:ln>
                            <a:noFill/>
                          </a:ln>
                          <a:effectLst/>
                          <a:sym typeface="Arial" charset="0"/>
                        </a:rPr>
                        <a:t>by:</a:t>
                      </a:r>
                      <a:endParaRPr kumimoji="0" lang="en-US" sz="1600" b="1" i="0" u="none" strike="noStrike" cap="none" normalizeH="0" baseline="0" dirty="0">
                        <a:ln>
                          <a:noFill/>
                        </a:ln>
                        <a:solidFill>
                          <a:srgbClr val="FFFFFF"/>
                        </a:solidFill>
                        <a:effectLst/>
                        <a:latin typeface="Arial" charset="0"/>
                        <a:ea typeface="ＭＳ Ｐゴシック" charset="-128"/>
                        <a:cs typeface="ＭＳ Ｐゴシック" charset="-128"/>
                        <a:sym typeface="Arial" charset="0"/>
                      </a:endParaRPr>
                    </a:p>
                  </a:txBody>
                  <a:tcPr horzOverflow="overflow"/>
                </a:tc>
              </a:tr>
              <a:tr h="24384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mn-lt"/>
                          <a:sym typeface="Arial" charset="0"/>
                        </a:rPr>
                        <a:t>In EGYPT: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mn-lt"/>
                          <a:sym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mn-lt"/>
                          <a:sym typeface="Arial" charset="0"/>
                        </a:rPr>
                        <a:t>Honor talk </a:t>
                      </a:r>
                      <a:r>
                        <a:rPr kumimoji="0" lang="en-US" sz="1600" u="none" strike="noStrike" cap="none" normalizeH="0" baseline="0" dirty="0" smtClean="0">
                          <a:ln>
                            <a:noFill/>
                          </a:ln>
                          <a:effectLst/>
                          <a:latin typeface="+mn-lt"/>
                          <a:sym typeface="Arial" charset="0"/>
                        </a:rPr>
                        <a:t>(Integrity, honest, trust)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u="none" strike="noStrike" cap="none" normalizeH="0" baseline="0" dirty="0" smtClean="0">
                        <a:ln>
                          <a:noFill/>
                        </a:ln>
                        <a:effectLst/>
                        <a:latin typeface="+mn-lt"/>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mn-lt"/>
                          <a:sym typeface="Arial" charset="0"/>
                        </a:rPr>
                        <a:t>Assent</a:t>
                      </a:r>
                      <a:r>
                        <a:rPr kumimoji="0" lang="en-US" sz="1600" u="none" strike="noStrike" cap="none" normalizeH="0" baseline="0" dirty="0" smtClean="0">
                          <a:ln>
                            <a:noFill/>
                          </a:ln>
                          <a:effectLst/>
                          <a:latin typeface="+mn-lt"/>
                          <a:sym typeface="Arial" charset="0"/>
                        </a:rPr>
                        <a:t> (e.g., yes, agree, OK)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u="none" strike="noStrike" cap="none" normalizeH="0" baseline="0" dirty="0" smtClean="0">
                        <a:ln>
                          <a:noFill/>
                        </a:ln>
                        <a:effectLst/>
                        <a:latin typeface="+mn-lt"/>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mn-lt"/>
                          <a:sym typeface="Arial" charset="0"/>
                        </a:rPr>
                        <a:t>Focus on relationships </a:t>
                      </a:r>
                      <a:r>
                        <a:rPr kumimoji="0" lang="en-US" sz="1600" u="none" strike="noStrike" cap="none" normalizeH="0" baseline="0" dirty="0" smtClean="0">
                          <a:ln>
                            <a:noFill/>
                          </a:ln>
                          <a:effectLst/>
                          <a:latin typeface="+mn-lt"/>
                          <a:sym typeface="Arial" charset="0"/>
                        </a:rPr>
                        <a:t>(e.g., partner, society, family)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u="none" strike="noStrike" cap="none" normalizeH="0" baseline="0" dirty="0" smtClean="0">
                        <a:ln>
                          <a:noFill/>
                        </a:ln>
                        <a:effectLst/>
                        <a:latin typeface="+mn-lt"/>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In EGYPT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Appeals to facts, reasons, cognition </a:t>
                      </a:r>
                      <a:r>
                        <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(cognitive mechanism)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Negate </a:t>
                      </a:r>
                      <a:r>
                        <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(e.g., 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Demonstrations of Superiority and social standing (</a:t>
                      </a:r>
                      <a:r>
                        <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e.g., fame, status)</a:t>
                      </a:r>
                      <a:endPar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Focus on time</a:t>
                      </a:r>
                      <a:endParaRPr kumimoji="0" lang="en-US" sz="1600" b="1" i="0" u="none" strike="noStrike" cap="none" normalizeH="0" baseline="0" dirty="0">
                        <a:ln>
                          <a:noFill/>
                        </a:ln>
                        <a:solidFill>
                          <a:srgbClr val="000000"/>
                        </a:solidFill>
                        <a:effectLst/>
                        <a:latin typeface="+mn-lt"/>
                        <a:ea typeface="ＭＳ Ｐゴシック" charset="-128"/>
                        <a:cs typeface="ＭＳ Ｐゴシック" charset="-128"/>
                        <a:sym typeface="Arial" charset="0"/>
                      </a:endParaRPr>
                    </a:p>
                  </a:txBody>
                  <a:tcPr horzOverflow="overflow"/>
                </a:tc>
              </a:tr>
              <a:tr h="1310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In the 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Appeals to facts, reasons, cognition </a:t>
                      </a:r>
                      <a:r>
                        <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rPr>
                        <a:t>(cognitive mechanism)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mn-lt"/>
                        <a:ea typeface="ＭＳ Ｐゴシック" charset="-128"/>
                        <a:cs typeface="ＭＳ Ｐゴシック" charset="-128"/>
                        <a:sym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sym typeface="Arial" charset="0"/>
                        </a:rPr>
                        <a:t>In the U.S.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smtClean="0">
                        <a:ln>
                          <a:noFill/>
                        </a:ln>
                        <a:effectLst/>
                        <a:latin typeface="+mn-lt"/>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sym typeface="Arial" charset="0"/>
                        </a:rPr>
                        <a:t>Focus on positions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sym typeface="Arial" charset="0"/>
                        </a:rPr>
                        <a:t>Work</a:t>
                      </a:r>
                      <a:r>
                        <a:rPr kumimoji="0" lang="en-US" sz="1600" u="none" strike="noStrike" cap="none" normalizeH="0" baseline="0" dirty="0" smtClean="0">
                          <a:ln>
                            <a:noFill/>
                          </a:ln>
                          <a:effectLst/>
                          <a:latin typeface="+mn-lt"/>
                          <a:sym typeface="Arial" charset="0"/>
                        </a:rPr>
                        <a:t> </a:t>
                      </a:r>
                      <a:r>
                        <a:rPr kumimoji="0" lang="en-US" sz="1600" u="none" strike="noStrike" cap="none" normalizeH="0" baseline="0" dirty="0">
                          <a:ln>
                            <a:noFill/>
                          </a:ln>
                          <a:effectLst/>
                          <a:latin typeface="+mn-lt"/>
                          <a:sym typeface="Arial" charset="0"/>
                        </a:rPr>
                        <a:t>(e.g., profit, contract)</a:t>
                      </a:r>
                      <a:endParaRPr kumimoji="0" lang="en-US" sz="1600" b="0" i="0" u="none" strike="noStrike" cap="none" normalizeH="0" baseline="0" dirty="0">
                        <a:ln>
                          <a:noFill/>
                        </a:ln>
                        <a:solidFill>
                          <a:srgbClr val="000000"/>
                        </a:solidFill>
                        <a:effectLst/>
                        <a:latin typeface="+mn-lt"/>
                        <a:ea typeface="ＭＳ Ｐゴシック" charset="-128"/>
                        <a:cs typeface="ＭＳ Ｐゴシック" charset="-128"/>
                        <a:sym typeface="Arial" charset="0"/>
                      </a:endParaRPr>
                    </a:p>
                  </a:txBody>
                  <a:tcPr horzOverflow="overflow"/>
                </a:tc>
              </a:tr>
            </a:tbl>
          </a:graphicData>
        </a:graphic>
      </p:graphicFrame>
      <p:pic>
        <p:nvPicPr>
          <p:cNvPr id="5" name="Picture 16" descr="http://www.mapsofworld.com/images/world-countries-flags/egypt-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057400"/>
            <a:ext cx="1293603" cy="878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4318" y="5590356"/>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1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704088"/>
            <a:ext cx="7315200" cy="1143000"/>
          </a:xfrm>
        </p:spPr>
        <p:txBody>
          <a:bodyPr>
            <a:normAutofit fontScale="90000"/>
          </a:bodyPr>
          <a:lstStyle/>
          <a:p>
            <a:pPr algn="ctr" rtl="0"/>
            <a:r>
              <a:rPr lang="en-US" altLang="en-US" b="1" dirty="0" smtClean="0"/>
              <a:t>Why not Only </a:t>
            </a:r>
            <a:br>
              <a:rPr lang="en-US" altLang="en-US" b="1" dirty="0" smtClean="0"/>
            </a:br>
            <a:r>
              <a:rPr lang="en-US" altLang="en-US" b="1" dirty="0" smtClean="0"/>
              <a:t>Machine Learning?</a:t>
            </a:r>
          </a:p>
        </p:txBody>
      </p:sp>
      <p:sp>
        <p:nvSpPr>
          <p:cNvPr id="29699" name="Content Placeholder 1"/>
          <p:cNvSpPr>
            <a:spLocks noGrp="1"/>
          </p:cNvSpPr>
          <p:nvPr>
            <p:ph idx="1"/>
          </p:nvPr>
        </p:nvSpPr>
        <p:spPr>
          <a:xfrm>
            <a:off x="457200" y="1935480"/>
            <a:ext cx="6172200" cy="4389120"/>
          </a:xfrm>
        </p:spPr>
        <p:txBody>
          <a:bodyPr>
            <a:normAutofit/>
          </a:bodyPr>
          <a:lstStyle/>
          <a:p>
            <a:pPr algn="l" rtl="0"/>
            <a:r>
              <a:rPr lang="en-US" altLang="en-US" dirty="0" smtClean="0"/>
              <a:t>Machine learning builds models based on data</a:t>
            </a:r>
          </a:p>
          <a:p>
            <a:pPr algn="l" rtl="0"/>
            <a:r>
              <a:rPr lang="en-US" altLang="en-US" dirty="0" smtClean="0"/>
              <a:t>It is difficult to collect human data </a:t>
            </a:r>
          </a:p>
          <a:p>
            <a:pPr lvl="1" algn="l" rtl="0"/>
            <a:r>
              <a:rPr lang="en-US" altLang="en-US" dirty="0" smtClean="0"/>
              <a:t>Collecting data on a specific user is very time consuming.</a:t>
            </a:r>
          </a:p>
          <a:p>
            <a:pPr lvl="1" algn="l" rtl="0"/>
            <a:r>
              <a:rPr lang="en-US" altLang="en-US" dirty="0" smtClean="0"/>
              <a:t>Human data is noisy and across cultures is even more noisy</a:t>
            </a:r>
          </a:p>
          <a:p>
            <a:pPr lvl="1" algn="l" rtl="0"/>
            <a:r>
              <a:rPr lang="en-US" altLang="en-US" dirty="0" smtClean="0"/>
              <a:t>Collecting data from different cultures is very challenging</a:t>
            </a:r>
          </a:p>
          <a:p>
            <a:pPr algn="l" rtl="0"/>
            <a:r>
              <a:rPr lang="en-US" altLang="en-US" dirty="0" smtClean="0"/>
              <a:t>“Curse” of dimensionality</a:t>
            </a:r>
          </a:p>
          <a:p>
            <a:pPr algn="l" rtl="0"/>
            <a:endParaRPr lang="en-US" altLang="en-US" dirty="0" smtClean="0"/>
          </a:p>
          <a:p>
            <a:pPr algn="l" rtl="0"/>
            <a:endParaRPr lang="en-US" altLang="en-US"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14</a:t>
            </a:fld>
            <a:endParaRPr lang="en-US"/>
          </a:p>
        </p:txBody>
      </p:sp>
      <p:pic>
        <p:nvPicPr>
          <p:cNvPr id="2970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8150" y="1905000"/>
            <a:ext cx="22161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962400"/>
            <a:ext cx="2228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07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229600" cy="700314"/>
          </a:xfrm>
        </p:spPr>
        <p:txBody>
          <a:bodyPr>
            <a:normAutofit fontScale="90000"/>
          </a:bodyPr>
          <a:lstStyle/>
          <a:p>
            <a:r>
              <a:rPr lang="en-US" altLang="en-US" b="1" dirty="0" smtClean="0"/>
              <a:t>Methodology &amp; Open Questions</a:t>
            </a:r>
          </a:p>
        </p:txBody>
      </p:sp>
      <p:sp>
        <p:nvSpPr>
          <p:cNvPr id="2" name="Slide Number Placeholder 1"/>
          <p:cNvSpPr>
            <a:spLocks noGrp="1"/>
          </p:cNvSpPr>
          <p:nvPr>
            <p:ph type="sldNum" sz="quarter" idx="12"/>
          </p:nvPr>
        </p:nvSpPr>
        <p:spPr/>
        <p:txBody>
          <a:bodyPr/>
          <a:lstStyle/>
          <a:p>
            <a:fld id="{70976B79-0DD0-4D71-841F-0C38EA70C66A}" type="slidenum">
              <a:rPr lang="he-IL" smtClean="0"/>
              <a:pPr/>
              <a:t>15</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800600" y="3048000"/>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 (</a:t>
            </a:r>
            <a:r>
              <a:rPr lang="en-US" sz="2000" b="1" dirty="0">
                <a:solidFill>
                  <a:schemeClr val="bg1"/>
                </a:solidFill>
              </a:rPr>
              <a:t>from </a:t>
            </a:r>
            <a:r>
              <a:rPr lang="en-US" sz="2000" b="1" dirty="0" smtClean="0">
                <a:solidFill>
                  <a:schemeClr val="bg1"/>
                </a:solidFill>
              </a:rPr>
              <a:t>specific  culture?)</a:t>
            </a:r>
            <a:endParaRPr lang="en-US" sz="2000" b="1" dirty="0">
              <a:solidFill>
                <a:schemeClr val="bg1"/>
              </a:solidFill>
            </a:endParaRPr>
          </a:p>
        </p:txBody>
      </p:sp>
      <p:sp>
        <p:nvSpPr>
          <p:cNvPr id="23" name="Down Arrow 22"/>
          <p:cNvSpPr/>
          <p:nvPr/>
        </p:nvSpPr>
        <p:spPr>
          <a:xfrm rot="18778737">
            <a:off x="2385946" y="2222718"/>
            <a:ext cx="685817" cy="101646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0" y="1219199"/>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lvl="1">
              <a:defRPr/>
            </a:pPr>
            <a:r>
              <a:rPr lang="en-US" sz="2000" b="1" dirty="0" smtClean="0">
                <a:solidFill>
                  <a:schemeClr val="bg1"/>
                </a:solidFill>
              </a:rPr>
              <a:t>(Culture?) Human behavior models </a:t>
            </a:r>
            <a:endParaRPr lang="en-US" sz="2000" b="1" dirty="0">
              <a:solidFill>
                <a:schemeClr val="bg1"/>
              </a:solidFill>
            </a:endParaRPr>
          </a:p>
        </p:txBody>
      </p:sp>
      <p:sp>
        <p:nvSpPr>
          <p:cNvPr id="20" name="Down Arrow 19"/>
          <p:cNvSpPr/>
          <p:nvPr/>
        </p:nvSpPr>
        <p:spPr>
          <a:xfrm rot="20098948">
            <a:off x="1477070" y="3710149"/>
            <a:ext cx="839157" cy="1037902"/>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304799" y="2819399"/>
            <a:ext cx="2286001" cy="1080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bg1"/>
                </a:solidFill>
              </a:rPr>
              <a:t>Human specific data</a:t>
            </a:r>
          </a:p>
        </p:txBody>
      </p:sp>
      <p:pic>
        <p:nvPicPr>
          <p:cNvPr id="30738" name="Picture 18" descr="Almog Virtual Fem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5524500"/>
            <a:ext cx="1905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linds(horizontal)">
                                      <p:cBhvr>
                                        <p:cTn id="61" dur="500"/>
                                        <p:tgtEl>
                                          <p:spTgt spid="24"/>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0738"/>
                                        </p:tgtEl>
                                        <p:attrNameLst>
                                          <p:attrName>style.visibility</p:attrName>
                                        </p:attrNameLst>
                                      </p:cBhvr>
                                      <p:to>
                                        <p:strVal val="visible"/>
                                      </p:to>
                                    </p:set>
                                    <p:anim calcmode="lin" valueType="num">
                                      <p:cBhvr additive="base">
                                        <p:cTn id="70" dur="500" fill="hold"/>
                                        <p:tgtEl>
                                          <p:spTgt spid="30738"/>
                                        </p:tgtEl>
                                        <p:attrNameLst>
                                          <p:attrName>ppt_x</p:attrName>
                                        </p:attrNameLst>
                                      </p:cBhvr>
                                      <p:tavLst>
                                        <p:tav tm="0">
                                          <p:val>
                                            <p:strVal val="#ppt_x"/>
                                          </p:val>
                                        </p:tav>
                                        <p:tav tm="100000">
                                          <p:val>
                                            <p:strVal val="#ppt_x"/>
                                          </p:val>
                                        </p:tav>
                                      </p:tavLst>
                                    </p:anim>
                                    <p:anim calcmode="lin" valueType="num">
                                      <p:cBhvr additive="base">
                                        <p:cTn id="71" dur="500" fill="hold"/>
                                        <p:tgtEl>
                                          <p:spTgt spid="30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24" grpId="0" animBg="1" autoUpdateAnimBg="0"/>
      <p:bldP spid="4" grpId="0" animBg="1" autoUpdateAnimBg="0"/>
      <p:bldP spid="10" grpId="0" animBg="1" autoUpdateAnimBg="0"/>
      <p:bldP spid="11" grpId="0" animBg="1" autoUpdateAnimBg="0"/>
      <p:bldP spid="15" grpId="0" animBg="1" autoUpdateAnimBg="0"/>
      <p:bldP spid="17" grpId="0" animBg="1" autoUpdateAnimBg="0"/>
      <p:bldP spid="22" grpId="0" animBg="1" autoUpdateAnimBg="0"/>
      <p:bldP spid="5" grpId="0" animBg="1" autoUpdateAnimBg="0"/>
      <p:bldP spid="23" grpId="0" animBg="1" autoUpdateAnimBg="0"/>
      <p:bldP spid="6" grpId="0" animBg="1" autoUpdateAnimBg="0"/>
      <p:bldP spid="20" grpId="0" animBg="1" autoUpdateAnimBg="0"/>
      <p:bldP spid="1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fontScale="90000"/>
          </a:bodyPr>
          <a:lstStyle/>
          <a:p>
            <a:pPr algn="ctr" rtl="0"/>
            <a:r>
              <a:rPr lang="en-US" b="1" dirty="0" smtClean="0"/>
              <a:t>Multi-issue Negotiation: The </a:t>
            </a:r>
            <a:r>
              <a:rPr lang="en-US" b="1" dirty="0"/>
              <a:t>Negotiation Scenario</a:t>
            </a:r>
          </a:p>
        </p:txBody>
      </p:sp>
      <p:sp>
        <p:nvSpPr>
          <p:cNvPr id="396291" name="Rectangle 3"/>
          <p:cNvSpPr>
            <a:spLocks noGrp="1" noChangeArrowheads="1"/>
          </p:cNvSpPr>
          <p:nvPr>
            <p:ph type="body" sz="half" idx="1"/>
          </p:nvPr>
        </p:nvSpPr>
        <p:spPr>
          <a:xfrm>
            <a:off x="5715000" y="1981200"/>
            <a:ext cx="3276600" cy="4114800"/>
          </a:xfrm>
        </p:spPr>
        <p:txBody>
          <a:bodyPr/>
          <a:lstStyle/>
          <a:p>
            <a:pPr algn="l" rtl="0"/>
            <a:r>
              <a:rPr lang="en-US" sz="2800" dirty="0"/>
              <a:t>Employer and job candidate</a:t>
            </a:r>
          </a:p>
          <a:p>
            <a:pPr lvl="1" algn="l" rtl="0"/>
            <a:r>
              <a:rPr lang="en-US" sz="2400" dirty="0"/>
              <a:t>Objective: reach an agreement over hiring terms after successful interview</a:t>
            </a:r>
          </a:p>
          <a:p>
            <a:pPr algn="l" rtl="0"/>
            <a:endParaRPr lang="en-US" sz="2800" dirty="0"/>
          </a:p>
        </p:txBody>
      </p:sp>
      <p:pic>
        <p:nvPicPr>
          <p:cNvPr id="396292" name="Picture 4" descr="job candidate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9050" y="1716088"/>
            <a:ext cx="5657850" cy="463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A76900CC-13E8-4F0A-A063-781F3B51CFDB}" type="slidenum">
              <a:rPr lang="he-IL" smtClean="0"/>
              <a:pPr>
                <a:defRPr/>
              </a:pPr>
              <a:t>16</a:t>
            </a:fld>
            <a:endParaRPr lang="en-US"/>
          </a:p>
        </p:txBody>
      </p:sp>
    </p:spTree>
    <p:extLst>
      <p:ext uri="{BB962C8B-B14F-4D97-AF65-F5344CB8AC3E}">
        <p14:creationId xmlns:p14="http://schemas.microsoft.com/office/powerpoint/2010/main" val="6330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rmAutofit fontScale="90000"/>
          </a:bodyPr>
          <a:lstStyle/>
          <a:p>
            <a:pPr algn="ctr" rtl="0"/>
            <a:r>
              <a:rPr lang="en-US" b="1" i="1" dirty="0" err="1" smtClean="0"/>
              <a:t>KBAgent</a:t>
            </a:r>
            <a:r>
              <a:rPr lang="en-US" b="1" i="1" dirty="0" smtClean="0"/>
              <a:t> </a:t>
            </a:r>
            <a:r>
              <a:rPr lang="en-US" sz="2400" b="1" dirty="0"/>
              <a:t>[OS09</a:t>
            </a:r>
            <a:r>
              <a:rPr lang="en-US" sz="2400" b="1" dirty="0" smtClean="0"/>
              <a:t>] </a:t>
            </a:r>
            <a:r>
              <a:rPr lang="en-US" sz="4500" b="1" dirty="0" smtClean="0"/>
              <a:t/>
            </a:r>
            <a:br>
              <a:rPr lang="en-US" sz="4500" b="1" dirty="0" smtClean="0"/>
            </a:br>
            <a:endParaRPr lang="en-US" b="1" dirty="0"/>
          </a:p>
        </p:txBody>
      </p:sp>
      <p:sp>
        <p:nvSpPr>
          <p:cNvPr id="471046" name="Rectangle 6"/>
          <p:cNvSpPr>
            <a:spLocks noGrp="1" noChangeArrowheads="1"/>
          </p:cNvSpPr>
          <p:nvPr>
            <p:ph idx="1"/>
          </p:nvPr>
        </p:nvSpPr>
        <p:spPr>
          <a:xfrm>
            <a:off x="457201" y="1371600"/>
            <a:ext cx="8153400" cy="4114800"/>
          </a:xfrm>
          <a:noFill/>
          <a:ln/>
        </p:spPr>
        <p:txBody>
          <a:bodyPr>
            <a:normAutofit/>
          </a:bodyPr>
          <a:lstStyle/>
          <a:p>
            <a:pPr marL="342900" indent="-342900" algn="l" rtl="0">
              <a:lnSpc>
                <a:spcPct val="90000"/>
              </a:lnSpc>
            </a:pPr>
            <a:r>
              <a:rPr lang="en-US" sz="2800" dirty="0"/>
              <a:t>Multi-issue, multi-attribute, with incomplete information</a:t>
            </a:r>
          </a:p>
          <a:p>
            <a:pPr marL="342900" indent="-342900" algn="l" rtl="0">
              <a:lnSpc>
                <a:spcPct val="90000"/>
              </a:lnSpc>
            </a:pPr>
            <a:r>
              <a:rPr lang="en-US" sz="2800" dirty="0"/>
              <a:t>Domain independent</a:t>
            </a:r>
          </a:p>
          <a:p>
            <a:pPr marL="342900" indent="-342900" algn="l" rtl="0">
              <a:lnSpc>
                <a:spcPct val="90000"/>
              </a:lnSpc>
            </a:pPr>
            <a:r>
              <a:rPr lang="en-US" sz="2800" dirty="0"/>
              <a:t>Implemented several tactics and heuristics</a:t>
            </a:r>
          </a:p>
          <a:p>
            <a:pPr marL="742950" lvl="1" indent="-285750" algn="l" rtl="0">
              <a:lnSpc>
                <a:spcPct val="90000"/>
              </a:lnSpc>
            </a:pPr>
            <a:r>
              <a:rPr lang="en-US" sz="2800" dirty="0"/>
              <a:t>qualitative in nature</a:t>
            </a:r>
          </a:p>
          <a:p>
            <a:pPr marL="342900" indent="-342900" algn="l" rtl="0">
              <a:lnSpc>
                <a:spcPct val="90000"/>
              </a:lnSpc>
            </a:pPr>
            <a:r>
              <a:rPr lang="en-US" sz="2800" b="1" i="1" dirty="0">
                <a:solidFill>
                  <a:srgbClr val="FF0000"/>
                </a:solidFill>
              </a:rPr>
              <a:t>Non-deterministic </a:t>
            </a:r>
            <a:r>
              <a:rPr lang="en-US" sz="2800" dirty="0"/>
              <a:t>behavior, also via means of randomization</a:t>
            </a:r>
          </a:p>
          <a:p>
            <a:pPr marL="342900" indent="-342900" algn="l" rtl="0">
              <a:lnSpc>
                <a:spcPct val="90000"/>
              </a:lnSpc>
            </a:pPr>
            <a:r>
              <a:rPr lang="en-US" sz="2800" dirty="0"/>
              <a:t>Using data from </a:t>
            </a:r>
            <a:r>
              <a:rPr lang="en-US" sz="2800" b="1" i="1" dirty="0">
                <a:solidFill>
                  <a:srgbClr val="FF0000"/>
                </a:solidFill>
              </a:rPr>
              <a:t>previous </a:t>
            </a:r>
            <a:r>
              <a:rPr lang="en-US" sz="2800" b="1" dirty="0" smtClean="0">
                <a:solidFill>
                  <a:srgbClr val="FF0000"/>
                </a:solidFill>
              </a:rPr>
              <a:t>interactions (ML)</a:t>
            </a:r>
            <a:endParaRPr lang="en-US" sz="2800" b="1" dirty="0" smtClean="0">
              <a:solidFill>
                <a:srgbClr val="FF0000"/>
              </a:solidFill>
            </a:endParaRPr>
          </a:p>
          <a:p>
            <a:pPr marL="342900" indent="-342900" algn="l" rtl="0">
              <a:lnSpc>
                <a:spcPct val="90000"/>
              </a:lnSpc>
            </a:pPr>
            <a:r>
              <a:rPr lang="en-US" sz="2800" b="1" dirty="0" smtClean="0">
                <a:solidFill>
                  <a:srgbClr val="FF0000"/>
                </a:solidFill>
              </a:rPr>
              <a:t>Menu Driven Negotiation</a:t>
            </a:r>
            <a:endParaRPr lang="en-US" sz="2800" b="1" dirty="0">
              <a:solidFill>
                <a:srgbClr val="FF0000"/>
              </a:solidFill>
            </a:endParaRPr>
          </a:p>
        </p:txBody>
      </p:sp>
      <p:sp>
        <p:nvSpPr>
          <p:cNvPr id="2" name="Slide Number Placeholder 1"/>
          <p:cNvSpPr>
            <a:spLocks noGrp="1"/>
          </p:cNvSpPr>
          <p:nvPr>
            <p:ph type="sldNum" sz="quarter" idx="12"/>
          </p:nvPr>
        </p:nvSpPr>
        <p:spPr/>
        <p:txBody>
          <a:bodyPr/>
          <a:lstStyle/>
          <a:p>
            <a:fld id="{70976B79-0DD0-4D71-841F-0C38EA70C66A}" type="slidenum">
              <a:rPr lang="he-IL" smtClean="0"/>
              <a:pPr/>
              <a:t>17</a:t>
            </a:fld>
            <a:endParaRPr lang="en-US"/>
          </a:p>
        </p:txBody>
      </p:sp>
      <p:sp>
        <p:nvSpPr>
          <p:cNvPr id="471044" name="Text Box 4"/>
          <p:cNvSpPr txBox="1">
            <a:spLocks noChangeArrowheads="1"/>
          </p:cNvSpPr>
          <p:nvPr/>
        </p:nvSpPr>
        <p:spPr bwMode="auto">
          <a:xfrm>
            <a:off x="457200" y="5562600"/>
            <a:ext cx="7924800" cy="1200329"/>
          </a:xfrm>
          <a:prstGeom prst="rect">
            <a:avLst/>
          </a:prstGeom>
          <a:blipFill>
            <a:blip r:embed="rId2" cstate="print"/>
            <a:tile tx="0" ty="0" sx="100000" sy="100000" flip="none" algn="tl"/>
          </a:blipFill>
          <a:ln w="12700" cap="sq">
            <a:noFill/>
            <a:miter lim="800000"/>
            <a:headEnd type="none" w="sm" len="sm"/>
            <a:tailEnd type="none" w="sm" len="sm"/>
          </a:ln>
          <a:effectLst/>
        </p:spPr>
        <p:txBody>
          <a:bodyPr wrap="square">
            <a:spAutoFit/>
          </a:bodyPr>
          <a:lstStyle/>
          <a:p>
            <a:pPr algn="l"/>
            <a:r>
              <a:rPr lang="en-US" sz="2400" b="1" i="1" dirty="0">
                <a:solidFill>
                  <a:schemeClr val="bg2">
                    <a:lumMod val="25000"/>
                  </a:schemeClr>
                </a:solidFill>
                <a:latin typeface="+mj-lt"/>
              </a:rPr>
              <a:t>Y. Oshrat, R. Lin, and S. Kraus. Facing the challenge of human-agent negotiations via effective general opponent modeling. In AAMAS, 2009</a:t>
            </a:r>
          </a:p>
        </p:txBody>
      </p:sp>
    </p:spTree>
    <p:extLst>
      <p:ext uri="{BB962C8B-B14F-4D97-AF65-F5344CB8AC3E}">
        <p14:creationId xmlns:p14="http://schemas.microsoft.com/office/powerpoint/2010/main" val="2271210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07895"/>
            <a:ext cx="6248400" cy="675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A1307F6-D9F1-4609-B42B-40F096E9813F}" type="slidenum">
              <a:rPr lang="he-IL" smtClean="0"/>
              <a:pPr/>
              <a:t>18</a:t>
            </a:fld>
            <a:endParaRPr lang="en-US"/>
          </a:p>
        </p:txBody>
      </p:sp>
      <p:sp>
        <p:nvSpPr>
          <p:cNvPr id="3" name="TextBox 2"/>
          <p:cNvSpPr txBox="1"/>
          <p:nvPr/>
        </p:nvSpPr>
        <p:spPr>
          <a:xfrm>
            <a:off x="1814" y="1066800"/>
            <a:ext cx="2895600" cy="1200329"/>
          </a:xfrm>
          <a:prstGeom prst="rect">
            <a:avLst/>
          </a:prstGeom>
          <a:noFill/>
        </p:spPr>
        <p:txBody>
          <a:bodyPr wrap="square" rtlCol="0">
            <a:spAutoFit/>
          </a:bodyPr>
          <a:lstStyle/>
          <a:p>
            <a:r>
              <a:rPr lang="en-US" sz="3600" b="1" dirty="0" smtClean="0">
                <a:solidFill>
                  <a:srgbClr val="FF0000"/>
                </a:solidFill>
              </a:rPr>
              <a:t>Chat-Based</a:t>
            </a:r>
          </a:p>
          <a:p>
            <a:r>
              <a:rPr lang="en-US" sz="3600" b="1" dirty="0" smtClean="0">
                <a:solidFill>
                  <a:srgbClr val="FF0000"/>
                </a:solidFill>
              </a:rPr>
              <a:t>Negotiation </a:t>
            </a:r>
            <a:endParaRPr lang="en-US" sz="3600" b="1" dirty="0">
              <a:solidFill>
                <a:srgbClr val="FF0000"/>
              </a:solidFill>
            </a:endParaRPr>
          </a:p>
        </p:txBody>
      </p:sp>
      <p:sp>
        <p:nvSpPr>
          <p:cNvPr id="4" name="TextBox 3"/>
          <p:cNvSpPr txBox="1"/>
          <p:nvPr/>
        </p:nvSpPr>
        <p:spPr>
          <a:xfrm>
            <a:off x="268514" y="4800600"/>
            <a:ext cx="2362200" cy="1938992"/>
          </a:xfrm>
          <a:prstGeom prst="rect">
            <a:avLst/>
          </a:prstGeom>
          <a:noFill/>
        </p:spPr>
        <p:txBody>
          <a:bodyPr wrap="square" rtlCol="0">
            <a:spAutoFit/>
          </a:bodyPr>
          <a:lstStyle/>
          <a:p>
            <a:r>
              <a:rPr lang="en-US" sz="4000" dirty="0" smtClean="0"/>
              <a:t>Genius: Delft &amp; BIU</a:t>
            </a:r>
            <a:endParaRPr lang="en-US" sz="4000" dirty="0"/>
          </a:p>
        </p:txBody>
      </p:sp>
    </p:spTree>
    <p:extLst>
      <p:ext uri="{BB962C8B-B14F-4D97-AF65-F5344CB8AC3E}">
        <p14:creationId xmlns:p14="http://schemas.microsoft.com/office/powerpoint/2010/main" val="356297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err="1" smtClean="0"/>
              <a:t>NegoChat</a:t>
            </a:r>
            <a:r>
              <a:rPr lang="en-US" b="1" dirty="0" smtClean="0"/>
              <a:t/>
            </a:r>
            <a:br>
              <a:rPr lang="en-US" b="1" dirty="0" smtClean="0"/>
            </a:br>
            <a:endParaRPr lang="en-US" b="1" dirty="0"/>
          </a:p>
        </p:txBody>
      </p:sp>
      <p:sp>
        <p:nvSpPr>
          <p:cNvPr id="3" name="Content Placeholder 2"/>
          <p:cNvSpPr>
            <a:spLocks noGrp="1"/>
          </p:cNvSpPr>
          <p:nvPr>
            <p:ph idx="1"/>
          </p:nvPr>
        </p:nvSpPr>
        <p:spPr>
          <a:xfrm>
            <a:off x="304800" y="1676400"/>
            <a:ext cx="8534400" cy="4648200"/>
          </a:xfrm>
        </p:spPr>
        <p:txBody>
          <a:bodyPr>
            <a:noAutofit/>
          </a:bodyPr>
          <a:lstStyle/>
          <a:p>
            <a:pPr algn="l" rtl="0"/>
            <a:r>
              <a:rPr lang="en-US" sz="2800" dirty="0" smtClean="0"/>
              <a:t>Modifying </a:t>
            </a:r>
            <a:r>
              <a:rPr lang="en-US" sz="2800" dirty="0"/>
              <a:t>existing agents to include an NLP </a:t>
            </a:r>
            <a:r>
              <a:rPr lang="en-US" sz="2800" dirty="0" smtClean="0"/>
              <a:t>module is </a:t>
            </a:r>
            <a:r>
              <a:rPr lang="en-US" sz="2800" dirty="0" smtClean="0"/>
              <a:t>insufficient; </a:t>
            </a:r>
            <a:r>
              <a:rPr lang="en-US" sz="2800" dirty="0" smtClean="0"/>
              <a:t>need to address partial </a:t>
            </a:r>
            <a:r>
              <a:rPr lang="en-US" sz="2800" dirty="0"/>
              <a:t>agreements and </a:t>
            </a:r>
            <a:r>
              <a:rPr lang="en-US" sz="2800" dirty="0" smtClean="0"/>
              <a:t>issue-by issue</a:t>
            </a:r>
            <a:r>
              <a:rPr lang="en-US" sz="2800" dirty="0"/>
              <a:t> </a:t>
            </a:r>
            <a:r>
              <a:rPr lang="en-US" sz="2800" dirty="0" smtClean="0"/>
              <a:t>interactions </a:t>
            </a:r>
          </a:p>
          <a:p>
            <a:pPr algn="l" rtl="0"/>
            <a:r>
              <a:rPr lang="en-US" sz="2800" dirty="0" err="1" smtClean="0"/>
              <a:t>NegoChat</a:t>
            </a:r>
            <a:r>
              <a:rPr lang="en-US" sz="2800" dirty="0" smtClean="0"/>
              <a:t>  </a:t>
            </a:r>
            <a:r>
              <a:rPr lang="en-US" sz="2800" dirty="0"/>
              <a:t>is based on </a:t>
            </a:r>
            <a:r>
              <a:rPr lang="en-US" sz="2800" dirty="0" smtClean="0"/>
              <a:t>Aspiration </a:t>
            </a:r>
            <a:r>
              <a:rPr lang="en-US" sz="2800" dirty="0"/>
              <a:t>Adaptation </a:t>
            </a:r>
            <a:r>
              <a:rPr lang="en-US" sz="2800" dirty="0" smtClean="0"/>
              <a:t>Theory (BS)</a:t>
            </a:r>
            <a:endParaRPr lang="en-US" sz="2800" dirty="0" smtClean="0"/>
          </a:p>
          <a:p>
            <a:pPr algn="l" rtl="0"/>
            <a:r>
              <a:rPr lang="en-US" sz="2800" dirty="0" smtClean="0"/>
              <a:t>Issues are </a:t>
            </a:r>
            <a:r>
              <a:rPr lang="en-US" sz="2800" dirty="0"/>
              <a:t>addressed based on people’s typical </a:t>
            </a:r>
            <a:r>
              <a:rPr lang="en-US" sz="2800" dirty="0" smtClean="0"/>
              <a:t>urgency (ML)</a:t>
            </a:r>
            <a:endParaRPr lang="en-US" sz="2800" dirty="0" smtClean="0"/>
          </a:p>
        </p:txBody>
      </p:sp>
      <p:sp>
        <p:nvSpPr>
          <p:cNvPr id="4" name="Slide Number Placeholder 3"/>
          <p:cNvSpPr>
            <a:spLocks noGrp="1"/>
          </p:cNvSpPr>
          <p:nvPr>
            <p:ph type="sldNum" sz="quarter" idx="12"/>
          </p:nvPr>
        </p:nvSpPr>
        <p:spPr/>
        <p:txBody>
          <a:bodyPr/>
          <a:lstStyle/>
          <a:p>
            <a:fld id="{70976B79-0DD0-4D71-841F-0C38EA70C66A}" type="slidenum">
              <a:rPr lang="he-IL" smtClean="0"/>
              <a:pPr/>
              <a:t>19</a:t>
            </a:fld>
            <a:endParaRPr lang="en-US"/>
          </a:p>
        </p:txBody>
      </p:sp>
      <p:pic>
        <p:nvPicPr>
          <p:cNvPr id="428036" name="Picture 4" descr="http://www.programcreek.com/wp-content/uploads/2013/05/Natural-Language-Processing-Tools-650x4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4979761"/>
            <a:ext cx="281687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28038" name="Picture 6" descr="http://u.cs.biu.ac.il/~dagan/ido_da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69" y="4913086"/>
            <a:ext cx="1543650" cy="1962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inhard_Selte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994161"/>
            <a:ext cx="18704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763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Autofit/>
          </a:bodyPr>
          <a:lstStyle/>
          <a:p>
            <a:pPr algn="ctr" rtl="0"/>
            <a:r>
              <a:rPr lang="en-US" sz="4400" b="1" dirty="0" smtClean="0"/>
              <a:t>Motivation: e-commerce</a:t>
            </a:r>
            <a:br>
              <a:rPr lang="en-US" sz="4400" b="1" dirty="0" smtClean="0"/>
            </a:br>
            <a:endParaRPr lang="he-IL" sz="4400" b="1" dirty="0"/>
          </a:p>
        </p:txBody>
      </p:sp>
      <p:sp>
        <p:nvSpPr>
          <p:cNvPr id="3" name="Content Placeholder 2"/>
          <p:cNvSpPr>
            <a:spLocks noGrp="1"/>
          </p:cNvSpPr>
          <p:nvPr>
            <p:ph idx="1"/>
          </p:nvPr>
        </p:nvSpPr>
        <p:spPr>
          <a:xfrm>
            <a:off x="228600" y="1844674"/>
            <a:ext cx="8736013" cy="4752677"/>
          </a:xfrm>
        </p:spPr>
        <p:txBody>
          <a:bodyPr/>
          <a:lstStyle/>
          <a:p>
            <a:pPr algn="l" rtl="0"/>
            <a:r>
              <a:rPr lang="en-US" dirty="0" smtClean="0"/>
              <a:t>Buyers and seller across geographical and ethnic borders</a:t>
            </a:r>
          </a:p>
          <a:p>
            <a:pPr lvl="1" algn="l" rtl="0"/>
            <a:r>
              <a:rPr lang="en-US" dirty="0" smtClean="0"/>
              <a:t>electronic commerce: </a:t>
            </a:r>
          </a:p>
          <a:p>
            <a:pPr lvl="1" algn="l" rtl="0"/>
            <a:r>
              <a:rPr lang="en-US" dirty="0" smtClean="0"/>
              <a:t>crowd-sourcing: </a:t>
            </a:r>
          </a:p>
          <a:p>
            <a:pPr lvl="1" algn="l" rtl="0"/>
            <a:r>
              <a:rPr lang="en-US" dirty="0" smtClean="0"/>
              <a:t>deal-of-the-day applications:</a:t>
            </a:r>
          </a:p>
          <a:p>
            <a:pPr algn="l" rtl="0"/>
            <a:endParaRPr lang="en-US" dirty="0" smtClean="0"/>
          </a:p>
          <a:p>
            <a:pPr algn="l" rtl="0"/>
            <a:r>
              <a:rPr lang="en-US" dirty="0" smtClean="0"/>
              <a:t>Interaction between people from different countries </a:t>
            </a:r>
            <a:endParaRPr lang="en-US" dirty="0" smtClean="0">
              <a:sym typeface="Wingdings" pitchFamily="2" charset="2"/>
            </a:endParaRPr>
          </a:p>
        </p:txBody>
      </p:sp>
      <p:sp>
        <p:nvSpPr>
          <p:cNvPr id="8" name="Slide Number Placeholder 7"/>
          <p:cNvSpPr>
            <a:spLocks noGrp="1"/>
          </p:cNvSpPr>
          <p:nvPr>
            <p:ph type="sldNum" sz="quarter" idx="12"/>
          </p:nvPr>
        </p:nvSpPr>
        <p:spPr/>
        <p:txBody>
          <a:bodyPr/>
          <a:lstStyle/>
          <a:p>
            <a:fld id="{70976B79-0DD0-4D71-841F-0C38EA70C66A}" type="slidenum">
              <a:rPr lang="he-IL" smtClean="0"/>
              <a:pPr/>
              <a:t>2</a:t>
            </a:fld>
            <a:endParaRPr lang="en-US"/>
          </a:p>
        </p:txBody>
      </p:sp>
      <p:pic>
        <p:nvPicPr>
          <p:cNvPr id="5" name="Picture 4" descr="logoEbay_x45.gif"/>
          <p:cNvPicPr>
            <a:picLocks noChangeAspect="1"/>
          </p:cNvPicPr>
          <p:nvPr/>
        </p:nvPicPr>
        <p:blipFill>
          <a:blip r:embed="rId3" cstate="print"/>
          <a:stretch>
            <a:fillRect/>
          </a:stretch>
        </p:blipFill>
        <p:spPr>
          <a:xfrm>
            <a:off x="6248400" y="3048000"/>
            <a:ext cx="1047750" cy="428625"/>
          </a:xfrm>
          <a:prstGeom prst="rect">
            <a:avLst/>
          </a:prstGeom>
        </p:spPr>
      </p:pic>
      <p:pic>
        <p:nvPicPr>
          <p:cNvPr id="6" name="Picture 5" descr="logoAI3.gif"/>
          <p:cNvPicPr>
            <a:picLocks noChangeAspect="1"/>
          </p:cNvPicPr>
          <p:nvPr/>
        </p:nvPicPr>
        <p:blipFill>
          <a:blip r:embed="rId4" cstate="print"/>
          <a:stretch>
            <a:fillRect/>
          </a:stretch>
        </p:blipFill>
        <p:spPr>
          <a:xfrm>
            <a:off x="6248400" y="2438400"/>
            <a:ext cx="2428875" cy="390525"/>
          </a:xfrm>
          <a:prstGeom prst="rect">
            <a:avLst/>
          </a:prstGeom>
        </p:spPr>
      </p:pic>
      <p:pic>
        <p:nvPicPr>
          <p:cNvPr id="7" name="Picture 6" descr="groupon.png"/>
          <p:cNvPicPr>
            <a:picLocks noChangeAspect="1"/>
          </p:cNvPicPr>
          <p:nvPr/>
        </p:nvPicPr>
        <p:blipFill>
          <a:blip r:embed="rId5" cstate="print"/>
          <a:stretch>
            <a:fillRect/>
          </a:stretch>
        </p:blipFill>
        <p:spPr>
          <a:xfrm>
            <a:off x="7543800" y="3090725"/>
            <a:ext cx="1368152" cy="628179"/>
          </a:xfrm>
          <a:prstGeom prst="rect">
            <a:avLst/>
          </a:prstGeom>
        </p:spPr>
      </p:pic>
    </p:spTree>
    <p:extLst>
      <p:ext uri="{BB962C8B-B14F-4D97-AF65-F5344CB8AC3E}">
        <p14:creationId xmlns:p14="http://schemas.microsoft.com/office/powerpoint/2010/main" val="155136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7391400" cy="1143000"/>
          </a:xfrm>
        </p:spPr>
        <p:txBody>
          <a:bodyPr>
            <a:normAutofit fontScale="90000"/>
          </a:bodyPr>
          <a:lstStyle/>
          <a:p>
            <a:pPr algn="ctr" rtl="0"/>
            <a:r>
              <a:rPr lang="en-US" b="1" dirty="0" err="1" smtClean="0"/>
              <a:t>NegoChat</a:t>
            </a:r>
            <a:r>
              <a:rPr lang="en-US" b="1" dirty="0" smtClean="0"/>
              <a:t> vs </a:t>
            </a:r>
            <a:r>
              <a:rPr lang="en-US" b="1" dirty="0" err="1" smtClean="0"/>
              <a:t>KBagent</a:t>
            </a:r>
            <a:r>
              <a:rPr lang="en-US" b="1" dirty="0" smtClean="0"/>
              <a:t> in Israel</a:t>
            </a:r>
            <a:br>
              <a:rPr lang="en-US" b="1" dirty="0" smtClean="0"/>
            </a:br>
            <a:endParaRPr lang="en-US" b="1" dirty="0"/>
          </a:p>
        </p:txBody>
      </p:sp>
      <p:sp>
        <p:nvSpPr>
          <p:cNvPr id="2" name="Slide Number Placeholder 1"/>
          <p:cNvSpPr>
            <a:spLocks noGrp="1"/>
          </p:cNvSpPr>
          <p:nvPr>
            <p:ph type="sldNum" sz="quarter" idx="12"/>
          </p:nvPr>
        </p:nvSpPr>
        <p:spPr/>
        <p:txBody>
          <a:bodyPr/>
          <a:lstStyle/>
          <a:p>
            <a:fld id="{70976B79-0DD0-4D71-841F-0C38EA70C66A}" type="slidenum">
              <a:rPr lang="he-IL" smtClean="0"/>
              <a:pPr/>
              <a:t>20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541100405"/>
              </p:ext>
            </p:extLst>
          </p:nvPr>
        </p:nvGraphicFramePr>
        <p:xfrm>
          <a:off x="228600" y="1295400"/>
          <a:ext cx="8686800"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76200"/>
            <a:ext cx="1180697" cy="99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87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a:bodyPr>
          <a:lstStyle/>
          <a:p>
            <a:pPr algn="ctr" rtl="0"/>
            <a:r>
              <a:rPr lang="en-US" sz="4000" b="1" dirty="0" err="1" smtClean="0"/>
              <a:t>KBAgent</a:t>
            </a:r>
            <a:r>
              <a:rPr lang="en-US" sz="4000" b="1" dirty="0" smtClean="0"/>
              <a:t>(US)</a:t>
            </a:r>
            <a:r>
              <a:rPr lang="en-US" sz="4000" dirty="0" smtClean="0"/>
              <a:t> </a:t>
            </a:r>
            <a:r>
              <a:rPr lang="en-US" sz="4000" b="1" dirty="0" smtClean="0"/>
              <a:t>vs </a:t>
            </a:r>
            <a:r>
              <a:rPr lang="en-US" sz="4000" b="1" dirty="0" err="1" smtClean="0"/>
              <a:t>KBAgent</a:t>
            </a:r>
            <a:r>
              <a:rPr lang="en-US" sz="4000" b="1" dirty="0" smtClean="0"/>
              <a:t>(Israel) in US</a:t>
            </a:r>
            <a:endParaRPr lang="en-US" sz="4000" b="1" dirty="0"/>
          </a:p>
        </p:txBody>
      </p:sp>
      <p:sp>
        <p:nvSpPr>
          <p:cNvPr id="2" name="Content Placeholder 1"/>
          <p:cNvSpPr>
            <a:spLocks noGrp="1"/>
          </p:cNvSpPr>
          <p:nvPr>
            <p:ph idx="1"/>
          </p:nvPr>
        </p:nvSpPr>
        <p:spPr>
          <a:xfrm>
            <a:off x="457200" y="1600200"/>
            <a:ext cx="8229600" cy="4389120"/>
          </a:xfrm>
        </p:spPr>
        <p:txBody>
          <a:bodyPr/>
          <a:lstStyle/>
          <a:p>
            <a:pPr algn="l" rtl="0"/>
            <a:r>
              <a:rPr lang="en-US" dirty="0"/>
              <a:t>P</a:t>
            </a:r>
            <a:r>
              <a:rPr lang="en-US" dirty="0" smtClean="0"/>
              <a:t>eople </a:t>
            </a:r>
            <a:r>
              <a:rPr lang="en-US" dirty="0"/>
              <a:t>in </a:t>
            </a:r>
            <a:r>
              <a:rPr lang="en-US" dirty="0" smtClean="0"/>
              <a:t>Israel and US perform similarly.</a:t>
            </a:r>
          </a:p>
          <a:p>
            <a:pPr algn="l" rtl="0"/>
            <a:r>
              <a:rPr lang="en-US" dirty="0" err="1" smtClean="0"/>
              <a:t>KBAgent</a:t>
            </a:r>
            <a:r>
              <a:rPr lang="en-US" dirty="0" smtClean="0"/>
              <a:t>(US) </a:t>
            </a:r>
            <a:r>
              <a:rPr lang="en-US" dirty="0"/>
              <a:t>performs slightly better than the </a:t>
            </a:r>
            <a:r>
              <a:rPr lang="en-US" dirty="0" err="1" smtClean="0"/>
              <a:t>KBAgent</a:t>
            </a:r>
            <a:r>
              <a:rPr lang="en-US" dirty="0" smtClean="0"/>
              <a:t>(Israel) </a:t>
            </a:r>
            <a:r>
              <a:rPr lang="en-US" dirty="0"/>
              <a:t>(not </a:t>
            </a:r>
            <a:r>
              <a:rPr lang="en-US" dirty="0" smtClean="0"/>
              <a:t>significant)</a:t>
            </a:r>
          </a:p>
          <a:p>
            <a:pPr algn="l" rtl="0"/>
            <a:r>
              <a:rPr lang="en-US" dirty="0"/>
              <a:t>P</a:t>
            </a:r>
            <a:r>
              <a:rPr lang="en-US" dirty="0" smtClean="0"/>
              <a:t>eople </a:t>
            </a:r>
            <a:r>
              <a:rPr lang="en-US" dirty="0"/>
              <a:t>playing with the </a:t>
            </a:r>
            <a:r>
              <a:rPr lang="en-US" dirty="0" err="1"/>
              <a:t>KBAgent</a:t>
            </a:r>
            <a:r>
              <a:rPr lang="en-US" dirty="0"/>
              <a:t>(US</a:t>
            </a:r>
            <a:r>
              <a:rPr lang="en-US" dirty="0" smtClean="0"/>
              <a:t>) </a:t>
            </a:r>
          </a:p>
          <a:p>
            <a:pPr lvl="1" algn="l" rtl="0"/>
            <a:r>
              <a:rPr lang="en-US" dirty="0" smtClean="0"/>
              <a:t>did </a:t>
            </a:r>
            <a:r>
              <a:rPr lang="en-US" dirty="0"/>
              <a:t>significantly better </a:t>
            </a:r>
            <a:r>
              <a:rPr lang="en-US" dirty="0" smtClean="0"/>
              <a:t>, </a:t>
            </a:r>
          </a:p>
          <a:p>
            <a:pPr lvl="1" algn="l" rtl="0"/>
            <a:r>
              <a:rPr lang="en-US" dirty="0" smtClean="0"/>
              <a:t>reached agreements </a:t>
            </a:r>
            <a:r>
              <a:rPr lang="en-US" dirty="0"/>
              <a:t>significantly faster </a:t>
            </a:r>
            <a:r>
              <a:rPr lang="en-US" dirty="0" smtClean="0"/>
              <a:t>, </a:t>
            </a:r>
            <a:endParaRPr lang="en-US" dirty="0"/>
          </a:p>
          <a:p>
            <a:pPr lvl="1" algn="l" rtl="0"/>
            <a:r>
              <a:rPr lang="en-US" dirty="0" smtClean="0"/>
              <a:t>higher </a:t>
            </a:r>
            <a:r>
              <a:rPr lang="en-US" dirty="0"/>
              <a:t>social welfare </a:t>
            </a:r>
            <a:endParaRPr lang="en-US" dirty="0" smtClean="0"/>
          </a:p>
          <a:p>
            <a:pPr lvl="1" algn="l" rtl="0"/>
            <a:r>
              <a:rPr lang="en-US" dirty="0" smtClean="0"/>
              <a:t>People thought </a:t>
            </a:r>
            <a:r>
              <a:rPr lang="en-US" dirty="0" err="1"/>
              <a:t>KBAgent</a:t>
            </a:r>
            <a:r>
              <a:rPr lang="en-US" dirty="0"/>
              <a:t>(US) </a:t>
            </a:r>
            <a:r>
              <a:rPr lang="en-US" dirty="0" smtClean="0"/>
              <a:t>is fairer and were  </a:t>
            </a:r>
            <a:r>
              <a:rPr lang="en-US" dirty="0"/>
              <a:t>happier with their </a:t>
            </a:r>
            <a:r>
              <a:rPr lang="en-US" dirty="0" smtClean="0"/>
              <a:t>agreements</a:t>
            </a:r>
            <a:endParaRPr lang="en-US" dirty="0"/>
          </a:p>
        </p:txBody>
      </p:sp>
      <p:sp>
        <p:nvSpPr>
          <p:cNvPr id="5" name="Slide Number Placeholder 4"/>
          <p:cNvSpPr>
            <a:spLocks noGrp="1"/>
          </p:cNvSpPr>
          <p:nvPr>
            <p:ph type="sldNum" sz="quarter" idx="12"/>
          </p:nvPr>
        </p:nvSpPr>
        <p:spPr/>
        <p:txBody>
          <a:bodyPr/>
          <a:lstStyle/>
          <a:p>
            <a:fld id="{70976B79-0DD0-4D71-841F-0C38EA70C66A}" type="slidenum">
              <a:rPr lang="he-IL" smtClean="0"/>
              <a:pPr/>
              <a:t>21</a:t>
            </a:fld>
            <a:endParaRPr lang="en-US"/>
          </a:p>
        </p:txBody>
      </p:sp>
      <p:pic>
        <p:nvPicPr>
          <p:cNvPr id="6" name="Picture 4" descr="https://encrypted-tbn0.gstatic.com/images?q=tbn:ANd9GcSJN67bY8RhMLuPLGgSIPBIc-Zq_y-TOLg8NcdM_x2xuQlcX12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317" y="0"/>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498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 </a:t>
            </a:r>
            <a:r>
              <a:rPr lang="en-US" b="1" dirty="0" err="1" smtClean="0"/>
              <a:t>NegoChat</a:t>
            </a:r>
            <a:r>
              <a:rPr lang="en-US" b="1" dirty="0" smtClean="0"/>
              <a:t> </a:t>
            </a:r>
            <a:r>
              <a:rPr lang="en-US" b="1" dirty="0"/>
              <a:t>vs </a:t>
            </a:r>
            <a:r>
              <a:rPr lang="en-US" b="1" dirty="0" err="1"/>
              <a:t>KBagent</a:t>
            </a:r>
            <a:r>
              <a:rPr lang="en-US" b="1" dirty="0"/>
              <a:t>(US</a:t>
            </a:r>
            <a:r>
              <a:rPr lang="en-US" b="1" dirty="0" smtClean="0"/>
              <a:t>) in US</a:t>
            </a:r>
            <a:endParaRPr lang="en-US" dirty="0"/>
          </a:p>
        </p:txBody>
      </p:sp>
      <p:sp>
        <p:nvSpPr>
          <p:cNvPr id="3" name="Content Placeholder 2"/>
          <p:cNvSpPr>
            <a:spLocks noGrp="1"/>
          </p:cNvSpPr>
          <p:nvPr>
            <p:ph idx="1"/>
          </p:nvPr>
        </p:nvSpPr>
        <p:spPr/>
        <p:txBody>
          <a:bodyPr/>
          <a:lstStyle/>
          <a:p>
            <a:pPr algn="l" rtl="0"/>
            <a:r>
              <a:rPr lang="en-US" dirty="0" smtClean="0"/>
              <a:t>No significant different with opt out.</a:t>
            </a:r>
          </a:p>
          <a:p>
            <a:pPr algn="l" rtl="0"/>
            <a:r>
              <a:rPr lang="en-US" dirty="0" err="1" smtClean="0"/>
              <a:t>NegoChat</a:t>
            </a:r>
            <a:r>
              <a:rPr lang="en-US" dirty="0" smtClean="0"/>
              <a:t> obtained significantly higher score considering only agreements.</a:t>
            </a:r>
          </a:p>
          <a:p>
            <a:pPr algn="l" rtl="0"/>
            <a:r>
              <a:rPr lang="en-US" dirty="0" smtClean="0"/>
              <a:t>People did better when negotiating with </a:t>
            </a:r>
            <a:r>
              <a:rPr lang="en-US" dirty="0" err="1" smtClean="0"/>
              <a:t>KBagent</a:t>
            </a:r>
            <a:r>
              <a:rPr lang="en-US" dirty="0" smtClean="0"/>
              <a:t>.</a:t>
            </a:r>
          </a:p>
          <a:p>
            <a:pPr algn="l" rtl="0"/>
            <a:r>
              <a:rPr lang="en-US" dirty="0" smtClean="0"/>
              <a:t>Agreement reached faster with </a:t>
            </a:r>
            <a:r>
              <a:rPr lang="en-US" dirty="0" err="1" smtClean="0"/>
              <a:t>KBagent</a:t>
            </a:r>
            <a:r>
              <a:rPr lang="en-US" dirty="0" smtClean="0"/>
              <a:t>.</a:t>
            </a: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22</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317" y="0"/>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22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457200"/>
            <a:ext cx="8305800" cy="762000"/>
          </a:xfrm>
        </p:spPr>
        <p:txBody>
          <a:bodyPr>
            <a:normAutofit/>
          </a:bodyPr>
          <a:lstStyle/>
          <a:p>
            <a:r>
              <a:rPr lang="en-US" altLang="en-US" sz="4500" b="1" dirty="0" smtClean="0"/>
              <a:t>An Experimental Test-Bed</a:t>
            </a:r>
          </a:p>
        </p:txBody>
      </p:sp>
      <p:sp>
        <p:nvSpPr>
          <p:cNvPr id="12291" name="Rectangle 2"/>
          <p:cNvSpPr>
            <a:spLocks noGrp="1" noChangeArrowheads="1"/>
          </p:cNvSpPr>
          <p:nvPr>
            <p:ph idx="1"/>
          </p:nvPr>
        </p:nvSpPr>
        <p:spPr>
          <a:xfrm>
            <a:off x="533400" y="1447800"/>
            <a:ext cx="5753100" cy="4422775"/>
          </a:xfrm>
        </p:spPr>
        <p:txBody>
          <a:bodyPr/>
          <a:lstStyle/>
          <a:p>
            <a:pPr marL="0" indent="0" algn="l" rtl="0" eaLnBrk="1" hangingPunct="1"/>
            <a:r>
              <a:rPr lang="en-US" sz="2800" dirty="0" smtClean="0"/>
              <a:t>Interesting for people to play:</a:t>
            </a:r>
          </a:p>
          <a:p>
            <a:pPr marL="803275" lvl="1" algn="l" rtl="0" eaLnBrk="1" hangingPunct="1"/>
            <a:r>
              <a:rPr lang="en-US" dirty="0" smtClean="0"/>
              <a:t>analogous to task settings;</a:t>
            </a:r>
          </a:p>
          <a:p>
            <a:pPr marL="803275" lvl="1" algn="l" rtl="0" eaLnBrk="1" hangingPunct="1"/>
            <a:r>
              <a:rPr lang="en-US" dirty="0" smtClean="0"/>
              <a:t>vivid representation of strategy space (not just a list of outcomes).</a:t>
            </a:r>
          </a:p>
          <a:p>
            <a:pPr marL="0" indent="0" algn="l" rtl="0" eaLnBrk="1" hangingPunct="1"/>
            <a:r>
              <a:rPr lang="en-US" sz="2800" dirty="0" smtClean="0"/>
              <a:t>Possible for computers to  play.</a:t>
            </a:r>
          </a:p>
          <a:p>
            <a:pPr marL="0" indent="0" algn="l" rtl="0" eaLnBrk="1" hangingPunct="1"/>
            <a:r>
              <a:rPr lang="en-US" sz="2800" dirty="0" smtClean="0"/>
              <a:t>Can vary in complexity </a:t>
            </a:r>
          </a:p>
          <a:p>
            <a:pPr marL="803275" lvl="1" algn="l" rtl="0" eaLnBrk="1" hangingPunct="1"/>
            <a:r>
              <a:rPr lang="en-US" sz="2000" dirty="0" smtClean="0"/>
              <a:t>repeated vs. one-shot setting;</a:t>
            </a:r>
          </a:p>
          <a:p>
            <a:pPr marL="803275" lvl="1" algn="l" rtl="0" eaLnBrk="1" hangingPunct="1"/>
            <a:r>
              <a:rPr lang="en-US" sz="2000" dirty="0" smtClean="0"/>
              <a:t>availability of information; </a:t>
            </a:r>
          </a:p>
          <a:p>
            <a:pPr marL="803275" lvl="1" algn="l" rtl="0" eaLnBrk="1" hangingPunct="1"/>
            <a:r>
              <a:rPr lang="en-US" sz="2000" dirty="0" smtClean="0"/>
              <a:t>communication protocol;</a:t>
            </a:r>
          </a:p>
          <a:p>
            <a:pPr marL="803275" lvl="1" algn="l" rtl="0" eaLnBrk="1" hangingPunct="1"/>
            <a:r>
              <a:rPr lang="en-US" sz="2000" dirty="0" smtClean="0"/>
              <a:t>Negotiations and teamwork</a:t>
            </a:r>
          </a:p>
          <a:p>
            <a:pPr marL="803275" lvl="1" algn="l" rtl="0" eaLnBrk="1" hangingPunct="1"/>
            <a:endParaRPr lang="en-US" dirty="0" smtClean="0"/>
          </a:p>
          <a:p>
            <a:pPr marL="0" indent="0" algn="l" rtl="0" eaLnBrk="1" hangingPunct="1"/>
            <a:endParaRPr lang="en-US" sz="2800" dirty="0" smtClean="0"/>
          </a:p>
          <a:p>
            <a:pPr marL="0" indent="0" algn="l" rtl="0" eaLnBrk="1" hangingPunct="1"/>
            <a:endParaRPr lang="en-US" dirty="0" smtClean="0"/>
          </a:p>
        </p:txBody>
      </p:sp>
      <p:sp>
        <p:nvSpPr>
          <p:cNvPr id="3" name="Slide Number Placeholder 2"/>
          <p:cNvSpPr>
            <a:spLocks noGrp="1"/>
          </p:cNvSpPr>
          <p:nvPr>
            <p:ph type="sldNum" sz="quarter" idx="12"/>
          </p:nvPr>
        </p:nvSpPr>
        <p:spPr/>
        <p:txBody>
          <a:bodyPr/>
          <a:lstStyle/>
          <a:p>
            <a:fld id="{70976B79-0DD0-4D71-841F-0C38EA70C66A}" type="slidenum">
              <a:rPr lang="he-IL" smtClean="0"/>
              <a:pPr/>
              <a:t>23</a:t>
            </a:fld>
            <a:endParaRPr lang="en-US"/>
          </a:p>
        </p:txBody>
      </p:sp>
      <p:sp>
        <p:nvSpPr>
          <p:cNvPr id="12292" name="Line 6"/>
          <p:cNvSpPr>
            <a:spLocks noChangeShapeType="1"/>
          </p:cNvSpPr>
          <p:nvPr/>
        </p:nvSpPr>
        <p:spPr bwMode="auto">
          <a:xfrm flipH="1">
            <a:off x="6318250" y="4502150"/>
            <a:ext cx="925513" cy="665163"/>
          </a:xfrm>
          <a:prstGeom prst="line">
            <a:avLst/>
          </a:prstGeom>
          <a:noFill/>
          <a:ln w="25400">
            <a:solidFill>
              <a:srgbClr val="FF7F00"/>
            </a:solidFill>
            <a:miter lim="800000"/>
            <a:headEnd/>
            <a:tailEnd/>
          </a:ln>
        </p:spPr>
        <p:txBody>
          <a:bodyPr lIns="0" tIns="0" rIns="0" bIns="0"/>
          <a:lstStyle/>
          <a:p>
            <a:endParaRPr lang="en-US"/>
          </a:p>
        </p:txBody>
      </p:sp>
      <p:sp>
        <p:nvSpPr>
          <p:cNvPr id="12293" name="Line 11"/>
          <p:cNvSpPr>
            <a:spLocks noChangeShapeType="1"/>
          </p:cNvSpPr>
          <p:nvPr/>
        </p:nvSpPr>
        <p:spPr bwMode="auto">
          <a:xfrm>
            <a:off x="6073775" y="3468688"/>
            <a:ext cx="1077913" cy="947737"/>
          </a:xfrm>
          <a:prstGeom prst="line">
            <a:avLst/>
          </a:prstGeom>
          <a:noFill/>
          <a:ln w="38100">
            <a:solidFill>
              <a:schemeClr val="tx1"/>
            </a:solidFill>
            <a:miter lim="800000"/>
            <a:headEnd/>
            <a:tailEnd/>
          </a:ln>
        </p:spPr>
        <p:txBody>
          <a:bodyPr lIns="0" tIns="0" rIns="0" bIns="0"/>
          <a:lstStyle/>
          <a:p>
            <a:endParaRPr lang="en-US"/>
          </a:p>
        </p:txBody>
      </p:sp>
      <p:sp>
        <p:nvSpPr>
          <p:cNvPr id="12294" name="Line 12"/>
          <p:cNvSpPr>
            <a:spLocks noChangeShapeType="1"/>
          </p:cNvSpPr>
          <p:nvPr/>
        </p:nvSpPr>
        <p:spPr bwMode="auto">
          <a:xfrm flipH="1">
            <a:off x="8021638" y="3795713"/>
            <a:ext cx="341312" cy="315912"/>
          </a:xfrm>
          <a:prstGeom prst="line">
            <a:avLst/>
          </a:prstGeom>
          <a:noFill/>
          <a:ln w="38100">
            <a:solidFill>
              <a:schemeClr val="tx1"/>
            </a:solidFill>
            <a:miter lim="800000"/>
            <a:headEnd/>
            <a:tailEnd/>
          </a:ln>
        </p:spPr>
        <p:txBody>
          <a:bodyPr lIns="0" tIns="0" rIns="0" bIns="0"/>
          <a:lstStyle/>
          <a:p>
            <a:endParaRPr lang="en-US"/>
          </a:p>
        </p:txBody>
      </p:sp>
      <p:grpSp>
        <p:nvGrpSpPr>
          <p:cNvPr id="2" name="Group 15"/>
          <p:cNvGrpSpPr>
            <a:grpSpLocks/>
          </p:cNvGrpSpPr>
          <p:nvPr/>
        </p:nvGrpSpPr>
        <p:grpSpPr bwMode="auto">
          <a:xfrm>
            <a:off x="5965825" y="1066800"/>
            <a:ext cx="3106738" cy="3306763"/>
            <a:chOff x="5697140" y="2095128"/>
            <a:chExt cx="3107532" cy="3307333"/>
          </a:xfrm>
        </p:grpSpPr>
        <p:pic>
          <p:nvPicPr>
            <p:cNvPr id="12299" name="Picture 3"/>
            <p:cNvPicPr>
              <a:picLocks noChangeAspect="1" noChangeArrowheads="1"/>
            </p:cNvPicPr>
            <p:nvPr/>
          </p:nvPicPr>
          <p:blipFill>
            <a:blip r:embed="rId3" cstate="print"/>
            <a:srcRect/>
            <a:stretch>
              <a:fillRect/>
            </a:stretch>
          </p:blipFill>
          <p:spPr bwMode="auto">
            <a:xfrm>
              <a:off x="6735217" y="2095128"/>
              <a:ext cx="590476" cy="834926"/>
            </a:xfrm>
            <a:prstGeom prst="rect">
              <a:avLst/>
            </a:prstGeom>
            <a:noFill/>
            <a:ln w="12700">
              <a:noFill/>
              <a:miter lim="800000"/>
              <a:headEnd/>
              <a:tailEnd/>
            </a:ln>
          </p:spPr>
        </p:pic>
        <p:pic>
          <p:nvPicPr>
            <p:cNvPr id="12300" name="Picture 4"/>
            <p:cNvPicPr>
              <a:picLocks noChangeAspect="1" noChangeArrowheads="1"/>
            </p:cNvPicPr>
            <p:nvPr/>
          </p:nvPicPr>
          <p:blipFill>
            <a:blip r:embed="rId4" cstate="print"/>
            <a:srcRect/>
            <a:stretch>
              <a:fillRect/>
            </a:stretch>
          </p:blipFill>
          <p:spPr bwMode="auto">
            <a:xfrm>
              <a:off x="5790902" y="4652367"/>
              <a:ext cx="517922" cy="750094"/>
            </a:xfrm>
            <a:prstGeom prst="rect">
              <a:avLst/>
            </a:prstGeom>
            <a:noFill/>
            <a:ln w="12700">
              <a:noFill/>
              <a:miter lim="800000"/>
              <a:headEnd/>
              <a:tailEnd/>
            </a:ln>
          </p:spPr>
        </p:pic>
        <p:sp>
          <p:nvSpPr>
            <p:cNvPr id="12301" name="Line 5"/>
            <p:cNvSpPr>
              <a:spLocks noChangeShapeType="1"/>
            </p:cNvSpPr>
            <p:nvPr/>
          </p:nvSpPr>
          <p:spPr bwMode="auto">
            <a:xfrm>
              <a:off x="7154912" y="2684488"/>
              <a:ext cx="468809" cy="1368475"/>
            </a:xfrm>
            <a:prstGeom prst="line">
              <a:avLst/>
            </a:prstGeom>
            <a:noFill/>
            <a:ln w="25400">
              <a:solidFill>
                <a:srgbClr val="FF7F00"/>
              </a:solidFill>
              <a:miter lim="800000"/>
              <a:headEnd/>
              <a:tailEnd/>
            </a:ln>
          </p:spPr>
          <p:txBody>
            <a:bodyPr lIns="0" tIns="0" rIns="0" bIns="0"/>
            <a:lstStyle/>
            <a:p>
              <a:endParaRPr lang="en-US"/>
            </a:p>
          </p:txBody>
        </p:sp>
        <p:sp>
          <p:nvSpPr>
            <p:cNvPr id="12302" name="Line 7"/>
            <p:cNvSpPr>
              <a:spLocks noChangeShapeType="1"/>
            </p:cNvSpPr>
            <p:nvPr/>
          </p:nvSpPr>
          <p:spPr bwMode="auto">
            <a:xfrm flipH="1">
              <a:off x="6273106" y="2988097"/>
              <a:ext cx="705445" cy="2134195"/>
            </a:xfrm>
            <a:prstGeom prst="line">
              <a:avLst/>
            </a:prstGeom>
            <a:noFill/>
            <a:ln w="25400">
              <a:solidFill>
                <a:srgbClr val="FF7F00"/>
              </a:solidFill>
              <a:miter lim="800000"/>
              <a:headEnd/>
              <a:tailEnd/>
            </a:ln>
          </p:spPr>
          <p:txBody>
            <a:bodyPr lIns="0" tIns="0" rIns="0" bIns="0"/>
            <a:lstStyle/>
            <a:p>
              <a:endParaRPr lang="en-US"/>
            </a:p>
          </p:txBody>
        </p:sp>
        <p:pic>
          <p:nvPicPr>
            <p:cNvPr id="12303" name="Picture 8"/>
            <p:cNvPicPr>
              <a:picLocks noChangeAspect="1" noChangeArrowheads="1"/>
            </p:cNvPicPr>
            <p:nvPr/>
          </p:nvPicPr>
          <p:blipFill>
            <a:blip r:embed="rId5" cstate="print"/>
            <a:srcRect/>
            <a:stretch>
              <a:fillRect/>
            </a:stretch>
          </p:blipFill>
          <p:spPr bwMode="auto">
            <a:xfrm>
              <a:off x="5697140" y="2691185"/>
              <a:ext cx="468809" cy="879574"/>
            </a:xfrm>
            <a:prstGeom prst="rect">
              <a:avLst/>
            </a:prstGeom>
            <a:noFill/>
            <a:ln w="12700">
              <a:noFill/>
              <a:miter lim="800000"/>
              <a:headEnd/>
              <a:tailEnd/>
            </a:ln>
          </p:spPr>
        </p:pic>
        <p:pic>
          <p:nvPicPr>
            <p:cNvPr id="12304" name="Picture 9"/>
            <p:cNvPicPr>
              <a:picLocks noChangeAspect="1" noChangeArrowheads="1"/>
            </p:cNvPicPr>
            <p:nvPr/>
          </p:nvPicPr>
          <p:blipFill>
            <a:blip r:embed="rId6" cstate="print"/>
            <a:srcRect/>
            <a:stretch>
              <a:fillRect/>
            </a:stretch>
          </p:blipFill>
          <p:spPr bwMode="auto">
            <a:xfrm>
              <a:off x="8277820" y="3038326"/>
              <a:ext cx="526852" cy="1215554"/>
            </a:xfrm>
            <a:prstGeom prst="rect">
              <a:avLst/>
            </a:prstGeom>
            <a:noFill/>
            <a:ln w="12700">
              <a:noFill/>
              <a:miter lim="800000"/>
              <a:headEnd/>
              <a:tailEnd/>
            </a:ln>
          </p:spPr>
        </p:pic>
        <p:sp>
          <p:nvSpPr>
            <p:cNvPr id="12305" name="Line 10"/>
            <p:cNvSpPr>
              <a:spLocks noChangeShapeType="1"/>
            </p:cNvSpPr>
            <p:nvPr/>
          </p:nvSpPr>
          <p:spPr bwMode="auto">
            <a:xfrm>
              <a:off x="6071072" y="3242593"/>
              <a:ext cx="2087314" cy="89297"/>
            </a:xfrm>
            <a:prstGeom prst="line">
              <a:avLst/>
            </a:prstGeom>
            <a:noFill/>
            <a:ln w="38100">
              <a:solidFill>
                <a:schemeClr val="tx1"/>
              </a:solidFill>
              <a:miter lim="800000"/>
              <a:headEnd/>
              <a:tailEnd/>
            </a:ln>
          </p:spPr>
          <p:txBody>
            <a:bodyPr lIns="0" tIns="0" rIns="0" bIns="0"/>
            <a:lstStyle/>
            <a:p>
              <a:endParaRPr lang="en-US"/>
            </a:p>
          </p:txBody>
        </p:sp>
        <p:pic>
          <p:nvPicPr>
            <p:cNvPr id="12306" name="Picture 13"/>
            <p:cNvPicPr>
              <a:picLocks noChangeAspect="1" noChangeArrowheads="1"/>
            </p:cNvPicPr>
            <p:nvPr/>
          </p:nvPicPr>
          <p:blipFill>
            <a:blip r:embed="rId7" cstate="print"/>
            <a:srcRect/>
            <a:stretch>
              <a:fillRect/>
            </a:stretch>
          </p:blipFill>
          <p:spPr bwMode="auto">
            <a:xfrm>
              <a:off x="7268766" y="4054078"/>
              <a:ext cx="776883" cy="785813"/>
            </a:xfrm>
            <a:prstGeom prst="rect">
              <a:avLst/>
            </a:prstGeom>
            <a:noFill/>
            <a:ln w="12700">
              <a:noFill/>
              <a:miter lim="800000"/>
              <a:headEnd/>
              <a:tailEnd/>
            </a:ln>
          </p:spPr>
        </p:pic>
      </p:grpSp>
      <p:sp>
        <p:nvSpPr>
          <p:cNvPr id="12296" name="Text Box 14"/>
          <p:cNvSpPr txBox="1">
            <a:spLocks noChangeArrowheads="1"/>
          </p:cNvSpPr>
          <p:nvPr/>
        </p:nvSpPr>
        <p:spPr bwMode="auto">
          <a:xfrm>
            <a:off x="285750" y="6429375"/>
            <a:ext cx="241300" cy="258763"/>
          </a:xfrm>
          <a:prstGeom prst="rect">
            <a:avLst/>
          </a:prstGeom>
          <a:noFill/>
          <a:ln w="12700">
            <a:noFill/>
            <a:miter lim="800000"/>
            <a:headEnd/>
            <a:tailEnd/>
          </a:ln>
        </p:spPr>
        <p:txBody>
          <a:bodyPr wrap="none" lIns="64291" tIns="32146" rIns="64291" bIns="32146"/>
          <a:lstStyle/>
          <a:p>
            <a:fld id="{6C3BD991-E01B-46E4-B856-07C29878D482}" type="slidenum">
              <a:rPr lang="en-US" sz="2400"/>
              <a:pPr/>
              <a:t>23</a:t>
            </a:fld>
            <a:endParaRPr lang="en-US" sz="2400"/>
          </a:p>
        </p:txBody>
      </p:sp>
      <p:pic>
        <p:nvPicPr>
          <p:cNvPr id="23" name="Picture 1"/>
          <p:cNvPicPr>
            <a:picLocks noChangeAspect="1" noChangeArrowheads="1"/>
          </p:cNvPicPr>
          <p:nvPr/>
        </p:nvPicPr>
        <p:blipFill>
          <a:blip r:embed="rId8" cstate="print"/>
          <a:srcRect t="31510"/>
          <a:stretch>
            <a:fillRect/>
          </a:stretch>
        </p:blipFill>
        <p:spPr bwMode="auto">
          <a:xfrm>
            <a:off x="6486673" y="4335053"/>
            <a:ext cx="2214578" cy="2374856"/>
          </a:xfrm>
          <a:prstGeom prst="rect">
            <a:avLst/>
          </a:prstGeom>
          <a:noFill/>
          <a:ln w="9525">
            <a:noFill/>
            <a:miter lim="800000"/>
            <a:headEnd/>
            <a:tailEnd/>
          </a:ln>
          <a:effectLst/>
        </p:spPr>
      </p:pic>
    </p:spTree>
    <p:extLst>
      <p:ext uri="{BB962C8B-B14F-4D97-AF65-F5344CB8AC3E}">
        <p14:creationId xmlns:p14="http://schemas.microsoft.com/office/powerpoint/2010/main" val="2484189931"/>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3"/>
          <p:cNvSpPr>
            <a:spLocks noGrp="1" noChangeArrowheads="1"/>
          </p:cNvSpPr>
          <p:nvPr>
            <p:ph type="title"/>
          </p:nvPr>
        </p:nvSpPr>
        <p:spPr>
          <a:xfrm>
            <a:off x="304800" y="457200"/>
            <a:ext cx="4724400" cy="762000"/>
          </a:xfrm>
        </p:spPr>
        <p:txBody>
          <a:bodyPr>
            <a:normAutofit/>
          </a:bodyPr>
          <a:lstStyle/>
          <a:p>
            <a:pPr algn="ctr" eaLnBrk="1" hangingPunct="1"/>
            <a:r>
              <a:rPr lang="en-US" sz="4500" b="1" dirty="0" smtClean="0"/>
              <a:t>CT Game</a:t>
            </a:r>
          </a:p>
        </p:txBody>
      </p:sp>
      <p:sp>
        <p:nvSpPr>
          <p:cNvPr id="201730" name="Rectangle 1"/>
          <p:cNvSpPr>
            <a:spLocks noGrp="1" noChangeArrowheads="1"/>
          </p:cNvSpPr>
          <p:nvPr>
            <p:ph idx="1"/>
          </p:nvPr>
        </p:nvSpPr>
        <p:spPr>
          <a:xfrm>
            <a:off x="304800" y="1371600"/>
            <a:ext cx="4495800" cy="4648200"/>
          </a:xfrm>
        </p:spPr>
        <p:txBody>
          <a:bodyPr>
            <a:normAutofit/>
          </a:bodyPr>
          <a:lstStyle/>
          <a:p>
            <a:pPr marL="403593" algn="l" rtl="0" eaLnBrk="1" hangingPunct="1"/>
            <a:r>
              <a:rPr lang="en-US" sz="2800" dirty="0" smtClean="0"/>
              <a:t>100 point bonus for </a:t>
            </a:r>
            <a:br>
              <a:rPr lang="en-US" sz="2800" dirty="0" smtClean="0"/>
            </a:br>
            <a:r>
              <a:rPr lang="en-US" sz="2800" dirty="0" smtClean="0"/>
              <a:t>getting to goal</a:t>
            </a:r>
          </a:p>
          <a:p>
            <a:pPr marL="403593" algn="l" rtl="0" eaLnBrk="1" hangingPunct="1"/>
            <a:r>
              <a:rPr lang="en-US" sz="2800" dirty="0" smtClean="0"/>
              <a:t>10 point bonus for each chip left at end of game</a:t>
            </a:r>
          </a:p>
          <a:p>
            <a:pPr marL="403593" algn="l" rtl="0" eaLnBrk="1" hangingPunct="1"/>
            <a:r>
              <a:rPr lang="en-US" sz="2800" dirty="0" smtClean="0"/>
              <a:t>Agreement are not enforceable</a:t>
            </a:r>
          </a:p>
        </p:txBody>
      </p:sp>
      <p:sp>
        <p:nvSpPr>
          <p:cNvPr id="3" name="Slide Number Placeholder 2"/>
          <p:cNvSpPr>
            <a:spLocks noGrp="1"/>
          </p:cNvSpPr>
          <p:nvPr>
            <p:ph type="sldNum" sz="quarter" idx="12"/>
          </p:nvPr>
        </p:nvSpPr>
        <p:spPr/>
        <p:txBody>
          <a:bodyPr/>
          <a:lstStyle/>
          <a:p>
            <a:fld id="{70976B79-0DD0-4D71-841F-0C38EA70C66A}" type="slidenum">
              <a:rPr lang="he-IL" smtClean="0"/>
              <a:pPr/>
              <a:t>24</a:t>
            </a:fld>
            <a:endParaRPr lang="en-US"/>
          </a:p>
        </p:txBody>
      </p:sp>
      <p:sp>
        <p:nvSpPr>
          <p:cNvPr id="201731" name="Text Box 2"/>
          <p:cNvSpPr txBox="1">
            <a:spLocks noChangeArrowheads="1"/>
          </p:cNvSpPr>
          <p:nvPr/>
        </p:nvSpPr>
        <p:spPr bwMode="auto">
          <a:xfrm>
            <a:off x="258932" y="6357958"/>
            <a:ext cx="312540" cy="258961"/>
          </a:xfrm>
          <a:prstGeom prst="rect">
            <a:avLst/>
          </a:prstGeom>
          <a:noFill/>
          <a:ln w="12700">
            <a:noFill/>
            <a:miter lim="800000"/>
            <a:headEnd/>
            <a:tailEnd/>
          </a:ln>
        </p:spPr>
        <p:txBody>
          <a:bodyPr wrap="none" lIns="64291" tIns="32146" rIns="64291" bIns="32146"/>
          <a:lstStyle/>
          <a:p>
            <a:fld id="{94DBAA0F-6AD7-4155-8863-E5C9B692A8B6}" type="slidenum">
              <a:rPr lang="en-US" sz="2400">
                <a:solidFill>
                  <a:schemeClr val="bg1"/>
                </a:solidFill>
              </a:rPr>
              <a:pPr/>
              <a:t>24</a:t>
            </a:fld>
            <a:endParaRPr lang="en-US" sz="2400" dirty="0">
              <a:solidFill>
                <a:schemeClr val="bg1"/>
              </a:solidFill>
            </a:endParaRPr>
          </a:p>
        </p:txBody>
      </p:sp>
      <p:pic>
        <p:nvPicPr>
          <p:cNvPr id="5" name="Picture 1"/>
          <p:cNvPicPr>
            <a:picLocks noChangeAspect="1" noChangeArrowheads="1"/>
          </p:cNvPicPr>
          <p:nvPr/>
        </p:nvPicPr>
        <p:blipFill>
          <a:blip r:embed="rId3" cstate="print"/>
          <a:srcRect t="31510"/>
          <a:stretch>
            <a:fillRect/>
          </a:stretch>
        </p:blipFill>
        <p:spPr bwMode="auto">
          <a:xfrm>
            <a:off x="5105400" y="1143000"/>
            <a:ext cx="4429156" cy="4749712"/>
          </a:xfrm>
          <a:prstGeom prst="rect">
            <a:avLst/>
          </a:prstGeom>
          <a:noFill/>
          <a:ln w="9525">
            <a:noFill/>
            <a:miter lim="800000"/>
            <a:headEnd/>
            <a:tailEnd/>
          </a:ln>
          <a:effectLst/>
        </p:spPr>
      </p:pic>
      <p:sp>
        <p:nvSpPr>
          <p:cNvPr id="2" name="TextBox 1"/>
          <p:cNvSpPr txBox="1"/>
          <p:nvPr/>
        </p:nvSpPr>
        <p:spPr>
          <a:xfrm>
            <a:off x="2057400" y="6197025"/>
            <a:ext cx="4232184" cy="523220"/>
          </a:xfrm>
          <a:prstGeom prst="rect">
            <a:avLst/>
          </a:prstGeom>
          <a:blipFill>
            <a:blip r:embed="rId4"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Collaborators: Gal, Gelfand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2625331048"/>
      </p:ext>
    </p:extLst>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743712"/>
          </a:xfrm>
        </p:spPr>
        <p:txBody>
          <a:bodyPr>
            <a:normAutofit/>
          </a:bodyPr>
          <a:lstStyle/>
          <a:p>
            <a:pPr algn="ctr" rtl="0"/>
            <a:r>
              <a:rPr lang="en-US" sz="4500" b="1" dirty="0" smtClean="0"/>
              <a:t>The PURB-Agent</a:t>
            </a:r>
          </a:p>
        </p:txBody>
      </p:sp>
      <p:sp>
        <p:nvSpPr>
          <p:cNvPr id="2" name="Slide Number Placeholder 1"/>
          <p:cNvSpPr>
            <a:spLocks noGrp="1"/>
          </p:cNvSpPr>
          <p:nvPr>
            <p:ph type="sldNum" sz="quarter" idx="12"/>
          </p:nvPr>
        </p:nvSpPr>
        <p:spPr/>
        <p:txBody>
          <a:bodyPr/>
          <a:lstStyle/>
          <a:p>
            <a:fld id="{70976B79-0DD0-4D71-841F-0C38EA70C66A}" type="slidenum">
              <a:rPr lang="he-IL" smtClean="0"/>
              <a:pPr/>
              <a:t>25</a:t>
            </a:fld>
            <a:endParaRPr lang="en-US"/>
          </a:p>
        </p:txBody>
      </p:sp>
      <p:sp>
        <p:nvSpPr>
          <p:cNvPr id="19459" name="Rectangle 5"/>
          <p:cNvSpPr>
            <a:spLocks noChangeArrowheads="1"/>
          </p:cNvSpPr>
          <p:nvPr/>
        </p:nvSpPr>
        <p:spPr bwMode="auto">
          <a:xfrm>
            <a:off x="533400" y="2065200"/>
            <a:ext cx="3240000" cy="144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t>Agent’s </a:t>
            </a:r>
          </a:p>
          <a:p>
            <a:pPr algn="ctr"/>
            <a:r>
              <a:rPr lang="en-US" sz="2400" b="1" dirty="0"/>
              <a:t>Cooperativeness</a:t>
            </a:r>
          </a:p>
          <a:p>
            <a:pPr algn="ctr"/>
            <a:r>
              <a:rPr lang="en-US" sz="2400" b="1" dirty="0" smtClean="0"/>
              <a:t> &amp; </a:t>
            </a:r>
            <a:r>
              <a:rPr lang="en-US" sz="2400" b="1" dirty="0"/>
              <a:t>Reliability</a:t>
            </a:r>
          </a:p>
        </p:txBody>
      </p:sp>
      <p:sp>
        <p:nvSpPr>
          <p:cNvPr id="19460" name="Line 9"/>
          <p:cNvSpPr>
            <a:spLocks noChangeShapeType="1"/>
          </p:cNvSpPr>
          <p:nvPr/>
        </p:nvSpPr>
        <p:spPr bwMode="auto">
          <a:xfrm>
            <a:off x="1981200" y="3505200"/>
            <a:ext cx="1828800" cy="457200"/>
          </a:xfrm>
          <a:prstGeom prst="line">
            <a:avLst/>
          </a:prstGeom>
          <a:noFill/>
          <a:ln w="57150">
            <a:solidFill>
              <a:schemeClr val="tx1"/>
            </a:solidFill>
            <a:round/>
            <a:headEnd/>
            <a:tailEnd type="triangle" w="med" len="med"/>
          </a:ln>
        </p:spPr>
        <p:txBody>
          <a:bodyPr/>
          <a:lstStyle/>
          <a:p>
            <a:endParaRPr lang="en-US"/>
          </a:p>
        </p:txBody>
      </p:sp>
      <p:sp>
        <p:nvSpPr>
          <p:cNvPr id="19461" name="Oval 11"/>
          <p:cNvSpPr>
            <a:spLocks noChangeArrowheads="1"/>
          </p:cNvSpPr>
          <p:nvPr/>
        </p:nvSpPr>
        <p:spPr bwMode="auto">
          <a:xfrm>
            <a:off x="2971800" y="3886200"/>
            <a:ext cx="3124200" cy="9906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dirty="0"/>
              <a:t>Social Utility</a:t>
            </a:r>
          </a:p>
        </p:txBody>
      </p:sp>
      <p:sp>
        <p:nvSpPr>
          <p:cNvPr id="19462" name="Rectangle 15"/>
          <p:cNvSpPr>
            <a:spLocks noChangeArrowheads="1"/>
          </p:cNvSpPr>
          <p:nvPr/>
        </p:nvSpPr>
        <p:spPr bwMode="auto">
          <a:xfrm>
            <a:off x="5076056" y="2065200"/>
            <a:ext cx="3240000" cy="144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a:t>Estimations of others’</a:t>
            </a:r>
          </a:p>
          <a:p>
            <a:pPr algn="ctr"/>
            <a:r>
              <a:rPr lang="en-US" sz="2400" b="1"/>
              <a:t>Cooperativeness</a:t>
            </a:r>
          </a:p>
          <a:p>
            <a:pPr algn="ctr"/>
            <a:r>
              <a:rPr lang="en-US" sz="2400" b="1"/>
              <a:t>&amp; Reliability</a:t>
            </a:r>
          </a:p>
        </p:txBody>
      </p:sp>
      <p:sp>
        <p:nvSpPr>
          <p:cNvPr id="19463" name="Line 16"/>
          <p:cNvSpPr>
            <a:spLocks noChangeShapeType="1"/>
          </p:cNvSpPr>
          <p:nvPr/>
        </p:nvSpPr>
        <p:spPr bwMode="auto">
          <a:xfrm flipH="1">
            <a:off x="5334000" y="3505200"/>
            <a:ext cx="1524000" cy="457200"/>
          </a:xfrm>
          <a:prstGeom prst="line">
            <a:avLst/>
          </a:prstGeom>
          <a:noFill/>
          <a:ln w="57150">
            <a:solidFill>
              <a:schemeClr val="tx1"/>
            </a:solidFill>
            <a:round/>
            <a:headEnd/>
            <a:tailEnd type="triangle" w="med" len="med"/>
          </a:ln>
        </p:spPr>
        <p:txBody>
          <a:bodyPr/>
          <a:lstStyle/>
          <a:p>
            <a:endParaRPr lang="en-US"/>
          </a:p>
        </p:txBody>
      </p:sp>
      <p:sp>
        <p:nvSpPr>
          <p:cNvPr id="19464" name="Rectangle 17"/>
          <p:cNvSpPr>
            <a:spLocks noChangeArrowheads="1"/>
          </p:cNvSpPr>
          <p:nvPr/>
        </p:nvSpPr>
        <p:spPr bwMode="auto">
          <a:xfrm>
            <a:off x="533400" y="5181600"/>
            <a:ext cx="3240000" cy="144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Expected value </a:t>
            </a:r>
          </a:p>
          <a:p>
            <a:pPr algn="ctr"/>
            <a:r>
              <a:rPr lang="en-US" sz="2400" b="1" dirty="0">
                <a:solidFill>
                  <a:schemeClr val="bg1"/>
                </a:solidFill>
              </a:rPr>
              <a:t>of action</a:t>
            </a:r>
          </a:p>
        </p:txBody>
      </p:sp>
      <p:sp>
        <p:nvSpPr>
          <p:cNvPr id="19465" name="Rectangle 18"/>
          <p:cNvSpPr>
            <a:spLocks noChangeArrowheads="1"/>
          </p:cNvSpPr>
          <p:nvPr/>
        </p:nvSpPr>
        <p:spPr bwMode="auto">
          <a:xfrm>
            <a:off x="5076056" y="5181600"/>
            <a:ext cx="3240000" cy="144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Expected </a:t>
            </a:r>
            <a:endParaRPr lang="en-US" sz="2400" b="1" dirty="0" smtClean="0">
              <a:solidFill>
                <a:schemeClr val="bg1"/>
              </a:solidFill>
            </a:endParaRPr>
          </a:p>
          <a:p>
            <a:pPr algn="ctr"/>
            <a:r>
              <a:rPr lang="en-US" sz="2400" b="1" dirty="0" smtClean="0">
                <a:solidFill>
                  <a:schemeClr val="bg1"/>
                </a:solidFill>
              </a:rPr>
              <a:t>ramification</a:t>
            </a:r>
            <a:endParaRPr lang="en-US" sz="2400" b="1" dirty="0">
              <a:solidFill>
                <a:schemeClr val="bg1"/>
              </a:solidFill>
            </a:endParaRPr>
          </a:p>
          <a:p>
            <a:pPr algn="ctr"/>
            <a:r>
              <a:rPr lang="en-US" sz="2400" b="1" dirty="0">
                <a:solidFill>
                  <a:schemeClr val="bg1"/>
                </a:solidFill>
              </a:rPr>
              <a:t>of action</a:t>
            </a:r>
          </a:p>
        </p:txBody>
      </p:sp>
      <p:sp>
        <p:nvSpPr>
          <p:cNvPr id="19466" name="Line 20"/>
          <p:cNvSpPr>
            <a:spLocks noChangeShapeType="1"/>
          </p:cNvSpPr>
          <p:nvPr/>
        </p:nvSpPr>
        <p:spPr bwMode="auto">
          <a:xfrm flipV="1">
            <a:off x="2133600" y="4800600"/>
            <a:ext cx="1676400" cy="381000"/>
          </a:xfrm>
          <a:prstGeom prst="line">
            <a:avLst/>
          </a:prstGeom>
          <a:noFill/>
          <a:ln w="57150">
            <a:solidFill>
              <a:schemeClr val="tx1"/>
            </a:solidFill>
            <a:round/>
            <a:headEnd/>
            <a:tailEnd type="triangle" w="med" len="med"/>
          </a:ln>
        </p:spPr>
        <p:txBody>
          <a:bodyPr/>
          <a:lstStyle/>
          <a:p>
            <a:endParaRPr lang="en-US"/>
          </a:p>
        </p:txBody>
      </p:sp>
      <p:sp>
        <p:nvSpPr>
          <p:cNvPr id="19467" name="Line 21"/>
          <p:cNvSpPr>
            <a:spLocks noChangeShapeType="1"/>
          </p:cNvSpPr>
          <p:nvPr/>
        </p:nvSpPr>
        <p:spPr bwMode="auto">
          <a:xfrm flipH="1" flipV="1">
            <a:off x="5334000" y="4800600"/>
            <a:ext cx="1447800" cy="381000"/>
          </a:xfrm>
          <a:prstGeom prst="line">
            <a:avLst/>
          </a:prstGeom>
          <a:noFill/>
          <a:ln w="57150">
            <a:solidFill>
              <a:schemeClr val="tx1"/>
            </a:solidFill>
            <a:round/>
            <a:headEnd/>
            <a:tailEnd type="triangle" w="med" len="med"/>
          </a:ln>
        </p:spPr>
        <p:txBody>
          <a:bodyPr/>
          <a:lstStyle/>
          <a:p>
            <a:endParaRPr lang="en-US"/>
          </a:p>
        </p:txBody>
      </p:sp>
      <p:sp>
        <p:nvSpPr>
          <p:cNvPr id="12" name="Oval Callout 11"/>
          <p:cNvSpPr/>
          <p:nvPr/>
        </p:nvSpPr>
        <p:spPr>
          <a:xfrm>
            <a:off x="4267200" y="2286000"/>
            <a:ext cx="4114800" cy="1676400"/>
          </a:xfrm>
          <a:prstGeom prst="wedgeEllipseCallout">
            <a:avLst>
              <a:gd name="adj1" fmla="val -43457"/>
              <a:gd name="adj2" fmla="val 571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Taking into consideration</a:t>
            </a:r>
          </a:p>
          <a:p>
            <a:pPr algn="ctr"/>
            <a:r>
              <a:rPr lang="en-US" sz="2800" b="1" dirty="0" smtClean="0"/>
              <a:t>human factors </a:t>
            </a:r>
            <a:endParaRPr lang="en-US" sz="2800" b="1" dirty="0"/>
          </a:p>
        </p:txBody>
      </p:sp>
      <p:sp>
        <p:nvSpPr>
          <p:cNvPr id="13" name="Rounded Rectangle 12"/>
          <p:cNvSpPr/>
          <p:nvPr/>
        </p:nvSpPr>
        <p:spPr>
          <a:xfrm>
            <a:off x="304800" y="1295400"/>
            <a:ext cx="27432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Rules!!</a:t>
            </a:r>
            <a:endParaRPr lang="en-US" sz="4000" dirty="0"/>
          </a:p>
        </p:txBody>
      </p:sp>
    </p:spTree>
    <p:extLst>
      <p:ext uri="{BB962C8B-B14F-4D97-AF65-F5344CB8AC3E}">
        <p14:creationId xmlns:p14="http://schemas.microsoft.com/office/powerpoint/2010/main" val="75689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Hypothesizes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People in the U.S. and Lebanon would differ significantly with respect to cooperativeness:</a:t>
            </a:r>
          </a:p>
          <a:p>
            <a:pPr lvl="1" algn="l" rtl="0"/>
            <a:r>
              <a:rPr lang="en-US" b="1" dirty="0"/>
              <a:t>helpfulness trait: </a:t>
            </a:r>
            <a:endParaRPr lang="en-US" b="1" dirty="0" smtClean="0"/>
          </a:p>
          <a:p>
            <a:pPr lvl="1" algn="l" rtl="0"/>
            <a:r>
              <a:rPr lang="en-US" b="1" dirty="0" smtClean="0"/>
              <a:t>reliability trait: </a:t>
            </a:r>
          </a:p>
          <a:p>
            <a:pPr algn="l" rtl="0"/>
            <a:endParaRPr lang="en-US" dirty="0" smtClean="0"/>
          </a:p>
          <a:p>
            <a:pPr algn="l" rtl="0"/>
            <a:r>
              <a:rPr lang="en-US" dirty="0" smtClean="0"/>
              <a:t>An agent that modeled and adapted to the cooperativeness measures exhibited by people will play at least as well as people</a:t>
            </a:r>
          </a:p>
        </p:txBody>
      </p:sp>
      <p:sp>
        <p:nvSpPr>
          <p:cNvPr id="5" name="Slide Number Placeholder 4"/>
          <p:cNvSpPr>
            <a:spLocks noGrp="1"/>
          </p:cNvSpPr>
          <p:nvPr>
            <p:ph type="sldNum" sz="quarter" idx="12"/>
          </p:nvPr>
        </p:nvSpPr>
        <p:spPr/>
        <p:txBody>
          <a:bodyPr/>
          <a:lstStyle/>
          <a:p>
            <a:fld id="{70976B79-0DD0-4D71-841F-0C38EA70C66A}" type="slidenum">
              <a:rPr lang="he-IL" smtClean="0"/>
              <a:pPr/>
              <a:t>26</a:t>
            </a:fld>
            <a:endParaRPr lang="en-US"/>
          </a:p>
        </p:txBody>
      </p:sp>
      <p:pic>
        <p:nvPicPr>
          <p:cNvPr id="6" name="Picture 4" descr="https://encrypted-tbn0.gstatic.com/images?q=tbn:ANd9GcSJN67bY8RhMLuPLGgSIPBIc-Zq_y-TOLg8NcdM_x2xuQlcX12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encrypted-tbn2.gstatic.com/images?q=tbn:ANd9GcQCbugmJvPqDxxW16trNXDzyErDZbDfsdTGkZARsNukUiqRaTU85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647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normAutofit fontScale="90000"/>
          </a:bodyPr>
          <a:lstStyle/>
          <a:p>
            <a:pPr algn="ctr" eaLnBrk="1" hangingPunct="1"/>
            <a:r>
              <a:rPr lang="en-US" b="1" dirty="0" smtClean="0"/>
              <a:t>PURB vs People in Lebanon &amp; US</a:t>
            </a: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27</a:t>
            </a:fld>
            <a:endParaRPr lang="en-US"/>
          </a:p>
        </p:txBody>
      </p:sp>
      <p:graphicFrame>
        <p:nvGraphicFramePr>
          <p:cNvPr id="13314" name="Object 6"/>
          <p:cNvGraphicFramePr>
            <a:graphicFrameLocks noChangeAspect="1"/>
          </p:cNvGraphicFramePr>
          <p:nvPr/>
        </p:nvGraphicFramePr>
        <p:xfrm>
          <a:off x="342900" y="1397000"/>
          <a:ext cx="8191500" cy="4851400"/>
        </p:xfrm>
        <a:graphic>
          <a:graphicData uri="http://schemas.openxmlformats.org/presentationml/2006/ole">
            <mc:AlternateContent xmlns:mc="http://schemas.openxmlformats.org/markup-compatibility/2006">
              <mc:Choice xmlns:v="urn:schemas-microsoft-com:vml" Requires="v">
                <p:oleObj spid="_x0000_s427275" r:id="rId3" imgW="6095496" imgH="4065696" progId="">
                  <p:embed/>
                </p:oleObj>
              </mc:Choice>
              <mc:Fallback>
                <p:oleObj r:id="rId3" imgW="6095496" imgH="4065696" progId="">
                  <p:embed/>
                  <p:pic>
                    <p:nvPicPr>
                      <p:cNvPr id="0"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397000"/>
                        <a:ext cx="8191500" cy="485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438400" y="1905000"/>
            <a:ext cx="2438400" cy="369332"/>
          </a:xfrm>
          <a:prstGeom prst="rect">
            <a:avLst/>
          </a:prstGeom>
          <a:noFill/>
        </p:spPr>
        <p:txBody>
          <a:bodyPr wrap="square" rtlCol="0">
            <a:spAutoFit/>
          </a:bodyPr>
          <a:lstStyle/>
          <a:p>
            <a:endParaRPr lang="en-US"/>
          </a:p>
        </p:txBody>
      </p:sp>
      <p:sp>
        <p:nvSpPr>
          <p:cNvPr id="5" name="Rectangle 4"/>
          <p:cNvSpPr/>
          <p:nvPr/>
        </p:nvSpPr>
        <p:spPr>
          <a:xfrm>
            <a:off x="1447800" y="1828800"/>
            <a:ext cx="32766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encrypted-tbn2.gstatic.com/images?q=tbn:ANd9GcQCbugmJvPqDxxW16trNXDzyErDZbDfsdTGkZARsNukUiqRaTU85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9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304800" y="1828800"/>
          <a:ext cx="8640000" cy="3240000"/>
        </p:xfrm>
        <a:graphic>
          <a:graphicData uri="http://schemas.openxmlformats.org/drawingml/2006/table">
            <a:tbl>
              <a:tblPr rtl="1"/>
              <a:tblGrid>
                <a:gridCol w="1625263"/>
                <a:gridCol w="1625263"/>
                <a:gridCol w="1627369"/>
                <a:gridCol w="1625263"/>
                <a:gridCol w="2136842"/>
              </a:tblGrid>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 (Lebanon)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80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cs typeface="Arial" charset="0"/>
                        </a:rPr>
                        <a:t>0.78</a:t>
                      </a:r>
                      <a:endParaRPr kumimoji="0" lang="he-IL" sz="2800" b="0" i="0" u="none" strike="noStrike" cap="none" normalizeH="0" baseline="0" dirty="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People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28</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186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304800" y="1828800"/>
          <a:ext cx="8639999" cy="3240000"/>
        </p:xfrm>
        <a:graphic>
          <a:graphicData uri="http://schemas.openxmlformats.org/drawingml/2006/table">
            <a:tbl>
              <a:tblPr rtl="1"/>
              <a:tblGrid>
                <a:gridCol w="1625263"/>
                <a:gridCol w="1625263"/>
                <a:gridCol w="1627369"/>
                <a:gridCol w="1625263"/>
                <a:gridCol w="2136841"/>
              </a:tblGrid>
              <a:tr h="1048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0484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0.98</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 (Lebanon) </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143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0.72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29</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43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2"/>
          <p:cNvSpPr>
            <a:spLocks noGrp="1" noChangeArrowheads="1"/>
          </p:cNvSpPr>
          <p:nvPr>
            <p:ph type="title"/>
          </p:nvPr>
        </p:nvSpPr>
        <p:spPr>
          <a:xfrm>
            <a:off x="304800" y="609600"/>
            <a:ext cx="8077200" cy="1295400"/>
          </a:xfrm>
        </p:spPr>
        <p:txBody>
          <a:bodyPr>
            <a:noAutofit/>
          </a:bodyPr>
          <a:lstStyle/>
          <a:p>
            <a:pPr algn="ctr" eaLnBrk="1" hangingPunct="1"/>
            <a:r>
              <a:rPr lang="en-US" sz="4400" b="1" dirty="0" smtClean="0"/>
              <a:t>Motivation: Study of Cross Culture Negotiations</a:t>
            </a:r>
          </a:p>
        </p:txBody>
      </p:sp>
      <p:sp>
        <p:nvSpPr>
          <p:cNvPr id="9220" name="Rectangle 3"/>
          <p:cNvSpPr>
            <a:spLocks noGrp="1" noChangeArrowheads="1"/>
          </p:cNvSpPr>
          <p:nvPr>
            <p:ph idx="1"/>
          </p:nvPr>
        </p:nvSpPr>
        <p:spPr>
          <a:xfrm>
            <a:off x="304800" y="1874838"/>
            <a:ext cx="8686800" cy="4525962"/>
          </a:xfrm>
        </p:spPr>
        <p:txBody>
          <a:bodyPr/>
          <a:lstStyle/>
          <a:p>
            <a:pPr algn="l" rtl="0" eaLnBrk="1" hangingPunct="1">
              <a:buFont typeface="Wingdings" pitchFamily="2" charset="2"/>
              <a:buNone/>
            </a:pPr>
            <a:r>
              <a:rPr lang="en-US" sz="4000" dirty="0" smtClean="0"/>
              <a:t>  The development of a standardized agent to be used in studies in negotiation across cultures</a:t>
            </a:r>
          </a:p>
        </p:txBody>
      </p:sp>
      <p:sp>
        <p:nvSpPr>
          <p:cNvPr id="2" name="Slide Number Placeholder 1"/>
          <p:cNvSpPr>
            <a:spLocks noGrp="1"/>
          </p:cNvSpPr>
          <p:nvPr>
            <p:ph type="sldNum" sz="quarter" idx="12"/>
          </p:nvPr>
        </p:nvSpPr>
        <p:spPr/>
        <p:txBody>
          <a:bodyPr/>
          <a:lstStyle/>
          <a:p>
            <a:fld id="{70976B79-0DD0-4D71-841F-0C38EA70C66A}" type="slidenum">
              <a:rPr lang="he-IL" smtClean="0"/>
              <a:pPr/>
              <a:t>3</a:t>
            </a:fld>
            <a:endParaRPr lang="en-US"/>
          </a:p>
        </p:txBody>
      </p:sp>
      <p:pic>
        <p:nvPicPr>
          <p:cNvPr id="8" name="Picture 7" descr="gelfand.jpg"/>
          <p:cNvPicPr>
            <a:picLocks noChangeAspect="1"/>
          </p:cNvPicPr>
          <p:nvPr/>
        </p:nvPicPr>
        <p:blipFill>
          <a:blip r:embed="rId3" cstate="print"/>
          <a:stretch>
            <a:fillRect/>
          </a:stretch>
        </p:blipFill>
        <p:spPr>
          <a:xfrm>
            <a:off x="7315200" y="3733800"/>
            <a:ext cx="1600200" cy="2096814"/>
          </a:xfrm>
          <a:prstGeom prst="rect">
            <a:avLst/>
          </a:prstGeom>
        </p:spPr>
      </p:pic>
    </p:spTree>
    <p:extLst>
      <p:ext uri="{BB962C8B-B14F-4D97-AF65-F5344CB8AC3E}">
        <p14:creationId xmlns:p14="http://schemas.microsoft.com/office/powerpoint/2010/main" val="14848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99200" y="1773238"/>
          <a:ext cx="8639999" cy="4320001"/>
        </p:xfrm>
        <a:graphic>
          <a:graphicData uri="http://schemas.openxmlformats.org/drawingml/2006/table">
            <a:tbl>
              <a:tblPr rtl="1"/>
              <a:tblGrid>
                <a:gridCol w="1513100"/>
                <a:gridCol w="1073581"/>
                <a:gridCol w="1210481"/>
                <a:gridCol w="1483085"/>
                <a:gridCol w="1708749"/>
                <a:gridCol w="1651003"/>
              </a:tblGrid>
              <a:tr h="11644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66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0.99</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0.94</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0.72</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30</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1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8" name="Group 120"/>
          <p:cNvGraphicFramePr>
            <a:graphicFrameLocks noGrp="1"/>
          </p:cNvGraphicFramePr>
          <p:nvPr/>
        </p:nvGraphicFramePr>
        <p:xfrm>
          <a:off x="199200" y="1773238"/>
          <a:ext cx="8639999" cy="4320001"/>
        </p:xfrm>
        <a:graphic>
          <a:graphicData uri="http://schemas.openxmlformats.org/drawingml/2006/table">
            <a:tbl>
              <a:tblPr rtl="1"/>
              <a:tblGrid>
                <a:gridCol w="1513100"/>
                <a:gridCol w="1073581"/>
                <a:gridCol w="1210481"/>
                <a:gridCol w="1483085"/>
                <a:gridCol w="1708749"/>
                <a:gridCol w="1651003"/>
              </a:tblGrid>
              <a:tr h="11644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Average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Task 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Task indep.</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Co-</a:t>
                      </a:r>
                      <a:r>
                        <a:rPr kumimoji="0" lang="en-US" sz="2800" b="0" i="0" u="none" strike="noStrike" cap="none" normalizeH="0" baseline="0" dirty="0" err="1" smtClean="0">
                          <a:ln>
                            <a:noFill/>
                          </a:ln>
                          <a:solidFill>
                            <a:schemeClr val="tx1"/>
                          </a:solidFill>
                          <a:effectLst/>
                          <a:latin typeface="Arial" charset="0"/>
                          <a:cs typeface="Arial" charset="0"/>
                        </a:rPr>
                        <a:t>dep</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66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0.99</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Lebanon</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0.87</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0.94</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0.96</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0.62</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0.72</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0.59</a:t>
                      </a:r>
                      <a:endParaRPr kumimoji="0" lang="he-IL"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0.59</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PURB</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US</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7962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0.65</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0.51</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0.78</a:t>
                      </a:r>
                      <a:endParaRPr kumimoji="0" lang="he-IL" sz="2800" b="0" i="0" u="none" strike="noStrike" cap="none" normalizeH="0" baseline="0" smtClean="0">
                        <a:ln>
                          <a:noFill/>
                        </a:ln>
                        <a:solidFill>
                          <a:srgbClr val="FF00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0.64</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People</a:t>
                      </a:r>
                      <a:endParaRPr kumimoji="0" lang="he-IL"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2" name="Rectangle 119"/>
          <p:cNvSpPr>
            <a:spLocks noGrp="1" noChangeArrowheads="1"/>
          </p:cNvSpPr>
          <p:nvPr>
            <p:ph type="title"/>
          </p:nvPr>
        </p:nvSpPr>
        <p:spPr/>
        <p:txBody>
          <a:bodyPr>
            <a:normAutofit fontScale="90000"/>
          </a:bodyPr>
          <a:lstStyle/>
          <a:p>
            <a:pPr algn="ctr" eaLnBrk="1" hangingPunct="1"/>
            <a:r>
              <a:rPr lang="en-US" b="1" dirty="0" smtClean="0"/>
              <a:t>Reliability Measures</a:t>
            </a:r>
            <a:br>
              <a:rPr lang="en-US" b="1" dirty="0" smtClean="0"/>
            </a:br>
            <a:endParaRPr lang="he-IL" b="1" dirty="0" smtClean="0"/>
          </a:p>
        </p:txBody>
      </p:sp>
      <p:sp>
        <p:nvSpPr>
          <p:cNvPr id="2" name="Slide Number Placeholder 1"/>
          <p:cNvSpPr>
            <a:spLocks noGrp="1"/>
          </p:cNvSpPr>
          <p:nvPr>
            <p:ph type="sldNum" sz="quarter" idx="12"/>
          </p:nvPr>
        </p:nvSpPr>
        <p:spPr/>
        <p:txBody>
          <a:bodyPr/>
          <a:lstStyle/>
          <a:p>
            <a:fld id="{CC2F0B92-0978-4ECA-85EF-A83EE21CC228}" type="slidenum">
              <a:rPr lang="he-IL" smtClean="0"/>
              <a:pPr/>
              <a:t>31</a:t>
            </a:fld>
            <a:endParaRPr lang="en-US"/>
          </a:p>
        </p:txBody>
      </p:sp>
      <p:pic>
        <p:nvPicPr>
          <p:cNvPr id="5"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18143"/>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2.gstatic.com/images?q=tbn:ANd9GcQCbugmJvPqDxxW16trNXDzyErDZbDfsdTGkZARsNukUiqRaTU85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37"/>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17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305800" cy="1143000"/>
          </a:xfrm>
        </p:spPr>
        <p:txBody>
          <a:bodyPr>
            <a:normAutofit fontScale="90000"/>
          </a:bodyPr>
          <a:lstStyle/>
          <a:p>
            <a:pPr algn="ctr"/>
            <a:r>
              <a:rPr lang="en-US" b="1" dirty="0" smtClean="0"/>
              <a:t>Learning culture </a:t>
            </a:r>
            <a:r>
              <a:rPr lang="en-US" b="1" dirty="0"/>
              <a:t>vs </a:t>
            </a:r>
            <a:r>
              <a:rPr lang="en-US" b="1" dirty="0" smtClean="0"/>
              <a:t/>
            </a:r>
            <a:br>
              <a:rPr lang="en-US" b="1" dirty="0" smtClean="0"/>
            </a:br>
            <a:r>
              <a:rPr lang="en-US" b="1" dirty="0" smtClean="0"/>
              <a:t>Programming </a:t>
            </a:r>
            <a:r>
              <a:rPr lang="en-US" b="1" dirty="0"/>
              <a:t>ahead of </a:t>
            </a:r>
            <a:r>
              <a:rPr lang="en-US" b="1" dirty="0" smtClean="0"/>
              <a:t>Time</a:t>
            </a:r>
            <a:endParaRPr lang="en-US" b="1" dirty="0"/>
          </a:p>
        </p:txBody>
      </p:sp>
      <p:sp>
        <p:nvSpPr>
          <p:cNvPr id="6" name="Slide Number Placeholder 5"/>
          <p:cNvSpPr>
            <a:spLocks noGrp="1"/>
          </p:cNvSpPr>
          <p:nvPr>
            <p:ph type="sldNum" sz="quarter" idx="12"/>
          </p:nvPr>
        </p:nvSpPr>
        <p:spPr/>
        <p:txBody>
          <a:bodyPr/>
          <a:lstStyle/>
          <a:p>
            <a:fld id="{CC2F0B92-0978-4ECA-85EF-A83EE21CC228}" type="slidenum">
              <a:rPr lang="he-IL" smtClean="0"/>
              <a:pPr/>
              <a:t>32</a:t>
            </a:fld>
            <a:endParaRPr lang="en-US"/>
          </a:p>
        </p:txBody>
      </p:sp>
      <p:sp>
        <p:nvSpPr>
          <p:cNvPr id="3" name="Rounded Rectangle 2"/>
          <p:cNvSpPr/>
          <p:nvPr/>
        </p:nvSpPr>
        <p:spPr bwMode="auto">
          <a:xfrm>
            <a:off x="535800" y="1524000"/>
            <a:ext cx="3960000" cy="1981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ea typeface="ＭＳ Ｐゴシック" pitchFamily="34" charset="-128"/>
              </a:rPr>
              <a:t>Can we build an agent that will be better than the people it plays with in all countries?</a:t>
            </a:r>
          </a:p>
        </p:txBody>
      </p:sp>
      <p:sp>
        <p:nvSpPr>
          <p:cNvPr id="4" name="Rounded Rectangle 3"/>
          <p:cNvSpPr/>
          <p:nvPr/>
        </p:nvSpPr>
        <p:spPr bwMode="auto">
          <a:xfrm>
            <a:off x="4800600" y="1525200"/>
            <a:ext cx="3960000" cy="1980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ea typeface="ＭＳ Ｐゴシック" pitchFamily="34" charset="-128"/>
              </a:rPr>
              <a:t>Can we build </a:t>
            </a:r>
            <a:r>
              <a:rPr lang="en-US" sz="2400" b="1" dirty="0" smtClean="0">
                <a:solidFill>
                  <a:schemeClr val="bg1"/>
                </a:solidFill>
                <a:ea typeface="ＭＳ Ｐゴシック" pitchFamily="34" charset="-128"/>
              </a:rPr>
              <a:t>proficient negotiator with no expert designed rules?</a:t>
            </a:r>
          </a:p>
        </p:txBody>
      </p:sp>
      <p:sp>
        <p:nvSpPr>
          <p:cNvPr id="5" name="Rounded Rectangle 4"/>
          <p:cNvSpPr/>
          <p:nvPr/>
        </p:nvSpPr>
        <p:spPr bwMode="auto">
          <a:xfrm>
            <a:off x="4800600" y="3811200"/>
            <a:ext cx="3960000" cy="1980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Can we build prediction model?</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Should we build prediction model for each culture?</a:t>
            </a:r>
          </a:p>
        </p:txBody>
      </p:sp>
      <p:sp>
        <p:nvSpPr>
          <p:cNvPr id="13" name="Rounded Rectangle 12"/>
          <p:cNvSpPr/>
          <p:nvPr/>
        </p:nvSpPr>
        <p:spPr bwMode="auto">
          <a:xfrm>
            <a:off x="535800" y="3811200"/>
            <a:ext cx="3960000" cy="1980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ea typeface="ＭＳ Ｐゴシック" pitchFamily="34" charset="-128"/>
              </a:rPr>
              <a:t>New rules?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Rules that are culture sensitive?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ea typeface="ＭＳ Ｐゴシック" pitchFamily="34" charset="-128"/>
              </a:rPr>
              <a:t>Learning weights of social utility from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28973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153400" cy="1219200"/>
          </a:xfrm>
        </p:spPr>
        <p:txBody>
          <a:bodyPr>
            <a:normAutofit fontScale="90000"/>
          </a:bodyPr>
          <a:lstStyle/>
          <a:p>
            <a:pPr algn="ctr"/>
            <a:r>
              <a:rPr lang="en-US" b="1" dirty="0" smtClean="0"/>
              <a:t>Personality, Adaptive Learning </a:t>
            </a:r>
            <a:br>
              <a:rPr lang="en-US" b="1" dirty="0" smtClean="0"/>
            </a:br>
            <a:r>
              <a:rPr lang="en-US" b="1" dirty="0" smtClean="0"/>
              <a:t>(PAL) Agent</a:t>
            </a:r>
            <a:endParaRPr lang="en-US" altLang="en-US" b="1"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33</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953000" y="2798762"/>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from specific  culture</a:t>
            </a:r>
            <a:endParaRPr lang="en-US" sz="2000" b="1" dirty="0">
              <a:solidFill>
                <a:schemeClr val="bg1"/>
              </a:solidFill>
            </a:endParaRPr>
          </a:p>
        </p:txBody>
      </p:sp>
      <p:sp>
        <p:nvSpPr>
          <p:cNvPr id="20" name="Down Arrow 19"/>
          <p:cNvSpPr/>
          <p:nvPr/>
        </p:nvSpPr>
        <p:spPr>
          <a:xfrm rot="20098948">
            <a:off x="1477070" y="3710149"/>
            <a:ext cx="839157" cy="1037902"/>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304799" y="2819399"/>
            <a:ext cx="2286001" cy="1080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smtClean="0">
                <a:solidFill>
                  <a:schemeClr val="bg1"/>
                </a:solidFill>
              </a:rPr>
              <a:t>Human specific data</a:t>
            </a:r>
          </a:p>
        </p:txBody>
      </p:sp>
      <p:sp>
        <p:nvSpPr>
          <p:cNvPr id="21" name="TextBox 20"/>
          <p:cNvSpPr txBox="1"/>
          <p:nvPr/>
        </p:nvSpPr>
        <p:spPr>
          <a:xfrm>
            <a:off x="304800" y="6197025"/>
            <a:ext cx="5161926" cy="523220"/>
          </a:xfrm>
          <a:prstGeom prst="rect">
            <a:avLst/>
          </a:prstGeom>
          <a:blipFill>
            <a:blip r:embed="rId2"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Collaborators: </a:t>
            </a:r>
            <a:r>
              <a:rPr lang="en-US" sz="2800" b="1" i="1" dirty="0" err="1" smtClean="0">
                <a:solidFill>
                  <a:schemeClr val="bg2">
                    <a:lumMod val="25000"/>
                  </a:schemeClr>
                </a:solidFill>
                <a:latin typeface="+mj-lt"/>
              </a:rPr>
              <a:t>Haim</a:t>
            </a:r>
            <a:r>
              <a:rPr lang="en-US" sz="2800" b="1" i="1" dirty="0" smtClean="0">
                <a:solidFill>
                  <a:schemeClr val="bg2">
                    <a:lumMod val="25000"/>
                  </a:schemeClr>
                </a:solidFill>
                <a:latin typeface="+mj-lt"/>
              </a:rPr>
              <a:t>, Gal, Gelfand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2475313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153400" cy="1219200"/>
          </a:xfrm>
        </p:spPr>
        <p:txBody>
          <a:bodyPr>
            <a:normAutofit fontScale="90000"/>
          </a:bodyPr>
          <a:lstStyle/>
          <a:p>
            <a:pPr algn="ctr"/>
            <a:r>
              <a:rPr lang="en-US" b="1" dirty="0" smtClean="0"/>
              <a:t>Personality, Adaptive Learning </a:t>
            </a:r>
            <a:br>
              <a:rPr lang="en-US" b="1" dirty="0" smtClean="0"/>
            </a:br>
            <a:r>
              <a:rPr lang="en-US" b="1" dirty="0" smtClean="0"/>
              <a:t>(PAL) Agent</a:t>
            </a:r>
            <a:endParaRPr lang="en-US" altLang="en-US" b="1"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34</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953000" y="2798762"/>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from specific  culture</a:t>
            </a:r>
            <a:endParaRPr lang="en-US" sz="2000" b="1" dirty="0">
              <a:solidFill>
                <a:schemeClr val="bg1"/>
              </a:solidFill>
            </a:endParaRPr>
          </a:p>
        </p:txBody>
      </p:sp>
      <p:sp>
        <p:nvSpPr>
          <p:cNvPr id="19" name="Oval 18"/>
          <p:cNvSpPr/>
          <p:nvPr/>
        </p:nvSpPr>
        <p:spPr bwMode="auto">
          <a:xfrm>
            <a:off x="5031600" y="1219200"/>
            <a:ext cx="3960000" cy="21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1" anchor="ctr" anchorCtr="0" compatLnSpc="1">
            <a:prstTxWarp prst="textNoShape">
              <a:avLst/>
            </a:prstTxWarp>
          </a:bodyPr>
          <a:lstStyle/>
          <a:p>
            <a:pPr algn="ctr"/>
            <a:r>
              <a:rPr lang="en-US" sz="2000" b="1" dirty="0" smtClean="0">
                <a:solidFill>
                  <a:schemeClr val="tx1"/>
                </a:solidFill>
                <a:latin typeface="Arial" pitchFamily="34" charset="0"/>
                <a:cs typeface="Arial" pitchFamily="34" charset="0"/>
              </a:rPr>
              <a:t>In this data set the </a:t>
            </a:r>
            <a:r>
              <a:rPr kumimoji="0" lang="en-US" sz="2000" b="1" i="0" u="none" strike="noStrike" cap="none" normalizeH="0" baseline="0" dirty="0" smtClean="0">
                <a:ln>
                  <a:noFill/>
                </a:ln>
                <a:solidFill>
                  <a:schemeClr val="tx1"/>
                </a:solidFill>
                <a:effectLst/>
                <a:latin typeface="Arial" pitchFamily="34" charset="0"/>
                <a:cs typeface="Arial" pitchFamily="34" charset="0"/>
              </a:rPr>
              <a:t>Lebanon</a:t>
            </a:r>
            <a:r>
              <a:rPr kumimoji="0" lang="en-US" sz="2000" b="1" i="0" u="none" strike="noStrike" cap="none" normalizeH="0" dirty="0" smtClean="0">
                <a:ln>
                  <a:noFill/>
                </a:ln>
                <a:solidFill>
                  <a:schemeClr val="tx1"/>
                </a:solidFill>
                <a:effectLst/>
                <a:latin typeface="Arial" pitchFamily="34" charset="0"/>
                <a:cs typeface="Arial" pitchFamily="34" charset="0"/>
              </a:rPr>
              <a:t> people</a:t>
            </a:r>
            <a:r>
              <a:rPr kumimoji="0" lang="en-US" sz="2000" b="1" i="0" u="none" strike="noStrike" cap="none" normalizeH="0" baseline="0" dirty="0" smtClean="0">
                <a:ln>
                  <a:noFill/>
                </a:ln>
                <a:solidFill>
                  <a:schemeClr val="tx1"/>
                </a:solidFill>
                <a:effectLst/>
                <a:latin typeface="Arial" pitchFamily="34" charset="0"/>
                <a:cs typeface="Arial" pitchFamily="34" charset="0"/>
              </a:rPr>
              <a:t> almost always kept the agreements </a:t>
            </a:r>
            <a:r>
              <a:rPr kumimoji="0" lang="en-US" sz="20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PAL never kept agreements </a:t>
            </a:r>
            <a:endParaRPr kumimoji="0" lang="he-IL"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22"/>
          <p:cNvSpPr/>
          <p:nvPr/>
        </p:nvSpPr>
        <p:spPr bwMode="auto">
          <a:xfrm>
            <a:off x="122784" y="2024844"/>
            <a:ext cx="3960000" cy="2160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1" anchor="ctr" anchorCtr="0" compatLnSpc="1">
            <a:prstTxWarp prst="textNoShape">
              <a:avLst/>
            </a:prstTxWarp>
          </a:bodyPr>
          <a:lstStyle/>
          <a:p>
            <a:pPr marL="0" lvl="2" algn="ctr"/>
            <a:r>
              <a:rPr lang="en-US" sz="2200" b="1" dirty="0">
                <a:latin typeface="Arial" pitchFamily="34" charset="0"/>
                <a:cs typeface="Arial" pitchFamily="34" charset="0"/>
              </a:rPr>
              <a:t>“Nasty </a:t>
            </a:r>
            <a:r>
              <a:rPr lang="en-US" sz="2200" b="1" dirty="0" smtClean="0">
                <a:latin typeface="Arial" pitchFamily="34" charset="0"/>
                <a:cs typeface="Arial" pitchFamily="34" charset="0"/>
              </a:rPr>
              <a:t>Agent</a:t>
            </a:r>
            <a:r>
              <a:rPr lang="en-US" sz="2200" b="1" dirty="0">
                <a:latin typeface="Arial" pitchFamily="34" charset="0"/>
                <a:cs typeface="Arial" pitchFamily="34" charset="0"/>
              </a:rPr>
              <a:t>”: </a:t>
            </a:r>
            <a:r>
              <a:rPr lang="en-US" sz="2200" b="1" dirty="0" smtClean="0">
                <a:latin typeface="Arial" pitchFamily="34" charset="0"/>
                <a:cs typeface="Arial" pitchFamily="34" charset="0"/>
              </a:rPr>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Less </a:t>
            </a:r>
            <a:r>
              <a:rPr lang="en-US" sz="2200" b="1" dirty="0">
                <a:latin typeface="Arial" pitchFamily="34" charset="0"/>
                <a:cs typeface="Arial" pitchFamily="34" charset="0"/>
              </a:rPr>
              <a:t>reliable when fulfilling its </a:t>
            </a:r>
            <a:r>
              <a:rPr lang="en-US" sz="2200" b="1" dirty="0" smtClean="0">
                <a:latin typeface="Arial" pitchFamily="34" charset="0"/>
                <a:cs typeface="Arial" pitchFamily="34" charset="0"/>
              </a:rPr>
              <a:t>agreement</a:t>
            </a:r>
          </a:p>
        </p:txBody>
      </p:sp>
      <p:pic>
        <p:nvPicPr>
          <p:cNvPr id="20" name="Picture 19" descr="https://encrypted-tbn2.gstatic.com/images?q=tbn:ANd9GcQCbugmJvPqDxxW16trNXDzyErDZbDfsdTGkZARsNukUiqRaTU85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681" y="0"/>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2784" y="4191000"/>
            <a:ext cx="2362200" cy="2677656"/>
          </a:xfrm>
          <a:prstGeom prst="rect">
            <a:avLst/>
          </a:prstGeom>
          <a:solidFill>
            <a:schemeClr val="tx2">
              <a:lumMod val="20000"/>
              <a:lumOff val="80000"/>
            </a:schemeClr>
          </a:solidFill>
        </p:spPr>
        <p:txBody>
          <a:bodyPr wrap="square" rtlCol="0">
            <a:spAutoFit/>
          </a:bodyPr>
          <a:lstStyle/>
          <a:p>
            <a:r>
              <a:rPr lang="en-US" sz="2800" b="1" dirty="0" smtClean="0"/>
              <a:t>People adapt their behavior to their counterparts. </a:t>
            </a:r>
            <a:endParaRPr lang="en-US" sz="2800" b="1" dirty="0"/>
          </a:p>
        </p:txBody>
      </p:sp>
    </p:spTree>
    <p:extLst>
      <p:ext uri="{BB962C8B-B14F-4D97-AF65-F5344CB8AC3E}">
        <p14:creationId xmlns:p14="http://schemas.microsoft.com/office/powerpoint/2010/main" val="24753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Pal vs Humans</a:t>
            </a:r>
            <a:endParaRPr lang="he-IL"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9882744"/>
              </p:ext>
            </p:extLst>
          </p:nvPr>
        </p:nvGraphicFramePr>
        <p:xfrm>
          <a:off x="838200" y="1844675"/>
          <a:ext cx="8126413"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0976B79-0DD0-4D71-841F-0C38EA70C66A}" type="slidenum">
              <a:rPr lang="he-IL" smtClean="0"/>
              <a:pPr/>
              <a:t>35</a:t>
            </a:fld>
            <a:endParaRPr lang="en-US"/>
          </a:p>
        </p:txBody>
      </p:sp>
      <p:pic>
        <p:nvPicPr>
          <p:cNvPr id="5"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100" y="16867"/>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encrypted-tbn2.gstatic.com/images?q=tbn:ANd9GcQCbugmJvPqDxxW16trNXDzyErDZbDfsdTGkZARsNukUiqRaTU85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8768" y="33825"/>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encrypted-tbn0.gstatic.com/images?q=tbn:ANd9GcSJN67bY8RhMLuPLGgSIPBIc-Zq_y-TOLg8NcdM_x2xuQlcX12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1" y="34931"/>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18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t>Open </a:t>
            </a:r>
            <a:r>
              <a:rPr lang="en-US" b="1" dirty="0" smtClean="0"/>
              <a:t>Questions</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l" rtl="0"/>
            <a:r>
              <a:rPr lang="en-US" sz="2800" dirty="0" smtClean="0"/>
              <a:t>Is it possible to develop new innovative learning algorithms that will allow us to learn from one culture to another when the cultures are significantly different</a:t>
            </a:r>
            <a:r>
              <a:rPr lang="en-US" sz="2800" dirty="0" smtClean="0"/>
              <a:t>? Can we introduce adaptation method to counterparts?</a:t>
            </a:r>
            <a:endParaRPr lang="en-US" sz="2800"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4C737262-14D0-4467-8DBA-E04A6AA4AC41}" type="slidenum">
              <a:rPr lang="en-US" smtClean="0"/>
              <a:pPr/>
              <a:t>36</a:t>
            </a:fld>
            <a:endParaRPr lang="en-US"/>
          </a:p>
        </p:txBody>
      </p:sp>
      <p:sp>
        <p:nvSpPr>
          <p:cNvPr id="6" name="TextBox 5"/>
          <p:cNvSpPr txBox="1"/>
          <p:nvPr/>
        </p:nvSpPr>
        <p:spPr>
          <a:xfrm>
            <a:off x="2099904" y="6197025"/>
            <a:ext cx="5655523" cy="523220"/>
          </a:xfrm>
          <a:prstGeom prst="rect">
            <a:avLst/>
          </a:prstGeom>
          <a:blipFill>
            <a:blip r:embed="rId2"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 </a:t>
            </a:r>
            <a:r>
              <a:rPr lang="en-US" sz="2800" b="1" i="1" dirty="0" smtClean="0">
                <a:solidFill>
                  <a:schemeClr val="bg2">
                    <a:lumMod val="25000"/>
                  </a:schemeClr>
                </a:solidFill>
                <a:latin typeface="+mj-lt"/>
              </a:rPr>
              <a:t>Kobi Gal, Avi </a:t>
            </a:r>
            <a:r>
              <a:rPr lang="en-US" sz="2800" b="1" i="1" dirty="0" smtClean="0">
                <a:solidFill>
                  <a:schemeClr val="bg2">
                    <a:lumMod val="25000"/>
                  </a:schemeClr>
                </a:solidFill>
                <a:latin typeface="+mj-lt"/>
              </a:rPr>
              <a:t>Rosenfeld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1998903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a:noFill/>
          <a:ln>
            <a:noFill/>
          </a:ln>
        </p:spPr>
        <p:txBody>
          <a:bodyPr wrap="square" lIns="91425" tIns="45700" rIns="91425" bIns="45700" anchor="ctr" anchorCtr="0">
            <a:spAutoFit/>
          </a:bodyPr>
          <a:lstStyle/>
          <a:p>
            <a:pPr marL="0" marR="0" lvl="0" indent="0" algn="ctr" rtl="0">
              <a:spcBef>
                <a:spcPts val="0"/>
              </a:spcBef>
              <a:buClr>
                <a:schemeClr val="dk1"/>
              </a:buClr>
              <a:buSzPct val="25000"/>
              <a:buFont typeface="Calibri"/>
              <a:buNone/>
            </a:pPr>
            <a:r>
              <a:rPr lang="en" sz="4500" b="1" dirty="0">
                <a:sym typeface="Calibri"/>
              </a:rPr>
              <a:t>A </a:t>
            </a:r>
            <a:r>
              <a:rPr lang="en" sz="4500" b="1" dirty="0" smtClean="0">
                <a:sym typeface="Calibri"/>
              </a:rPr>
              <a:t>Study </a:t>
            </a:r>
            <a:r>
              <a:rPr lang="en" sz="4500" b="1" dirty="0">
                <a:sym typeface="Calibri"/>
              </a:rPr>
              <a:t>of </a:t>
            </a:r>
            <a:r>
              <a:rPr lang="en" sz="4500" b="1" dirty="0" smtClean="0">
                <a:sym typeface="Calibri"/>
              </a:rPr>
              <a:t>Corruption </a:t>
            </a:r>
            <a:r>
              <a:rPr lang="en" sz="4500" b="1" dirty="0">
                <a:sym typeface="Calibri"/>
              </a:rPr>
              <a:t>in </a:t>
            </a:r>
            <a:r>
              <a:rPr lang="en" sz="4500" b="1" dirty="0" smtClean="0">
                <a:sym typeface="Calibri"/>
              </a:rPr>
              <a:t/>
            </a:r>
            <a:br>
              <a:rPr lang="en" sz="4500" b="1" dirty="0" smtClean="0">
                <a:sym typeface="Calibri"/>
              </a:rPr>
            </a:br>
            <a:r>
              <a:rPr lang="en" sz="4500" b="1" dirty="0" smtClean="0">
                <a:sym typeface="Calibri"/>
              </a:rPr>
              <a:t>Different Cultures</a:t>
            </a:r>
            <a:endParaRPr lang="en" sz="4500" b="1" dirty="0">
              <a:sym typeface="Calibri"/>
            </a:endParaRPr>
          </a:p>
        </p:txBody>
      </p:sp>
      <p:sp>
        <p:nvSpPr>
          <p:cNvPr id="99" name="Shape 99"/>
          <p:cNvSpPr txBox="1">
            <a:spLocks noGrp="1"/>
          </p:cNvSpPr>
          <p:nvPr>
            <p:ph idx="1"/>
          </p:nvPr>
        </p:nvSpPr>
        <p:spPr>
          <a:xfrm>
            <a:off x="381000" y="2025544"/>
            <a:ext cx="5638800" cy="4216499"/>
          </a:xfrm>
          <a:prstGeom prst="rect">
            <a:avLst/>
          </a:prstGeom>
          <a:noFill/>
          <a:ln>
            <a:noFill/>
          </a:ln>
        </p:spPr>
        <p:txBody>
          <a:bodyPr wrap="square" lIns="91425" tIns="45700" rIns="91425" bIns="45700" anchor="t" anchorCtr="0">
            <a:spAutoFit/>
          </a:bodyPr>
          <a:lstStyle/>
          <a:p>
            <a:pPr marR="0" lvl="0" algn="l" rtl="0"/>
            <a:r>
              <a:rPr lang="en" sz="3200" dirty="0">
                <a:sym typeface="Calibri"/>
              </a:rPr>
              <a:t>Corruption is an important policy concern in </a:t>
            </a:r>
            <a:r>
              <a:rPr lang="en" sz="3200" dirty="0"/>
              <a:t>many</a:t>
            </a:r>
            <a:r>
              <a:rPr lang="en" sz="3200" dirty="0">
                <a:sym typeface="Calibri"/>
              </a:rPr>
              <a:t> </a:t>
            </a:r>
            <a:r>
              <a:rPr lang="en" sz="3200" dirty="0" smtClean="0">
                <a:sym typeface="Calibri"/>
              </a:rPr>
              <a:t>countries</a:t>
            </a:r>
            <a:endParaRPr lang="en" sz="3200" dirty="0">
              <a:sym typeface="Calibri"/>
            </a:endParaRPr>
          </a:p>
          <a:p>
            <a:pPr marR="0" lvl="0" algn="l" rtl="0"/>
            <a:endParaRPr lang="en" sz="3200" dirty="0" smtClean="0">
              <a:sym typeface="Calibri"/>
            </a:endParaRPr>
          </a:p>
          <a:p>
            <a:pPr marR="0" lvl="0" algn="l" rtl="0"/>
            <a:r>
              <a:rPr lang="en" sz="3200" dirty="0" smtClean="0">
                <a:sym typeface="Calibri"/>
              </a:rPr>
              <a:t>Difficult </a:t>
            </a:r>
            <a:r>
              <a:rPr lang="en" sz="3200" dirty="0">
                <a:sym typeface="Calibri"/>
              </a:rPr>
              <a:t>to model and to predict in the confinements of the </a:t>
            </a:r>
            <a:r>
              <a:rPr lang="en" sz="3200" dirty="0" smtClean="0">
                <a:sym typeface="Calibri"/>
              </a:rPr>
              <a:t>laboratory</a:t>
            </a:r>
            <a:endParaRPr lang="en" sz="3200" dirty="0">
              <a:sym typeface="Calibri"/>
            </a:endParaRPr>
          </a:p>
          <a:p>
            <a:pPr marL="0" marR="0" lvl="0" indent="0" algn="l" rtl="0">
              <a:buNone/>
            </a:pPr>
            <a:endParaRPr lang="en" dirty="0" smtClean="0"/>
          </a:p>
        </p:txBody>
      </p:sp>
      <p:sp>
        <p:nvSpPr>
          <p:cNvPr id="3" name="Slide Number Placeholder 2"/>
          <p:cNvSpPr>
            <a:spLocks noGrp="1"/>
          </p:cNvSpPr>
          <p:nvPr>
            <p:ph type="sldNum" sz="quarter" idx="12"/>
          </p:nvPr>
        </p:nvSpPr>
        <p:spPr/>
        <p:txBody>
          <a:bodyPr/>
          <a:lstStyle/>
          <a:p>
            <a:fld id="{70976B79-0DD0-4D71-841F-0C38EA70C66A}" type="slidenum">
              <a:rPr lang="he-IL" smtClean="0"/>
              <a:pPr/>
              <a:t>37</a:t>
            </a:fld>
            <a:endParaRPr lang="en-US"/>
          </a:p>
        </p:txBody>
      </p:sp>
      <p:pic>
        <p:nvPicPr>
          <p:cNvPr id="1026" name="Picture 2" descr="http://t2.gstatic.com/images?q=tbn:ANd9GcRQ3IN2FFvpMEwBuMV_2uEbdLBBxptAE5rQG_Vy-kk16tYFdsSJ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19400"/>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6197025"/>
            <a:ext cx="6443559" cy="523220"/>
          </a:xfrm>
          <a:prstGeom prst="rect">
            <a:avLst/>
          </a:prstGeom>
          <a:blipFill>
            <a:blip r:embed="rId4" cstate="print"/>
            <a:tile tx="0" ty="0" sx="100000" sy="100000" flip="none" algn="tl"/>
          </a:blipFill>
        </p:spPr>
        <p:txBody>
          <a:bodyPr wrap="none" rtlCol="0">
            <a:spAutoFit/>
          </a:bodyPr>
          <a:lstStyle/>
          <a:p>
            <a:r>
              <a:rPr lang="en-US" sz="2800" b="1" i="1" dirty="0" smtClean="0">
                <a:solidFill>
                  <a:schemeClr val="bg2">
                    <a:lumMod val="25000"/>
                  </a:schemeClr>
                </a:solidFill>
                <a:latin typeface="+mj-lt"/>
              </a:rPr>
              <a:t>Collaborators: Gal, An, Rosenfeld, Gelfand</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2444664071"/>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71811"/>
            <a:ext cx="6862762" cy="325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Shape 116"/>
          <p:cNvSpPr txBox="1">
            <a:spLocks noGrp="1"/>
          </p:cNvSpPr>
          <p:nvPr>
            <p:ph type="title"/>
          </p:nvPr>
        </p:nvSpPr>
        <p:spPr>
          <a:xfrm>
            <a:off x="457200" y="259170"/>
            <a:ext cx="8229600" cy="1569630"/>
          </a:xfrm>
          <a:prstGeom prst="rect">
            <a:avLst/>
          </a:prstGeom>
        </p:spPr>
        <p:txBody>
          <a:bodyPr wrap="square" lIns="91425" tIns="91425" rIns="91425" bIns="91425" anchor="b" anchorCtr="0">
            <a:spAutoFit/>
          </a:bodyPr>
          <a:lstStyle/>
          <a:p>
            <a:pPr algn="ctr" rtl="0">
              <a:buNone/>
            </a:pPr>
            <a:r>
              <a:rPr lang="en" sz="4500" b="1" dirty="0">
                <a:sym typeface="Calibri"/>
              </a:rPr>
              <a:t>Corruption</a:t>
            </a:r>
            <a:r>
              <a:rPr lang="en" sz="4500" b="1" dirty="0">
                <a:latin typeface="Calibri" pitchFamily="34" charset="0"/>
              </a:rPr>
              <a:t> </a:t>
            </a:r>
            <a:r>
              <a:rPr lang="en" sz="4500" b="1" dirty="0" smtClean="0">
                <a:latin typeface="Calibri" pitchFamily="34" charset="0"/>
              </a:rPr>
              <a:t>Index</a:t>
            </a:r>
            <a:br>
              <a:rPr lang="en" sz="4500" b="1" dirty="0" smtClean="0">
                <a:latin typeface="Calibri" pitchFamily="34" charset="0"/>
              </a:rPr>
            </a:br>
            <a:endParaRPr lang="en" sz="4500" b="1" dirty="0">
              <a:latin typeface="Calibri" pitchFamily="34" charset="0"/>
            </a:endParaRPr>
          </a:p>
        </p:txBody>
      </p:sp>
      <p:sp>
        <p:nvSpPr>
          <p:cNvPr id="117" name="Shape 117"/>
          <p:cNvSpPr txBox="1">
            <a:spLocks noGrp="1"/>
          </p:cNvSpPr>
          <p:nvPr>
            <p:ph idx="1"/>
          </p:nvPr>
        </p:nvSpPr>
        <p:spPr>
          <a:xfrm>
            <a:off x="381000" y="1295400"/>
            <a:ext cx="8229600" cy="2597604"/>
          </a:xfrm>
          <a:prstGeom prst="rect">
            <a:avLst/>
          </a:prstGeom>
        </p:spPr>
        <p:txBody>
          <a:bodyPr wrap="square" lIns="91425" tIns="91425" rIns="91425" bIns="91425" anchor="t" anchorCtr="0">
            <a:spAutoFit/>
          </a:bodyPr>
          <a:lstStyle/>
          <a:p>
            <a:pPr algn="l" rtl="0"/>
            <a:r>
              <a:rPr lang="en" sz="2800" dirty="0"/>
              <a:t>Global index is a perceived </a:t>
            </a:r>
            <a:r>
              <a:rPr lang="en" sz="2800" dirty="0" smtClean="0"/>
              <a:t>measure</a:t>
            </a:r>
            <a:r>
              <a:rPr lang="en" sz="2800" dirty="0"/>
              <a:t> </a:t>
            </a:r>
            <a:r>
              <a:rPr lang="en" sz="2800" dirty="0" smtClean="0"/>
              <a:t>(the lower the better):</a:t>
            </a:r>
          </a:p>
          <a:p>
            <a:pPr lvl="1" algn="l" rtl="0"/>
            <a:r>
              <a:rPr lang="en" sz="2800" dirty="0" smtClean="0"/>
              <a:t>USA</a:t>
            </a:r>
            <a:r>
              <a:rPr lang="en" sz="2800" dirty="0"/>
              <a:t>: </a:t>
            </a:r>
            <a:r>
              <a:rPr lang="en" sz="2800" dirty="0" smtClean="0"/>
              <a:t>rank 19</a:t>
            </a:r>
            <a:endParaRPr lang="en" sz="2800" dirty="0"/>
          </a:p>
          <a:p>
            <a:pPr lvl="1" algn="l" rtl="0"/>
            <a:r>
              <a:rPr lang="en" sz="2800" dirty="0"/>
              <a:t>Israel: </a:t>
            </a:r>
            <a:r>
              <a:rPr lang="en" sz="2800" dirty="0" smtClean="0"/>
              <a:t>rank 36</a:t>
            </a:r>
            <a:endParaRPr lang="en" sz="2800" dirty="0"/>
          </a:p>
          <a:p>
            <a:pPr lvl="1" algn="l" rtl="0"/>
            <a:r>
              <a:rPr lang="en" sz="2800" dirty="0" smtClean="0"/>
              <a:t>China: rank 80</a:t>
            </a:r>
            <a:endParaRPr lang="en" dirty="0"/>
          </a:p>
        </p:txBody>
      </p:sp>
      <p:sp>
        <p:nvSpPr>
          <p:cNvPr id="2" name="AutoShape 2" descr="data:image/jpeg;base64,/9j/4AAQSkZJRgABAQAAAQABAAD/2wCEAAkGBhQPEBAQEBAQEBAQDxAPEBAPFA8PDg8QFBAVFRQQFRUXHCYeFxkjGRQUHy8gJCcpLSwsFR4xNTUqNSYsLCkBCQoKDgwOFw8PFykcHRwpKSkpKSkpKSkpKSkpKSkpKSkpKSkpKSkpKSkpKSkpKSwpKSwpLCkpLCksKSwsLCkpKf/AABEIALkBEQMBIgACEQEDEQH/xAAcAAABBQEBAQAAAAAAAAAAAAAAAQIDBAUGBwj/xAA9EAABAwIEAwUEBwcFAQAAAAABAAIDBBEFEiExBkFREyJhcYEHMkKRFDNScqGxwRUjYoLR4fAkQ1Nj8SX/xAAZAQEBAQEBAQAAAAAAAAAAAAAAAQIDBAX/xAAjEQEBAAICAgIDAAMAAAAAAAAAAQIRAyESMQRBEzJRImFx/9oADAMBAAIRAxEAPwDw1CEIJIpi3ZT/ALQPQKohBb/aJ6BIa4nkFVQgkdNdAmKjQgm+klAqiFClAQX6fFC3cXHgugpJQ5ocNiLrmKWlLnAEabnoumpxYAdBZSsZL8O481vUmywaZtyFvxCzV7/hb3Xzvl61IWWeyp1TrgqUxklKYbr1ZbyccNYuTrKZz3WA0SR4BfVy6o0gGtlnVslhovHlwzHuvbjy+XplGmZEOSyMQxO+jVPWU8jyd1QkwxwXnyv8ejGf1pcNVtnFp63C67cLzyiJikabc7LvqOXM0Fev42XuPJ8rD1lEVSFiVI1W9UjRYVWNVjmnbXB6VkrEjihq870nEp7VG1SRlVD3bKhijrMA6laDwszGHbDoEpiybJ/JNCesOhtk0pxKZdQLdCRCimoQhFCsw0ucaKsr2Hu5IlN/Zp6hNfh7h0WomuUTbHdAQkERV6cKFgVNoW05VyKMDRAT2oLcKvwlZ8KvQlZqVoU77ELchqBZc8wq5HUL1fG5fC6eP5HF5xtdrokiNyqsLrgK9CywX1Mf8nzsp4wk7dLKjLSrQdqmliznhMm+PO4xgVlNlF7LFqJF1GL1bI2HNZcVPi4JOmi+dyyY3T6nFblNo6l66Dh2vzNtzGi510zXjRPwqoMUlr6Fc+PLxy23yYeWOna1I0WJVN1Wr9IzNWbVr0c1mXcebilx6ZrylCR51QSvM9R7VNE1VwVZi2VjNKNSsXE3Xe75LZa7c9AsGqdcnxJUrWKuAnJLJHLLZLpqUpqypUIQgRIlRdFIrNEe8qympTZwRK2AkKUIKjKrOFA1WZ1WG6olanNTWpQVFW4VdhVGJXoVKlWWFThQsCmYkuqxW1QjS6sdrcrPpn6K7AxfY4uTeM0+Vy8esqnAUrKSR4PZsc8+AXT8McGmYCWa7Y9w3m7z8F0lVIymdHGxrQC4D8Vx5vlTHqPX8f4Vz7rxjEeAa+odcRADkC7XzKWg9ilU8gzOZGOe7ivocRho81k4pVhgJXzssre6+nhhPUeO1/smhhbYzd4WF/ErAxP2aVEQ7SN7ZWjXmHWXbcT40DcXXIw8RSxXDXnKfhOwWJlXXLjxY0FQ5ndeC1w3BSyz3S4xWdr3iAHdQsr6Qu0y6eTLDVTl2qTOqwnThKqi21yttOizo36q25+gVlZp0psxx9FhzjVatZNZgHVY8r9VKsNsmFKSkKy2aUIKFFCEIQIhCEUicx1iCkQg2ojcBPKgonXaFZKjCtMqnNW5lScdVRM0p4KiY5SBRVqIq9CVnRlXYXKVF9inaqsZVpiyi7R7ruuC+HDUPEjx+6Yb6/Eenks/gPgs1Z7aUEQNOnLtD/ReqGEQRhsYDQBp0Xox5rjhqMz4/nlLSVtU2NthYABc5V/6l0fZm72yNPyN9fRVsbxh+oc0FvVqm4FAklllGzGBvhmJ/oF5PLyun1Px/jw8q6SuxIN7mt7akbfNcFxRj3Z3aefjcro8dJbmcvLeI5i57iUyvejjxmtsXEKsvcTfTks96Wd9lGHLccr2gqBosSSTUhbNS/QrAe7U+a3HnyiQyJWyqG6UFa2wuwyqz9IWYxyljk1CqaWcRnvYdAs8uT55LkqJTayHFIkSopChCRQKhF0IGpUiVFCEIQaOGv0IV1xWTRSWd5rQfIoyjqHqg52qnlddRhiqHMClCaAnXRU0ZVyEqlGVbiKgvxFdXwHgArqtsb/q2jtHj7QB0b6lchE5dj7OcXFPWNLjYPaWeF7iyyR7tT0zYmhjGhrWiwA0AAVPE7BpJO3JXYn5gCqWLR3bZMvTvh+zgMYxdlyNQfFdHwDpSueG6zTvt6AC/wCBXMcSYEXNJFw7cXXX+zlv/wA6AndplDvB3auuuPFO3t+RlPCaN4joXuBOZoFutv0XkuPQEOcL3tr1Xq3E1b7wuvJuIpwC52wF7+S1lrbnhvw7rmKki+qhMgTGSPldYC99mjl5lWqjhudguWm1r+nULrp5fNjYjVaWHNZavYlCWkXBB8VSWnMISIQPBTmlMui6qAlInNjJvbkmqAQhCKEIQgEIQgRCEIBKkSoHMNirhddUlbpzcIzS5U7IpQ1Me5BG4pocmOcmh6ItxlWo3LPZIrUb1FaMbleomOe9rWAl7nANA3zE6LKjkXWezmdjcQhMlrDNa/2rafqoR7vgEUkcETJTmeGNBPU2U9fOGNLjy2UMWItdJlBG1x6LE4txcRNN3AWUvp2wx3lpk4ke1JMkpAPwstf5qTB640sT4onueHvL2t96QOO4FtTff1WHhGB1Nee0+op9zPKCAR/ADbP56DxXa4bTRUrCKcXNu9Uy95zzpo0euwFlyw48rdzp6eXmwmPje3D8U4jNG7K9st3NvYRuzW+Wi4WopKircGxwyZbnUtNifMr3uGh7UnPcXs5wcQZX/q0eCux4c1o2aAPKwC7TimP28t58rNenm/BPAggYJJWNznXXUt8V1k+DMlBaRtsbbeS2pI/5W9dQfNVxWNBIGVw/hPe9Wm1/RdY4VweP+ztkoN2NI+0B+nJeb437MZoruhIe0fATZ/ovouORr/dIPhs75HVVa7DoyCXtA/iGh/ur1fZ69PlD9mS5zH2T843blOYLWh4GqnNzdllG9nkA/Je7Yjw7GDnY+z9NC27wL216DzXM47gVVYvjPaMAvZttuo5Fc8plP1d+O4X9rp4vWUT4XFkjS1w6qFdTjY7QESCz2gkXFiCuVUiZSS9HCQjY7pt0IIVZCEiVAIRdIgVCEIEQhCBUIQgVWaM62VZPifYojQkeqskidJIqznIkBckumpEVI1ynjmVUJQUNNFk6t09YWODmmxabgjkVjNepGzqaR6hwrxu99XTNcdXSCNxNyLOFidOm69KroooniSSJ079C2SUfuGkkWyjYn/Lr584axYQVVPK73WSAu8jcH819G0GJxz+44ZXMBNrOab6WLD73y5JJPtrdKXPmBL3ZgNSSbQx6bgbuI6EdPNTtksRlBc4mwc6wbruG2Jy/mhkHZg5O4CbltjJCTb7PvM2G1xopYahsZu5gjzbPbZ0TvJ40HkbLp79Oek1PRHd+vhcE3+8LaK1lLtToOQ2P9vxQ2S6kDlldM6vu8BoIaQdI3DIf5XA2PoqDw4EB7NtszcpJ8HjS/oF0D2AixAI6EXCp1E7IRa+p2ZmOXwJvsFuVm4/apTQ5QTI02Pusd335t7N57KKqqC83G+4se6weGmrt+etjfTRMnk7Q/aJsQ4FocAP+NpPeF/Mb3F7qKcFndLb2tlZa5eNTnebu7t9bG4Oul9h6K6WONud1ySbtaAWvkO4dr1FtQbbeSwJjPXSFrbZOY1ETB1Ol76b7rTgwz6UeYaLXdbKG3sbAbWy7Aet9VY4hx2LDYHBgBe0AkH4S73S/q51tG7m19ACUt0Sbc5xBwzQU8BNa7OS0gG5bI4/9bW6rxHHaKKN5NOZDC4kNEwaJG25HLoV1OJYjJUyumncXvcdM3wjkANgPAaLlsek7wb0BJ8z/AOLnvbpJpkoQhFCEIQCEIQCEt0IEQhCAQhCBUqQJUQ9z1GU4pqASIQihKhCBUoSJwCIewr3Dgdpiw6D6NNBJK68tQHntY3EmzYnkaxlgA0I3J3uvD2qzTVLo3B8b3MeNnMJY4eo1QfRMXE3Z2+kQy03/AGM/1FKfIjVo9QtelrmyDPG5rgd3QEPa770Z1/A+a839l+M1dWZTPJnp4WWL3Nb2rpD7rM497TU5g47Lp6ptM12ZwNO8nSSEmI36nLdp9Qrq/TO46VhDblrsnXJd0Pm5h1YrDcRLQC8WB2kZd8R8bjULAjlmADmyRVbOXaWimt4SN7p/BSMxRrT3zJSPPKYXiefvjQ+epTf9XX8dRHUhwuCCDzGoVSuYXaNFgfeLcocSbg3J5Wt1vsssSW7w/dE/7kdpKZ/3gPd/DzVLFMZqI2kOjDWkfXREuBF+V/cNlYjTqazsQWxZXSfE46RRm3Qc9Nh6qGigMpz3kaz4nOP1pI38f8AtayiwTDxKRM8WYLhjTpf+3hsStSunafi0HJttEuevTePH5e0dfXFjOzhyR30Mr7FsTebgz43dBt12sfJOIK19Y9ziHspoC4MEnvF2meV/2pHd2/S7W9F2OP12UEscTbcHQrg8XxIyAMubZrka62vYH1JK4fktunpy4Zjj5SsWeYNa52wAv/ZchUzl7i48yt7iCoszIOe65wrpHmIhCFQqEiVAJEqECIS3QgRCEIBCEqASpqVAqQpUhRCJUiEUqEBKgUBKEBOCIcFNFEXENaCXOIa0DckmwHzUbQu59luBdrUmpeP3dNq2+zpiO6PQa/JC3T0rh/CBQUcVMLZgO0md9qV2rvQbDwCxsQf2shIuWs0A/VauLV1m2B7zvyWTBTE2bY5r6Ob49VtyV2zOju6JzmO2AFwb+IWpg3EdS57YpI2ytde50aQBuToWn5JarCtsuvVJhzuzkffQ9mQL6cxdOvtZL9NGKtpi8tZIaaW9rNOQE/cd3Xei3sFoHnN2jmPi5ANLcx8WnQei8vxmMyyZWjM5x0A1K9VwGH6PSwxndkbQfOy4zKX09d4/HS1WPytIFvDy6LisUrnMcTv4XXRYnW6FcHjdWblc83finXarjWOB2mUhYNTiYOXtBdjTqG90keahqpiTqbrLxaSzQObj+CYwzrcj4bpcQvkfPE+25LJGDzuB+a5PiLhaSid3u/GT3ZWg5T4Eciu64EacpsOa6qswkSsLZAC0ggtIuFfOy6YvFLOungJCRb/FXDhpJSBcxuPcPT+ErCIXb/by2WXVMQlSIFSIQgEIQgEIQgEIQgVCRKgVBSJQiEQhCKUJUiUIhQE4JAnBA9gubddF7tw3hTaSljhYWuIGeR7bWfI7Uuv02A8l4S1buCcVVFJYMeXMH+2+7mW6Dp6KpXqNbG8PzFoIv5tty8lbwWHO85AbgXy7gX6cgsnhrjeOseyFzTHM85Q06tcfArqcYxqKjjMUQAO7nDQudzKmWWptrj47nlqHyx5Bd7mtvyvqqrWRSnK1xe7wAAC4urxl878rblzjYAL0PhXAxBGHP1e7Ulcscs8v+PXnxcfHP7T8P4ejgu+13nm7UpmIYnl5qfFsRDbgFcXiOJ3J1S9dM4Ty7q9PiuYkLnsWqN1DNXlZdbWXWNbdbddK0j9ysevJc8dOSvVTrsJG60sPwQVZjtcMDRmPj0XSdOVu+m9wHFZlzzOy7GYXG6qYThjIIw1g25oq6yy52O8rm+LcNE0bm79F5HVQljnNIsQbL12vqs11wHFVFr2gGvO3MLfHfp5+bHfbm0iEq6vORCEIBCEIBCEIBCEIBKkQgVCEIFQhKAiEShODUZUAE9qbZOCDW4bwN9dUxU0ZAMh1cdWsYBdzz4AD8l6rU8LYfQsDBC2Z4Hekn773nrbZvkFwPs6xEQVMhPvOppGsPjma4gfytPyVvGMddK83PNYzv1Hp4ccfddJhTqSKZskcEccgzZXNz3BLSNibcysPG8UMkjteaxhUne66HhLBTWTZn6saRfo4rExv29Fyxx7nTpuAOGb2qJBr8IPILtq6sytsOiSECFgaNgLLHxSpvddteMeLfnltiYxX3vquTqakknVa2KTbrnJ5NVxeneofJOs6okJU0j1E1t1pi1bwmnDzZ2y7TB8kbcosFx1LIGq2cRI2KlWR182LBotdYVfi9zusKpxUnmsyWuJO6km1ucjblrrhY2JTBwIPNQOq1BI663I5ZZbYc8WVxHyUa0a+K7b8ws6624hIhCAQhCAQhCAQhCAQhCBUBIlCAT2picERIEtk0J7UUBqeGJAntQSwPLSHNNnA3BHIqw6oLjc78+irtT1FlsWoZS4ho3JAHmvZuD8OFPA3TUi58147g/18X3wvdaX6tv3QtYmWVs0kqatc9idWtao5rncT5rObrxRgYhNe6xZXLRreay5VzjrkjLk0SWSFRuWnOrInsoZKtNKryJpNlkmuo0IC0wSyRxTkxyIr1klmHxWWruIfCqSqUIQhECEI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197" y="194037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1151" y="1981200"/>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6550" y="1980094"/>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8560"/>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453742"/>
            <a:ext cx="8229600" cy="78479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en" sz="4500" b="1" dirty="0">
                <a:sym typeface="Calibri"/>
              </a:rPr>
              <a:t>The </a:t>
            </a:r>
            <a:r>
              <a:rPr lang="en" sz="4500" b="1" dirty="0" smtClean="0">
                <a:sym typeface="Calibri"/>
              </a:rPr>
              <a:t>Olympic Game</a:t>
            </a:r>
            <a:endParaRPr lang="en" sz="4500" b="1" dirty="0">
              <a:sym typeface="Calibri"/>
            </a:endParaRPr>
          </a:p>
        </p:txBody>
      </p:sp>
      <p:sp>
        <p:nvSpPr>
          <p:cNvPr id="123" name="Shape 123"/>
          <p:cNvSpPr txBox="1">
            <a:spLocks noGrp="1"/>
          </p:cNvSpPr>
          <p:nvPr>
            <p:ph idx="1"/>
          </p:nvPr>
        </p:nvSpPr>
        <p:spPr>
          <a:xfrm>
            <a:off x="228600" y="1371600"/>
            <a:ext cx="7543800" cy="5349116"/>
          </a:xfrm>
          <a:prstGeom prst="rect">
            <a:avLst/>
          </a:prstGeom>
          <a:noFill/>
          <a:ln>
            <a:noFill/>
          </a:ln>
        </p:spPr>
        <p:txBody>
          <a:bodyPr wrap="square" lIns="91425" tIns="45700" rIns="91425" bIns="45700" anchor="t" anchorCtr="0">
            <a:spAutoFit/>
          </a:bodyPr>
          <a:lstStyle/>
          <a:p>
            <a:pPr marR="0" lvl="0" algn="l" rtl="0"/>
            <a:r>
              <a:rPr lang="en" sz="2800" dirty="0">
                <a:sym typeface="Calibri"/>
              </a:rPr>
              <a:t>A board game providing </a:t>
            </a:r>
            <a:r>
              <a:rPr lang="en" sz="2800" dirty="0" smtClean="0">
                <a:sym typeface="Calibri"/>
              </a:rPr>
              <a:t>an analogy </a:t>
            </a:r>
            <a:br>
              <a:rPr lang="en" sz="2800" dirty="0" smtClean="0">
                <a:sym typeface="Calibri"/>
              </a:rPr>
            </a:br>
            <a:r>
              <a:rPr lang="en" sz="2800" dirty="0" smtClean="0">
                <a:sym typeface="Calibri"/>
              </a:rPr>
              <a:t>to group decision-making </a:t>
            </a:r>
            <a:r>
              <a:rPr lang="en" sz="2800" dirty="0">
                <a:sym typeface="Calibri"/>
              </a:rPr>
              <a:t>in the </a:t>
            </a:r>
            <a:r>
              <a:rPr lang="en" sz="2800" dirty="0" smtClean="0">
                <a:sym typeface="Calibri"/>
              </a:rPr>
              <a:t/>
            </a:r>
            <a:br>
              <a:rPr lang="en" sz="2800" dirty="0" smtClean="0">
                <a:sym typeface="Calibri"/>
              </a:rPr>
            </a:br>
            <a:r>
              <a:rPr lang="en" sz="2800" dirty="0" smtClean="0">
                <a:sym typeface="Calibri"/>
              </a:rPr>
              <a:t>real world</a:t>
            </a:r>
            <a:endParaRPr lang="en" sz="2800" dirty="0">
              <a:sym typeface="Calibri"/>
            </a:endParaRPr>
          </a:p>
          <a:p>
            <a:pPr algn="l" rtl="0"/>
            <a:endParaRPr lang="en" sz="2800" dirty="0" smtClean="0">
              <a:sym typeface="Calibri"/>
            </a:endParaRPr>
          </a:p>
          <a:p>
            <a:pPr algn="l" rtl="0"/>
            <a:r>
              <a:rPr lang="en" sz="2800" dirty="0" smtClean="0">
                <a:sym typeface="Calibri"/>
              </a:rPr>
              <a:t>Three </a:t>
            </a:r>
            <a:r>
              <a:rPr lang="en" sz="2800" b="1" i="1" dirty="0">
                <a:sym typeface="Calibri"/>
              </a:rPr>
              <a:t>bidders</a:t>
            </a:r>
            <a:r>
              <a:rPr lang="en" sz="2800" dirty="0">
                <a:sym typeface="Calibri"/>
              </a:rPr>
              <a:t> compete to win </a:t>
            </a:r>
            <a:r>
              <a:rPr lang="en" sz="2800" dirty="0" smtClean="0">
                <a:sym typeface="Calibri"/>
              </a:rPr>
              <a:t>contracts </a:t>
            </a:r>
            <a:r>
              <a:rPr lang="en" sz="2800" dirty="0">
                <a:sym typeface="Calibri"/>
              </a:rPr>
              <a:t>by submitting bids in repeated </a:t>
            </a:r>
            <a:r>
              <a:rPr lang="en" sz="2800" dirty="0" smtClean="0">
                <a:sym typeface="Calibri"/>
              </a:rPr>
              <a:t>auctions</a:t>
            </a:r>
            <a:endParaRPr lang="en" sz="2800" dirty="0">
              <a:sym typeface="Calibri"/>
            </a:endParaRPr>
          </a:p>
          <a:p>
            <a:pPr algn="l" rtl="0"/>
            <a:endParaRPr lang="en" sz="2800" dirty="0" smtClean="0">
              <a:sym typeface="Calibri"/>
            </a:endParaRPr>
          </a:p>
          <a:p>
            <a:pPr algn="l" rtl="0"/>
            <a:r>
              <a:rPr lang="en" sz="2800" dirty="0" smtClean="0">
                <a:sym typeface="Calibri"/>
              </a:rPr>
              <a:t>One </a:t>
            </a:r>
            <a:r>
              <a:rPr lang="en" sz="2800" b="1" i="1" dirty="0">
                <a:sym typeface="Calibri"/>
              </a:rPr>
              <a:t>Auctioneer</a:t>
            </a:r>
            <a:r>
              <a:rPr lang="en" sz="2800" dirty="0">
                <a:sym typeface="Calibri"/>
              </a:rPr>
              <a:t> determines the </a:t>
            </a:r>
            <a:r>
              <a:rPr lang="en" sz="2800" dirty="0" smtClean="0">
                <a:sym typeface="Calibri"/>
              </a:rPr>
              <a:t>winner</a:t>
            </a:r>
            <a:endParaRPr lang="en" sz="2800" dirty="0">
              <a:sym typeface="Calibri"/>
            </a:endParaRPr>
          </a:p>
          <a:p>
            <a:pPr algn="l" rtl="0"/>
            <a:endParaRPr lang="en" sz="2800" dirty="0" smtClean="0">
              <a:sym typeface="Calibri"/>
            </a:endParaRPr>
          </a:p>
          <a:p>
            <a:pPr algn="l" rtl="0"/>
            <a:r>
              <a:rPr lang="en" sz="2800" dirty="0" smtClean="0">
                <a:sym typeface="Calibri"/>
              </a:rPr>
              <a:t>Rules </a:t>
            </a:r>
            <a:r>
              <a:rPr lang="en" sz="2800" dirty="0">
                <a:sym typeface="Calibri"/>
              </a:rPr>
              <a:t>are completely open-ended. Players can exchange resources and messages </a:t>
            </a:r>
            <a:r>
              <a:rPr lang="en" sz="2800" dirty="0" smtClean="0">
                <a:sym typeface="Calibri"/>
              </a:rPr>
              <a:t>privately</a:t>
            </a:r>
            <a:endParaRPr lang="en" sz="2800" dirty="0">
              <a:sym typeface="Calibri"/>
            </a:endParaRPr>
          </a:p>
        </p:txBody>
      </p:sp>
      <p:sp>
        <p:nvSpPr>
          <p:cNvPr id="2" name="Slide Number Placeholder 1"/>
          <p:cNvSpPr>
            <a:spLocks noGrp="1"/>
          </p:cNvSpPr>
          <p:nvPr>
            <p:ph type="sldNum" sz="quarter" idx="12"/>
          </p:nvPr>
        </p:nvSpPr>
        <p:spPr/>
        <p:txBody>
          <a:bodyPr/>
          <a:lstStyle/>
          <a:p>
            <a:fld id="{70976B79-0DD0-4D71-841F-0C38EA70C66A}" type="slidenum">
              <a:rPr lang="he-IL" smtClean="0"/>
              <a:pPr/>
              <a:t>39</a:t>
            </a:fld>
            <a:endParaRPr lang="en-US"/>
          </a:p>
        </p:txBody>
      </p:sp>
      <p:sp>
        <p:nvSpPr>
          <p:cNvPr id="124" name="Shape 124"/>
          <p:cNvSpPr txBox="1"/>
          <p:nvPr/>
        </p:nvSpPr>
        <p:spPr>
          <a:xfrm>
            <a:off x="5287817" y="3117273"/>
            <a:ext cx="184666" cy="369332"/>
          </a:xfrm>
          <a:prstGeom prst="rect">
            <a:avLst/>
          </a:prstGeom>
          <a:noFill/>
          <a:ln>
            <a:noFill/>
          </a:ln>
        </p:spPr>
        <p:txBody>
          <a:bodyPr lIns="91425" tIns="45700" rIns="91425" bIns="45700" anchor="t" anchorCtr="0">
            <a:spAutoFit/>
          </a:bodyPr>
          <a:lstStyle/>
          <a:p>
            <a:endParaRPr/>
          </a:p>
        </p:txBody>
      </p:sp>
      <p:pic>
        <p:nvPicPr>
          <p:cNvPr id="5122" name="Picture 2" descr="http://i.telegraph.co.uk/multimedia/archive/02275/olympic-rings_2275172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752" y="1295400"/>
            <a:ext cx="292704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34540"/>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6000"/>
          </a:xfrm>
        </p:spPr>
        <p:txBody>
          <a:bodyPr>
            <a:noAutofit/>
          </a:bodyPr>
          <a:lstStyle/>
          <a:p>
            <a:pPr algn="ctr" rtl="0"/>
            <a:r>
              <a:rPr lang="en-US" sz="4400" b="1" dirty="0" smtClean="0"/>
              <a:t>Motivation: Training People</a:t>
            </a:r>
            <a:br>
              <a:rPr lang="en-US" sz="4400" b="1" dirty="0" smtClean="0"/>
            </a:br>
            <a:endParaRPr lang="he-IL" sz="4400" b="1" dirty="0"/>
          </a:p>
        </p:txBody>
      </p:sp>
      <p:sp>
        <p:nvSpPr>
          <p:cNvPr id="3" name="Slide Number Placeholder 2"/>
          <p:cNvSpPr>
            <a:spLocks noGrp="1"/>
          </p:cNvSpPr>
          <p:nvPr>
            <p:ph type="sldNum" sz="quarter" idx="12"/>
          </p:nvPr>
        </p:nvSpPr>
        <p:spPr/>
        <p:txBody>
          <a:bodyPr/>
          <a:lstStyle/>
          <a:p>
            <a:fld id="{70976B79-0DD0-4D71-841F-0C38EA70C66A}" type="slidenum">
              <a:rPr lang="he-IL" smtClean="0"/>
              <a:pPr/>
              <a:t>4</a:t>
            </a:fld>
            <a:endParaRPr lang="en-US"/>
          </a:p>
        </p:txBody>
      </p:sp>
      <p:pic>
        <p:nvPicPr>
          <p:cNvPr id="423938" name="Picture 2" descr="http://i.web.srsvc.com/image/o_20130414_31262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1143000"/>
            <a:ext cx="42862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23940" name="Picture 4" descr="http://smallbusiness.chron.com/DM-Resize/photos.demandstudios.com/getty/article/114/86/80405173.jpg?w=600&amp;h=600&amp;keep_rati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678" y="1143000"/>
            <a:ext cx="4574722"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descr="http://www.kaushik.net/avinash/wp-content/uploads/2007/10/negotiate.jpg?7983b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8" y="4038600"/>
            <a:ext cx="4365172" cy="286336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descr="http://www.worldhotels.com/wp-uploads/2012/08/Porta-Portese-Flea-Mark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0678" y="4038601"/>
            <a:ext cx="4574722" cy="279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70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The Game Board</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idx="1"/>
          </p:nvPr>
        </p:nvSpPr>
        <p:spPr>
          <a:xfrm>
            <a:off x="228600" y="1447800"/>
            <a:ext cx="8748464" cy="1143000"/>
          </a:xfrm>
        </p:spPr>
        <p:txBody>
          <a:bodyPr>
            <a:normAutofit/>
          </a:bodyPr>
          <a:lstStyle/>
          <a:p>
            <a:pPr algn="l" rtl="0"/>
            <a:r>
              <a:rPr lang="en-US" sz="3200" b="1" dirty="0" smtClean="0"/>
              <a:t>Reaching the goal</a:t>
            </a:r>
            <a:r>
              <a:rPr lang="en-US" sz="3200" dirty="0" smtClean="0"/>
              <a:t> = Earn the right to carry out </a:t>
            </a:r>
            <a:r>
              <a:rPr lang="en-US" sz="3200" b="1" dirty="0" smtClean="0"/>
              <a:t>projects</a:t>
            </a:r>
            <a:endParaRPr lang="en-US" sz="3200" dirty="0" smtClean="0"/>
          </a:p>
          <a:p>
            <a:pPr algn="l" rtl="0">
              <a:buNone/>
            </a:pPr>
            <a:endParaRPr lang="en-US" dirty="0" smtClean="0"/>
          </a:p>
        </p:txBody>
      </p:sp>
      <p:sp>
        <p:nvSpPr>
          <p:cNvPr id="6" name="Slide Number Placeholder 5"/>
          <p:cNvSpPr>
            <a:spLocks noGrp="1"/>
          </p:cNvSpPr>
          <p:nvPr>
            <p:ph type="sldNum" sz="quarter" idx="12"/>
          </p:nvPr>
        </p:nvSpPr>
        <p:spPr/>
        <p:txBody>
          <a:bodyPr/>
          <a:lstStyle/>
          <a:p>
            <a:fld id="{70976B79-0DD0-4D71-841F-0C38EA70C66A}" type="slidenum">
              <a:rPr lang="he-IL" smtClean="0"/>
              <a:pPr/>
              <a:t>40</a:t>
            </a:fld>
            <a:endParaRPr lang="en-US"/>
          </a:p>
        </p:txBody>
      </p:sp>
      <p:pic>
        <p:nvPicPr>
          <p:cNvPr id="4" name="Picture 2"/>
          <p:cNvPicPr>
            <a:picLocks noChangeAspect="1" noChangeArrowheads="1"/>
          </p:cNvPicPr>
          <p:nvPr/>
        </p:nvPicPr>
        <p:blipFill>
          <a:blip r:embed="rId2" cstate="print"/>
          <a:srcRect/>
          <a:stretch>
            <a:fillRect/>
          </a:stretch>
        </p:blipFill>
        <p:spPr bwMode="auto">
          <a:xfrm>
            <a:off x="1547664" y="2626928"/>
            <a:ext cx="3929120" cy="3948286"/>
          </a:xfrm>
          <a:prstGeom prst="rect">
            <a:avLst/>
          </a:prstGeom>
          <a:noFill/>
          <a:ln w="9525">
            <a:noFill/>
            <a:miter lim="800000"/>
            <a:headEnd/>
            <a:tailEnd/>
          </a:ln>
        </p:spPr>
      </p:pic>
      <p:sp>
        <p:nvSpPr>
          <p:cNvPr id="5" name="Rounded Rectangular Callout 4"/>
          <p:cNvSpPr/>
          <p:nvPr/>
        </p:nvSpPr>
        <p:spPr>
          <a:xfrm>
            <a:off x="152400" y="4653136"/>
            <a:ext cx="1728192" cy="576064"/>
          </a:xfrm>
          <a:prstGeom prst="wedgeRoundRectCallout">
            <a:avLst>
              <a:gd name="adj1" fmla="val 90836"/>
              <a:gd name="adj2" fmla="val 1569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chemeClr val="tx1"/>
                </a:solidFill>
              </a:rPr>
              <a:t>I’m Bidder 3</a:t>
            </a:r>
            <a:endParaRPr lang="en-US" sz="2000" dirty="0">
              <a:solidFill>
                <a:schemeClr val="tx1"/>
              </a:solidFill>
            </a:endParaRPr>
          </a:p>
        </p:txBody>
      </p:sp>
      <p:sp>
        <p:nvSpPr>
          <p:cNvPr id="7" name="Rounded Rectangular Callout 6"/>
          <p:cNvSpPr/>
          <p:nvPr/>
        </p:nvSpPr>
        <p:spPr>
          <a:xfrm>
            <a:off x="5664696" y="3657600"/>
            <a:ext cx="1728192" cy="576064"/>
          </a:xfrm>
          <a:prstGeom prst="wedgeRoundRectCallout">
            <a:avLst>
              <a:gd name="adj1" fmla="val -190314"/>
              <a:gd name="adj2" fmla="val 1380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chemeClr val="tx1"/>
                </a:solidFill>
              </a:rPr>
              <a:t>I’m Bidder 1</a:t>
            </a:r>
            <a:endParaRPr lang="en-US" sz="2000" dirty="0">
              <a:solidFill>
                <a:schemeClr val="tx1"/>
              </a:solidFill>
            </a:endParaRPr>
          </a:p>
        </p:txBody>
      </p:sp>
    </p:spTree>
    <p:extLst>
      <p:ext uri="{BB962C8B-B14F-4D97-AF65-F5344CB8AC3E}">
        <p14:creationId xmlns:p14="http://schemas.microsoft.com/office/powerpoint/2010/main" val="2431472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Exchanging Phase</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sz="half" idx="1"/>
          </p:nvPr>
        </p:nvSpPr>
        <p:spPr>
          <a:xfrm>
            <a:off x="476918" y="1412776"/>
            <a:ext cx="4690864" cy="4525963"/>
          </a:xfrm>
        </p:spPr>
        <p:txBody>
          <a:bodyPr>
            <a:normAutofit/>
          </a:bodyPr>
          <a:lstStyle/>
          <a:p>
            <a:pPr algn="l" rtl="0"/>
            <a:r>
              <a:rPr lang="en-US" sz="2800" dirty="0" smtClean="0"/>
              <a:t>In this phase all players can exchange messages or send chips to any other player</a:t>
            </a:r>
          </a:p>
          <a:p>
            <a:pPr algn="l" rtl="0"/>
            <a:endParaRPr lang="en-US" dirty="0" smtClean="0"/>
          </a:p>
          <a:p>
            <a:pPr algn="l" rtl="0"/>
            <a:r>
              <a:rPr lang="en-US" sz="2800" dirty="0" smtClean="0"/>
              <a:t>Messages and</a:t>
            </a:r>
            <a:br>
              <a:rPr lang="en-US" sz="2800" dirty="0" smtClean="0"/>
            </a:br>
            <a:r>
              <a:rPr lang="en-US" sz="2800" dirty="0" smtClean="0"/>
              <a:t>chip exchange </a:t>
            </a:r>
            <a:br>
              <a:rPr lang="en-US" sz="2800" dirty="0" smtClean="0"/>
            </a:br>
            <a:r>
              <a:rPr lang="en-US" sz="2800" dirty="0" smtClean="0"/>
              <a:t>are private</a:t>
            </a:r>
            <a:br>
              <a:rPr lang="en-US" sz="2800" dirty="0" smtClean="0"/>
            </a:br>
            <a:r>
              <a:rPr lang="en-US" sz="2800" dirty="0" smtClean="0"/>
              <a:t>and not observed </a:t>
            </a:r>
            <a:br>
              <a:rPr lang="en-US" sz="2800" dirty="0" smtClean="0"/>
            </a:br>
            <a:r>
              <a:rPr lang="en-US" sz="2800" dirty="0" smtClean="0"/>
              <a:t>by other players</a:t>
            </a:r>
            <a:endParaRPr lang="en-US" sz="2800" dirty="0"/>
          </a:p>
        </p:txBody>
      </p:sp>
      <p:sp>
        <p:nvSpPr>
          <p:cNvPr id="4" name="Slide Number Placeholder 3"/>
          <p:cNvSpPr>
            <a:spLocks noGrp="1"/>
          </p:cNvSpPr>
          <p:nvPr>
            <p:ph type="sldNum" sz="quarter" idx="12"/>
          </p:nvPr>
        </p:nvSpPr>
        <p:spPr/>
        <p:txBody>
          <a:bodyPr/>
          <a:lstStyle/>
          <a:p>
            <a:fld id="{2518A6EB-A327-42C3-8632-4F3C4C06ECCD}" type="slidenum">
              <a:rPr lang="he-IL" smtClean="0"/>
              <a:pPr/>
              <a:t>41</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5364088" y="1268760"/>
            <a:ext cx="3558332" cy="5386191"/>
          </a:xfrm>
          <a:prstGeom prst="rect">
            <a:avLst/>
          </a:prstGeom>
          <a:noFill/>
          <a:ln w="9525">
            <a:noFill/>
            <a:miter lim="800000"/>
            <a:headEnd/>
            <a:tailEnd/>
          </a:ln>
        </p:spPr>
      </p:pic>
      <p:sp>
        <p:nvSpPr>
          <p:cNvPr id="6" name="Rounded Rectangular Callout 5"/>
          <p:cNvSpPr/>
          <p:nvPr/>
        </p:nvSpPr>
        <p:spPr>
          <a:xfrm>
            <a:off x="3491880" y="5301208"/>
            <a:ext cx="1800200" cy="792088"/>
          </a:xfrm>
          <a:prstGeom prst="wedgeRoundRectCallout">
            <a:avLst>
              <a:gd name="adj1" fmla="val 158590"/>
              <a:gd name="adj2" fmla="val 33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dirty="0" smtClean="0">
                <a:solidFill>
                  <a:schemeClr val="tx1"/>
                </a:solidFill>
              </a:rPr>
              <a:t>You can send a private message to a player</a:t>
            </a:r>
            <a:endParaRPr lang="en-US" dirty="0">
              <a:solidFill>
                <a:schemeClr val="tx1"/>
              </a:solidFill>
            </a:endParaRPr>
          </a:p>
        </p:txBody>
      </p:sp>
      <p:sp>
        <p:nvSpPr>
          <p:cNvPr id="7" name="Rounded Rectangular Callout 6"/>
          <p:cNvSpPr/>
          <p:nvPr/>
        </p:nvSpPr>
        <p:spPr>
          <a:xfrm>
            <a:off x="3563888" y="3284984"/>
            <a:ext cx="1800200" cy="1440160"/>
          </a:xfrm>
          <a:prstGeom prst="wedgeRoundRectCallout">
            <a:avLst>
              <a:gd name="adj1" fmla="val 56520"/>
              <a:gd name="adj2" fmla="val 95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dirty="0" smtClean="0">
                <a:solidFill>
                  <a:schemeClr val="tx1"/>
                </a:solidFill>
              </a:rPr>
              <a:t>You can send chips to a player. In this example the player is about to send 2 green chips and 1 gray to Bidder #3</a:t>
            </a:r>
            <a:endParaRPr lang="en-US" dirty="0">
              <a:solidFill>
                <a:schemeClr val="tx1"/>
              </a:solidFill>
            </a:endParaRPr>
          </a:p>
        </p:txBody>
      </p:sp>
    </p:spTree>
    <p:extLst>
      <p:ext uri="{BB962C8B-B14F-4D97-AF65-F5344CB8AC3E}">
        <p14:creationId xmlns:p14="http://schemas.microsoft.com/office/powerpoint/2010/main" val="458529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smtClean="0">
                <a:latin typeface="Calibri" pitchFamily="34" charset="0"/>
              </a:rPr>
              <a:t>Score</a:t>
            </a:r>
            <a:br>
              <a:rPr lang="en-US" b="1" dirty="0" smtClean="0">
                <a:latin typeface="Calibri" pitchFamily="34" charset="0"/>
              </a:rPr>
            </a:br>
            <a:endParaRPr lang="en-US" b="1" dirty="0">
              <a:latin typeface="Calibri" pitchFamily="34" charset="0"/>
            </a:endParaRPr>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pPr algn="l" rtl="0"/>
            <a:r>
              <a:rPr lang="en-US" sz="3000" dirty="0" smtClean="0"/>
              <a:t>Players</a:t>
            </a:r>
            <a:r>
              <a:rPr lang="en-US" sz="3000" b="1" dirty="0" smtClean="0"/>
              <a:t> </a:t>
            </a:r>
            <a:r>
              <a:rPr lang="en-US" sz="3000" dirty="0" smtClean="0"/>
              <a:t>get </a:t>
            </a:r>
            <a:r>
              <a:rPr lang="en-US" sz="3000" u="sng" dirty="0"/>
              <a:t>1 point </a:t>
            </a:r>
            <a:r>
              <a:rPr lang="en-US" sz="3000" dirty="0" smtClean="0"/>
              <a:t>for </a:t>
            </a:r>
            <a:r>
              <a:rPr lang="en-US" sz="3000" dirty="0"/>
              <a:t>every chip they have left at the end of the </a:t>
            </a:r>
            <a:r>
              <a:rPr lang="en-US" sz="3000" dirty="0" smtClean="0"/>
              <a:t>round</a:t>
            </a:r>
          </a:p>
          <a:p>
            <a:pPr algn="l" rtl="0"/>
            <a:endParaRPr lang="en-US" sz="3000" dirty="0" smtClean="0"/>
          </a:p>
          <a:p>
            <a:pPr algn="l" rtl="0"/>
            <a:r>
              <a:rPr lang="en-US" sz="3000" dirty="0"/>
              <a:t>If the </a:t>
            </a:r>
            <a:r>
              <a:rPr lang="en-US" sz="3000" dirty="0" smtClean="0"/>
              <a:t>auction winner can </a:t>
            </a:r>
            <a:r>
              <a:rPr lang="en-US" sz="3000" b="1" dirty="0"/>
              <a:t>reach the goal</a:t>
            </a:r>
            <a:r>
              <a:rPr lang="en-US" sz="3000" dirty="0"/>
              <a:t>, he gets </a:t>
            </a:r>
            <a:r>
              <a:rPr lang="en-US" sz="3000" dirty="0" smtClean="0"/>
              <a:t/>
            </a:r>
            <a:br>
              <a:rPr lang="en-US" sz="3000" dirty="0" smtClean="0"/>
            </a:br>
            <a:r>
              <a:rPr lang="en-US" sz="3000" u="sng" dirty="0" smtClean="0"/>
              <a:t>100 points</a:t>
            </a:r>
            <a:r>
              <a:rPr lang="en-US" sz="3000" dirty="0" smtClean="0"/>
              <a:t> bonus</a:t>
            </a:r>
          </a:p>
          <a:p>
            <a:pPr algn="l" rtl="0"/>
            <a:endParaRPr lang="en-US" sz="3000" dirty="0" smtClean="0"/>
          </a:p>
          <a:p>
            <a:pPr algn="l" rtl="0"/>
            <a:r>
              <a:rPr lang="en-US" sz="3000" dirty="0"/>
              <a:t>The auctioneer gets </a:t>
            </a:r>
            <a:r>
              <a:rPr lang="en-US" sz="3000" u="sng" dirty="0" smtClean="0"/>
              <a:t>5-points</a:t>
            </a:r>
            <a:r>
              <a:rPr lang="en-US" sz="3000" dirty="0" smtClean="0"/>
              <a:t> bonus </a:t>
            </a:r>
            <a:r>
              <a:rPr lang="en-US" sz="3000" dirty="0"/>
              <a:t>if the winner is able to reach the </a:t>
            </a:r>
            <a:r>
              <a:rPr lang="en-US" sz="3000" dirty="0" smtClean="0"/>
              <a:t>goal</a:t>
            </a:r>
          </a:p>
          <a:p>
            <a:pPr algn="l" rtl="0"/>
            <a:endParaRPr lang="en-US" sz="3000" dirty="0" smtClean="0"/>
          </a:p>
          <a:p>
            <a:pPr algn="l" rtl="0"/>
            <a:r>
              <a:rPr lang="en-US" sz="3000" dirty="0"/>
              <a:t>The winning </a:t>
            </a:r>
            <a:r>
              <a:rPr lang="en-US" sz="3000" b="1" dirty="0"/>
              <a:t>bid</a:t>
            </a:r>
            <a:r>
              <a:rPr lang="en-US" sz="3000" dirty="0"/>
              <a:t> is paid to </a:t>
            </a:r>
            <a:r>
              <a:rPr lang="en-US" sz="3000" dirty="0" smtClean="0"/>
              <a:t>the </a:t>
            </a:r>
            <a:r>
              <a:rPr lang="en-US" sz="3000" b="1" dirty="0" smtClean="0"/>
              <a:t>government</a:t>
            </a:r>
            <a:r>
              <a:rPr lang="en-US" sz="3000" dirty="0"/>
              <a:t>, not the </a:t>
            </a:r>
            <a:r>
              <a:rPr lang="en-US" sz="3000" b="1" dirty="0" smtClean="0"/>
              <a:t>auctioneer</a:t>
            </a:r>
            <a:endParaRPr lang="en-US" sz="3000" dirty="0"/>
          </a:p>
          <a:p>
            <a:pPr algn="l" rtl="0"/>
            <a:endParaRPr lang="en-US" dirty="0"/>
          </a:p>
          <a:p>
            <a:pPr algn="l" rtl="0"/>
            <a:endParaRPr lang="en-US" dirty="0" smtClean="0"/>
          </a:p>
          <a:p>
            <a:pPr algn="l" rtl="0">
              <a:buNone/>
            </a:pPr>
            <a:endParaRPr lang="en-US" dirty="0"/>
          </a:p>
          <a:p>
            <a:pPr algn="l" rtl="0">
              <a:buNone/>
            </a:pP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42</a:t>
            </a:fld>
            <a:endParaRPr lang="en-US"/>
          </a:p>
        </p:txBody>
      </p:sp>
    </p:spTree>
    <p:extLst>
      <p:ext uri="{BB962C8B-B14F-4D97-AF65-F5344CB8AC3E}">
        <p14:creationId xmlns:p14="http://schemas.microsoft.com/office/powerpoint/2010/main" val="75212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453742"/>
            <a:ext cx="8229600" cy="784790"/>
          </a:xfrm>
          <a:prstGeom prst="rect">
            <a:avLst/>
          </a:prstGeom>
          <a:noFill/>
          <a:ln>
            <a:noFill/>
          </a:ln>
        </p:spPr>
        <p:txBody>
          <a:bodyPr lIns="91425" tIns="45700" rIns="91425" bIns="45700" anchor="ctr" anchorCtr="0">
            <a:spAutoFit/>
          </a:bodyPr>
          <a:lstStyle/>
          <a:p>
            <a:pPr algn="ctr" rtl="0">
              <a:spcBef>
                <a:spcPts val="0"/>
              </a:spcBef>
              <a:buClr>
                <a:schemeClr val="dk1"/>
              </a:buClr>
              <a:buSzPct val="25000"/>
            </a:pPr>
            <a:r>
              <a:rPr lang="en" sz="4500" b="1" dirty="0" smtClean="0">
                <a:latin typeface="Calibri" pitchFamily="34" charset="0"/>
                <a:sym typeface="Calibri"/>
              </a:rPr>
              <a:t>Corruption Definition</a:t>
            </a:r>
            <a:endParaRPr lang="en" sz="4500" b="1" dirty="0">
              <a:latin typeface="Calibri" pitchFamily="34" charset="0"/>
              <a:sym typeface="Calibri"/>
            </a:endParaRPr>
          </a:p>
        </p:txBody>
      </p:sp>
      <p:sp>
        <p:nvSpPr>
          <p:cNvPr id="175" name="Shape 175"/>
          <p:cNvSpPr txBox="1">
            <a:spLocks noGrp="1"/>
          </p:cNvSpPr>
          <p:nvPr>
            <p:ph idx="1"/>
          </p:nvPr>
        </p:nvSpPr>
        <p:spPr>
          <a:xfrm>
            <a:off x="457200" y="1447800"/>
            <a:ext cx="8229600" cy="4456564"/>
          </a:xfrm>
          <a:prstGeom prst="rect">
            <a:avLst/>
          </a:prstGeom>
          <a:noFill/>
          <a:ln>
            <a:noFill/>
          </a:ln>
        </p:spPr>
        <p:txBody>
          <a:bodyPr lIns="91425" tIns="45700" rIns="91425" bIns="45700" anchor="t" anchorCtr="0">
            <a:spAutoFit/>
          </a:bodyPr>
          <a:lstStyle/>
          <a:p>
            <a:pPr algn="l" rtl="0"/>
            <a:r>
              <a:rPr lang="en" sz="3200" b="1" dirty="0">
                <a:sym typeface="Calibri"/>
              </a:rPr>
              <a:t>Bidder chosen by auctioneer despite submitting a lower </a:t>
            </a:r>
            <a:r>
              <a:rPr lang="en" sz="3200" b="1" dirty="0" smtClean="0">
                <a:sym typeface="Calibri"/>
              </a:rPr>
              <a:t>bid.</a:t>
            </a:r>
            <a:endParaRPr lang="en" sz="3200" b="1" dirty="0">
              <a:sym typeface="Calibri"/>
            </a:endParaRPr>
          </a:p>
          <a:p>
            <a:pPr algn="l" rtl="0"/>
            <a:r>
              <a:rPr lang="en" sz="3200" dirty="0" smtClean="0">
                <a:sym typeface="Calibri"/>
              </a:rPr>
              <a:t>Defining Communication </a:t>
            </a:r>
            <a:r>
              <a:rPr lang="en" sz="3200" dirty="0">
                <a:sym typeface="Calibri"/>
              </a:rPr>
              <a:t>between bidder and </a:t>
            </a:r>
            <a:r>
              <a:rPr lang="en" sz="3200" dirty="0" smtClean="0">
                <a:sym typeface="Calibri"/>
              </a:rPr>
              <a:t>auctioneer</a:t>
            </a:r>
            <a:r>
              <a:rPr lang="en" sz="3200" dirty="0">
                <a:sym typeface="Calibri"/>
              </a:rPr>
              <a:t> </a:t>
            </a:r>
            <a:r>
              <a:rPr lang="en" sz="3200" dirty="0" smtClean="0">
                <a:sym typeface="Calibri"/>
              </a:rPr>
              <a:t>(may </a:t>
            </a:r>
            <a:r>
              <a:rPr lang="en" sz="3200" dirty="0">
                <a:sym typeface="Calibri"/>
              </a:rPr>
              <a:t>be initiated by either player</a:t>
            </a:r>
            <a:r>
              <a:rPr lang="en" sz="3200" dirty="0" smtClean="0">
                <a:sym typeface="Calibri"/>
              </a:rPr>
              <a:t>).</a:t>
            </a:r>
            <a:endParaRPr lang="en" sz="3200" dirty="0">
              <a:sym typeface="Calibri"/>
            </a:endParaRPr>
          </a:p>
          <a:p>
            <a:pPr algn="l" rtl="0"/>
            <a:r>
              <a:rPr lang="en" sz="3400" dirty="0">
                <a:sym typeface="Calibri"/>
              </a:rPr>
              <a:t>Bidder pays auctioneer in return for getting </a:t>
            </a:r>
            <a:r>
              <a:rPr lang="en" sz="3400" dirty="0" smtClean="0">
                <a:sym typeface="Calibri"/>
              </a:rPr>
              <a:t>chosen.</a:t>
            </a:r>
            <a:endParaRPr lang="en" sz="3400" dirty="0">
              <a:sym typeface="Calibri"/>
            </a:endParaRPr>
          </a:p>
          <a:p>
            <a:endParaRPr lang="en" sz="32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70976B79-0DD0-4D71-841F-0C38EA70C66A}" type="slidenum">
              <a:rPr lang="he-IL" smtClean="0"/>
              <a:pPr/>
              <a:t>43</a:t>
            </a:fld>
            <a:endParaRPr lang="en-US"/>
          </a:p>
        </p:txBody>
      </p:sp>
    </p:spTree>
    <p:extLst>
      <p:ext uri="{BB962C8B-B14F-4D97-AF65-F5344CB8AC3E}">
        <p14:creationId xmlns:p14="http://schemas.microsoft.com/office/powerpoint/2010/main" val="266802967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44</a:t>
            </a:fld>
            <a:endParaRPr lang="en-US"/>
          </a:p>
        </p:txBody>
      </p:sp>
      <p:sp>
        <p:nvSpPr>
          <p:cNvPr id="2" name="Title 1"/>
          <p:cNvSpPr>
            <a:spLocks noGrp="1"/>
          </p:cNvSpPr>
          <p:nvPr>
            <p:ph type="title" idx="4294967295"/>
          </p:nvPr>
        </p:nvSpPr>
        <p:spPr>
          <a:xfrm>
            <a:off x="-6350" y="762000"/>
            <a:ext cx="8229600" cy="1143000"/>
          </a:xfrm>
        </p:spPr>
        <p:txBody>
          <a:bodyPr>
            <a:normAutofit fontScale="90000"/>
          </a:bodyPr>
          <a:lstStyle/>
          <a:p>
            <a:pPr algn="ctr" rtl="0"/>
            <a:r>
              <a:rPr lang="en-US" b="1" dirty="0" smtClean="0"/>
              <a:t>Frequency of Corruption</a:t>
            </a:r>
            <a:br>
              <a:rPr lang="en-US" b="1" dirty="0" smtClean="0"/>
            </a:br>
            <a:endParaRPr lang="en-US" b="1" dirty="0"/>
          </a:p>
        </p:txBody>
      </p:sp>
      <p:pic>
        <p:nvPicPr>
          <p:cNvPr id="4" name="Picture 3"/>
          <p:cNvPicPr>
            <a:picLocks noChangeAspect="1"/>
          </p:cNvPicPr>
          <p:nvPr/>
        </p:nvPicPr>
        <p:blipFill>
          <a:blip r:embed="rId3" cstate="print"/>
          <a:stretch>
            <a:fillRect/>
          </a:stretch>
        </p:blipFill>
        <p:spPr>
          <a:xfrm>
            <a:off x="1600200" y="1169352"/>
            <a:ext cx="5016500" cy="4799648"/>
          </a:xfrm>
          <a:prstGeom prst="rect">
            <a:avLst/>
          </a:prstGeom>
        </p:spPr>
      </p:pic>
      <p:sp>
        <p:nvSpPr>
          <p:cNvPr id="5" name="TextBox 4"/>
          <p:cNvSpPr txBox="1"/>
          <p:nvPr/>
        </p:nvSpPr>
        <p:spPr>
          <a:xfrm>
            <a:off x="762000" y="6172200"/>
            <a:ext cx="7276351" cy="400110"/>
          </a:xfrm>
          <a:prstGeom prst="rect">
            <a:avLst/>
          </a:prstGeom>
          <a:noFill/>
        </p:spPr>
        <p:txBody>
          <a:bodyPr wrap="none" rtlCol="0">
            <a:spAutoFit/>
          </a:bodyPr>
          <a:lstStyle/>
          <a:p>
            <a:r>
              <a:rPr lang="en-US" sz="2000" b="1" i="1" dirty="0" smtClean="0"/>
              <a:t>* Number of corruption instances increased in last rounds!</a:t>
            </a:r>
            <a:endParaRPr lang="en-US" sz="2000" b="1" i="1" dirty="0"/>
          </a:p>
        </p:txBody>
      </p:sp>
      <p:pic>
        <p:nvPicPr>
          <p:cNvPr id="6"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42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45</a:t>
            </a:fld>
            <a:endParaRPr lang="en-US"/>
          </a:p>
        </p:txBody>
      </p:sp>
      <p:sp>
        <p:nvSpPr>
          <p:cNvPr id="2" name="Title 1"/>
          <p:cNvSpPr>
            <a:spLocks noGrp="1"/>
          </p:cNvSpPr>
          <p:nvPr>
            <p:ph type="title" idx="4294967295"/>
          </p:nvPr>
        </p:nvSpPr>
        <p:spPr>
          <a:xfrm>
            <a:off x="0" y="304800"/>
            <a:ext cx="8229600" cy="1447800"/>
          </a:xfrm>
        </p:spPr>
        <p:txBody>
          <a:bodyPr>
            <a:normAutofit fontScale="90000"/>
          </a:bodyPr>
          <a:lstStyle/>
          <a:p>
            <a:pPr algn="ctr" rtl="0"/>
            <a:r>
              <a:rPr lang="en-US" b="1" dirty="0" smtClean="0"/>
              <a:t>Score Comparison</a:t>
            </a:r>
            <a:br>
              <a:rPr lang="en-US" b="1" dirty="0" smtClean="0"/>
            </a:br>
            <a:endParaRPr lang="en-US" b="1" dirty="0"/>
          </a:p>
        </p:txBody>
      </p:sp>
      <p:pic>
        <p:nvPicPr>
          <p:cNvPr id="5" name="Picture 4"/>
          <p:cNvPicPr>
            <a:picLocks noChangeAspect="1"/>
          </p:cNvPicPr>
          <p:nvPr/>
        </p:nvPicPr>
        <p:blipFill>
          <a:blip r:embed="rId3" cstate="print"/>
          <a:stretch>
            <a:fillRect/>
          </a:stretch>
        </p:blipFill>
        <p:spPr>
          <a:xfrm>
            <a:off x="0" y="1485900"/>
            <a:ext cx="9144000" cy="4610100"/>
          </a:xfrm>
          <a:prstGeom prst="rect">
            <a:avLst/>
          </a:prstGeom>
        </p:spPr>
      </p:pic>
      <p:sp>
        <p:nvSpPr>
          <p:cNvPr id="6" name="TextBox 5"/>
          <p:cNvSpPr txBox="1"/>
          <p:nvPr/>
        </p:nvSpPr>
        <p:spPr>
          <a:xfrm>
            <a:off x="1066800" y="6248400"/>
            <a:ext cx="7244291" cy="400110"/>
          </a:xfrm>
          <a:prstGeom prst="rect">
            <a:avLst/>
          </a:prstGeom>
          <a:noFill/>
        </p:spPr>
        <p:txBody>
          <a:bodyPr wrap="none" rtlCol="0">
            <a:spAutoFit/>
          </a:bodyPr>
          <a:lstStyle/>
          <a:p>
            <a:r>
              <a:rPr lang="en-US" sz="2000" b="1" i="1" dirty="0" smtClean="0"/>
              <a:t>* More corruption in China, but winning bidders earn less!</a:t>
            </a:r>
            <a:endParaRPr lang="en-US" sz="2000" b="1" i="1" dirty="0"/>
          </a:p>
        </p:txBody>
      </p:sp>
      <p:sp>
        <p:nvSpPr>
          <p:cNvPr id="4" name="TextBox 3"/>
          <p:cNvSpPr txBox="1"/>
          <p:nvPr/>
        </p:nvSpPr>
        <p:spPr>
          <a:xfrm>
            <a:off x="1752600" y="1143000"/>
            <a:ext cx="5161991" cy="954107"/>
          </a:xfrm>
          <a:prstGeom prst="rect">
            <a:avLst/>
          </a:prstGeom>
          <a:solidFill>
            <a:schemeClr val="accent1">
              <a:lumMod val="75000"/>
            </a:schemeClr>
          </a:solidFill>
        </p:spPr>
        <p:txBody>
          <a:bodyPr wrap="none" rtlCol="0">
            <a:spAutoFit/>
          </a:bodyPr>
          <a:lstStyle/>
          <a:p>
            <a:r>
              <a:rPr lang="en-US" sz="2800" dirty="0" smtClean="0">
                <a:solidFill>
                  <a:schemeClr val="bg1"/>
                </a:solidFill>
              </a:rPr>
              <a:t>Easy to predict if corruption</a:t>
            </a:r>
          </a:p>
          <a:p>
            <a:r>
              <a:rPr lang="en-US" sz="2800" dirty="0" smtClean="0">
                <a:solidFill>
                  <a:schemeClr val="bg1"/>
                </a:solidFill>
              </a:rPr>
              <a:t> occurs  from </a:t>
            </a:r>
            <a:r>
              <a:rPr lang="en-US" sz="2800" dirty="0" smtClean="0">
                <a:solidFill>
                  <a:schemeClr val="bg1"/>
                </a:solidFill>
              </a:rPr>
              <a:t>government </a:t>
            </a:r>
            <a:r>
              <a:rPr lang="en-US" sz="2800" dirty="0" smtClean="0">
                <a:solidFill>
                  <a:schemeClr val="bg1"/>
                </a:solidFill>
              </a:rPr>
              <a:t>profit</a:t>
            </a:r>
            <a:endParaRPr lang="en-US" sz="2800" dirty="0">
              <a:solidFill>
                <a:schemeClr val="bg1"/>
              </a:solidFill>
            </a:endParaRPr>
          </a:p>
        </p:txBody>
      </p:sp>
      <p:pic>
        <p:nvPicPr>
          <p:cNvPr id="7"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48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1307F6-D9F1-4609-B42B-40F096E9813F}" type="slidenum">
              <a:rPr lang="he-IL" smtClean="0"/>
              <a:pPr/>
              <a:t>46</a:t>
            </a:fld>
            <a:endParaRPr lang="en-US"/>
          </a:p>
        </p:txBody>
      </p:sp>
      <p:sp>
        <p:nvSpPr>
          <p:cNvPr id="2" name="Title 1"/>
          <p:cNvSpPr>
            <a:spLocks noGrp="1"/>
          </p:cNvSpPr>
          <p:nvPr>
            <p:ph type="title" idx="4294967295"/>
          </p:nvPr>
        </p:nvSpPr>
        <p:spPr>
          <a:xfrm>
            <a:off x="0" y="274638"/>
            <a:ext cx="8229600" cy="1401762"/>
          </a:xfrm>
        </p:spPr>
        <p:txBody>
          <a:bodyPr>
            <a:normAutofit fontScale="90000"/>
          </a:bodyPr>
          <a:lstStyle/>
          <a:p>
            <a:pPr algn="ctr" rtl="0"/>
            <a:r>
              <a:rPr lang="en-US" b="1" dirty="0" smtClean="0"/>
              <a:t>Bribery Amounts</a:t>
            </a:r>
            <a:br>
              <a:rPr lang="en-US" b="1" dirty="0" smtClean="0"/>
            </a:br>
            <a:endParaRPr lang="en-US" b="1" dirty="0"/>
          </a:p>
        </p:txBody>
      </p:sp>
      <p:pic>
        <p:nvPicPr>
          <p:cNvPr id="4" name="Picture 3"/>
          <p:cNvPicPr>
            <a:picLocks noChangeAspect="1"/>
          </p:cNvPicPr>
          <p:nvPr/>
        </p:nvPicPr>
        <p:blipFill>
          <a:blip r:embed="rId3" cstate="print"/>
          <a:stretch>
            <a:fillRect/>
          </a:stretch>
        </p:blipFill>
        <p:spPr>
          <a:xfrm>
            <a:off x="1828799" y="1371600"/>
            <a:ext cx="4839789" cy="4953000"/>
          </a:xfrm>
          <a:prstGeom prst="rect">
            <a:avLst/>
          </a:prstGeom>
        </p:spPr>
      </p:pic>
      <p:pic>
        <p:nvPicPr>
          <p:cNvPr id="5" name="Picture 2" descr="http://upload.wikimedia.org/wikipedia/commons/thumb/d/d4/Flag_of_Israel.svg/250px-Flag_of_Isra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SJN67bY8RhMLuPLGgSIPBIc-Zq_y-TOLg8NcdM_x2xuQlcX12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upload.wikimedia.org/wikipedia/commons/thumb/f/fa/Flag_of_the_People's_Republic_of_China.svg/1500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80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rmAutofit fontScale="90000"/>
          </a:bodyPr>
          <a:lstStyle/>
          <a:p>
            <a:r>
              <a:rPr lang="en-US" b="1" dirty="0" smtClean="0"/>
              <a:t>Corruption Game – Open Questions</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Can we build a (culture sensitive?) agent playing the game?</a:t>
            </a:r>
          </a:p>
          <a:p>
            <a:pPr algn="l" rtl="0"/>
            <a:r>
              <a:rPr lang="en-US" dirty="0" smtClean="0"/>
              <a:t>Can we change the game to prevent corruption?</a:t>
            </a:r>
          </a:p>
          <a:p>
            <a:pPr algn="l" rtl="0"/>
            <a:r>
              <a:rPr lang="en-US" dirty="0" smtClean="0"/>
              <a:t>Should </a:t>
            </a:r>
            <a:r>
              <a:rPr lang="en-US" dirty="0" smtClean="0"/>
              <a:t>the game </a:t>
            </a:r>
            <a:r>
              <a:rPr lang="en-US" dirty="0" smtClean="0"/>
              <a:t>change be different for each </a:t>
            </a:r>
            <a:r>
              <a:rPr lang="en-US" dirty="0" smtClean="0"/>
              <a:t>country?</a:t>
            </a:r>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47</a:t>
            </a:fld>
            <a:endParaRPr lang="en-US"/>
          </a:p>
        </p:txBody>
      </p:sp>
    </p:spTree>
    <p:extLst>
      <p:ext uri="{BB962C8B-B14F-4D97-AF65-F5344CB8AC3E}">
        <p14:creationId xmlns:p14="http://schemas.microsoft.com/office/powerpoint/2010/main" val="3671897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ctr" rtl="0"/>
            <a:r>
              <a:rPr lang="en-US" b="1" dirty="0" smtClean="0"/>
              <a:t>  The Contract Game (3 Players)</a:t>
            </a:r>
            <a:br>
              <a:rPr lang="en-US" b="1" dirty="0" smtClean="0"/>
            </a:br>
            <a:endParaRPr lang="he-IL" b="1" dirty="0"/>
          </a:p>
        </p:txBody>
      </p:sp>
      <p:sp>
        <p:nvSpPr>
          <p:cNvPr id="7" name="Content Placeholder 2"/>
          <p:cNvSpPr>
            <a:spLocks noGrp="1"/>
          </p:cNvSpPr>
          <p:nvPr>
            <p:ph idx="1"/>
          </p:nvPr>
        </p:nvSpPr>
        <p:spPr>
          <a:xfrm>
            <a:off x="228600" y="1600200"/>
            <a:ext cx="4343400" cy="4800600"/>
          </a:xfrm>
        </p:spPr>
        <p:txBody>
          <a:bodyPr/>
          <a:lstStyle/>
          <a:p>
            <a:pPr algn="l" rtl="0"/>
            <a:r>
              <a:rPr lang="en-US" dirty="0" smtClean="0"/>
              <a:t>Players: </a:t>
            </a:r>
            <a:br>
              <a:rPr lang="en-US" dirty="0" smtClean="0"/>
            </a:br>
            <a:r>
              <a:rPr lang="en-US" u="sng" dirty="0" smtClean="0"/>
              <a:t>Two</a:t>
            </a:r>
            <a:r>
              <a:rPr lang="en-US" dirty="0" smtClean="0"/>
              <a:t> Internet service providers (SPs) and </a:t>
            </a:r>
            <a:br>
              <a:rPr lang="en-US" dirty="0" smtClean="0"/>
            </a:br>
            <a:r>
              <a:rPr lang="en-US" u="sng" dirty="0" smtClean="0"/>
              <a:t>one</a:t>
            </a:r>
            <a:r>
              <a:rPr lang="en-US" dirty="0" smtClean="0"/>
              <a:t> customer (CS)</a:t>
            </a:r>
          </a:p>
          <a:p>
            <a:pPr algn="l" rtl="0"/>
            <a:endParaRPr lang="en-US" dirty="0" smtClean="0"/>
          </a:p>
          <a:p>
            <a:pPr algn="l" rtl="0"/>
            <a:r>
              <a:rPr lang="en-US" dirty="0" smtClean="0"/>
              <a:t>The  SPs are competing to get a contract with the CS</a:t>
            </a:r>
          </a:p>
          <a:p>
            <a:pPr algn="l" rtl="0"/>
            <a:endParaRPr lang="en-US" dirty="0" smtClean="0"/>
          </a:p>
          <a:p>
            <a:pPr algn="l" rtl="0"/>
            <a:r>
              <a:rPr lang="en-US" dirty="0" smtClean="0"/>
              <a:t>Each SP provider is willing to be the customer’s exclusive provider</a:t>
            </a:r>
            <a:endParaRPr lang="he-IL" dirty="0"/>
          </a:p>
        </p:txBody>
      </p:sp>
      <p:sp>
        <p:nvSpPr>
          <p:cNvPr id="3" name="Slide Number Placeholder 2"/>
          <p:cNvSpPr>
            <a:spLocks noGrp="1"/>
          </p:cNvSpPr>
          <p:nvPr>
            <p:ph type="sldNum" sz="quarter" idx="12"/>
          </p:nvPr>
        </p:nvSpPr>
        <p:spPr/>
        <p:txBody>
          <a:bodyPr/>
          <a:lstStyle/>
          <a:p>
            <a:fld id="{70976B79-0DD0-4D71-841F-0C38EA70C66A}" type="slidenum">
              <a:rPr lang="he-IL" smtClean="0"/>
              <a:pPr/>
              <a:t>48</a:t>
            </a:fld>
            <a:endParaRPr lang="en-US"/>
          </a:p>
        </p:txBody>
      </p:sp>
      <p:pic>
        <p:nvPicPr>
          <p:cNvPr id="429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630" y="1524000"/>
            <a:ext cx="458157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57600" y="6197025"/>
            <a:ext cx="5334000" cy="523220"/>
          </a:xfrm>
          <a:prstGeom prst="rect">
            <a:avLst/>
          </a:prstGeom>
          <a:blipFill>
            <a:blip r:embed="rId3" cstate="print"/>
            <a:tile tx="0" ty="0" sx="100000" sy="100000" flip="none" algn="tl"/>
          </a:blipFill>
        </p:spPr>
        <p:txBody>
          <a:bodyPr wrap="square" rtlCol="0">
            <a:spAutoFit/>
          </a:bodyPr>
          <a:lstStyle/>
          <a:p>
            <a:r>
              <a:rPr lang="en-US" sz="2800" b="1" i="1" dirty="0" smtClean="0">
                <a:solidFill>
                  <a:schemeClr val="bg2">
                    <a:lumMod val="25000"/>
                  </a:schemeClr>
                </a:solidFill>
                <a:latin typeface="+mj-lt"/>
              </a:rPr>
              <a:t>Collaborators: </a:t>
            </a:r>
            <a:r>
              <a:rPr lang="en-US" sz="2800" b="1" i="1" dirty="0" err="1" smtClean="0">
                <a:solidFill>
                  <a:schemeClr val="bg2">
                    <a:lumMod val="25000"/>
                  </a:schemeClr>
                </a:solidFill>
                <a:latin typeface="+mj-lt"/>
              </a:rPr>
              <a:t>Haim</a:t>
            </a:r>
            <a:r>
              <a:rPr lang="en-US" sz="2800" b="1" i="1" dirty="0" smtClean="0">
                <a:solidFill>
                  <a:schemeClr val="bg2">
                    <a:lumMod val="25000"/>
                  </a:schemeClr>
                </a:solidFill>
                <a:latin typeface="+mj-lt"/>
              </a:rPr>
              <a:t>, Gal, An, 2014</a:t>
            </a:r>
            <a:endParaRPr lang="en-US" sz="2800" b="1" i="1" dirty="0">
              <a:solidFill>
                <a:schemeClr val="bg2">
                  <a:lumMod val="25000"/>
                </a:schemeClr>
              </a:solidFill>
              <a:latin typeface="+mj-lt"/>
            </a:endParaRPr>
          </a:p>
        </p:txBody>
      </p:sp>
    </p:spTree>
    <p:extLst>
      <p:ext uri="{BB962C8B-B14F-4D97-AF65-F5344CB8AC3E}">
        <p14:creationId xmlns:p14="http://schemas.microsoft.com/office/powerpoint/2010/main" val="318990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0"/>
            <a:r>
              <a:rPr lang="en-US" b="1" dirty="0" smtClean="0"/>
              <a:t>Equilibrium Agent</a:t>
            </a:r>
            <a:br>
              <a:rPr lang="en-US" b="1" dirty="0" smtClean="0"/>
            </a:br>
            <a:endParaRPr lang="en-US" b="1" dirty="0"/>
          </a:p>
        </p:txBody>
      </p:sp>
      <p:sp>
        <p:nvSpPr>
          <p:cNvPr id="2" name="Content Placeholder 1"/>
          <p:cNvSpPr>
            <a:spLocks noGrp="1"/>
          </p:cNvSpPr>
          <p:nvPr>
            <p:ph idx="1"/>
          </p:nvPr>
        </p:nvSpPr>
        <p:spPr>
          <a:xfrm>
            <a:off x="228600" y="1481138"/>
            <a:ext cx="4267200" cy="4995862"/>
          </a:xfrm>
        </p:spPr>
        <p:txBody>
          <a:bodyPr/>
          <a:lstStyle/>
          <a:p>
            <a:pPr algn="l" rtl="0"/>
            <a:r>
              <a:rPr lang="en-US" b="1" dirty="0"/>
              <a:t>Commitment offer:  </a:t>
            </a:r>
            <a:r>
              <a:rPr lang="en-US" dirty="0"/>
              <a:t>bind the customer to one of the </a:t>
            </a:r>
            <a:r>
              <a:rPr lang="en-US" dirty="0" smtClean="0"/>
              <a:t>SP for the duration </a:t>
            </a:r>
            <a:r>
              <a:rPr lang="en-US" dirty="0"/>
              <a:t>of the </a:t>
            </a:r>
            <a:r>
              <a:rPr lang="en-US" dirty="0" smtClean="0"/>
              <a:t>game</a:t>
            </a:r>
          </a:p>
          <a:p>
            <a:pPr algn="l" rtl="0"/>
            <a:endParaRPr lang="en-US" b="1" dirty="0" smtClean="0"/>
          </a:p>
          <a:p>
            <a:pPr algn="l" rtl="0"/>
            <a:r>
              <a:rPr lang="en-US" b="1" dirty="0" smtClean="0"/>
              <a:t>SPs </a:t>
            </a:r>
            <a:r>
              <a:rPr lang="en-US" b="1" dirty="0"/>
              <a:t>compete over the </a:t>
            </a:r>
            <a:r>
              <a:rPr lang="en-US" b="1" dirty="0" smtClean="0"/>
              <a:t>CS;</a:t>
            </a:r>
            <a:r>
              <a:rPr lang="en-US" dirty="0" smtClean="0"/>
              <a:t> offer highly</a:t>
            </a:r>
            <a:r>
              <a:rPr lang="en-US" dirty="0"/>
              <a:t> </a:t>
            </a:r>
            <a:r>
              <a:rPr lang="en-US" dirty="0" smtClean="0"/>
              <a:t>beneficial </a:t>
            </a:r>
            <a:r>
              <a:rPr lang="en-US" dirty="0"/>
              <a:t>to the </a:t>
            </a:r>
            <a:r>
              <a:rPr lang="en-US" dirty="0" smtClean="0"/>
              <a:t>CS</a:t>
            </a:r>
          </a:p>
          <a:p>
            <a:pPr algn="l" rtl="0"/>
            <a:endParaRPr lang="en-US" dirty="0" smtClean="0"/>
          </a:p>
          <a:p>
            <a:pPr algn="l" rtl="0"/>
            <a:r>
              <a:rPr lang="en-US" dirty="0" smtClean="0"/>
              <a:t>11 grays for 33 reds and 7 purples</a:t>
            </a:r>
            <a:endParaRPr lang="en-US" dirty="0"/>
          </a:p>
        </p:txBody>
      </p:sp>
      <p:sp>
        <p:nvSpPr>
          <p:cNvPr id="5" name="Slide Number Placeholder 4"/>
          <p:cNvSpPr>
            <a:spLocks noGrp="1"/>
          </p:cNvSpPr>
          <p:nvPr>
            <p:ph type="sldNum" sz="quarter" idx="12"/>
          </p:nvPr>
        </p:nvSpPr>
        <p:spPr/>
        <p:txBody>
          <a:bodyPr/>
          <a:lstStyle/>
          <a:p>
            <a:fld id="{70976B79-0DD0-4D71-841F-0C38EA70C66A}" type="slidenum">
              <a:rPr lang="he-IL" smtClean="0"/>
              <a:pPr/>
              <a:t>49</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630" y="1524000"/>
            <a:ext cx="458157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55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800"/>
            <a:ext cx="8229600" cy="1296000"/>
          </a:xfrm>
        </p:spPr>
        <p:txBody>
          <a:bodyPr>
            <a:noAutofit/>
          </a:bodyPr>
          <a:lstStyle/>
          <a:p>
            <a:pPr algn="ctr" rtl="0"/>
            <a:r>
              <a:rPr lang="en-US" sz="4400" b="1" dirty="0" smtClean="0"/>
              <a:t>Motivation: Training People</a:t>
            </a:r>
            <a:br>
              <a:rPr lang="en-US" sz="4400" b="1" dirty="0" smtClean="0"/>
            </a:br>
            <a:endParaRPr lang="he-IL" sz="4400" b="1" dirty="0"/>
          </a:p>
        </p:txBody>
      </p:sp>
      <p:sp>
        <p:nvSpPr>
          <p:cNvPr id="3" name="Slide Number Placeholder 2"/>
          <p:cNvSpPr>
            <a:spLocks noGrp="1"/>
          </p:cNvSpPr>
          <p:nvPr>
            <p:ph type="sldNum" sz="quarter" idx="12"/>
          </p:nvPr>
        </p:nvSpPr>
        <p:spPr/>
        <p:txBody>
          <a:bodyPr/>
          <a:lstStyle/>
          <a:p>
            <a:fld id="{70976B79-0DD0-4D71-841F-0C38EA70C66A}" type="slidenum">
              <a:rPr lang="he-IL" smtClean="0"/>
              <a:pPr/>
              <a:t>5</a:t>
            </a:fld>
            <a:endParaRPr lang="en-US"/>
          </a:p>
        </p:txBody>
      </p:sp>
      <p:pic>
        <p:nvPicPr>
          <p:cNvPr id="7" name="Picture 2" descr="http://www.wired.com/images_blogs/dangerroom/2010/09/100413-a-3603j-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79" y="1143000"/>
            <a:ext cx="438283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msimg.armytimes.com/apps/pbcsi.dll/bilde?Site=M6&amp;Date=20120128&amp;Category=NEWS&amp;ArtNo=201280311&amp;Ref=AR&amp;MaxW=640&amp;Border=0&amp;West-Point-group-teaches-art-negot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47" y="1143000"/>
            <a:ext cx="4364779" cy="2924176"/>
          </a:xfrm>
          <a:prstGeom prst="rect">
            <a:avLst/>
          </a:prstGeom>
          <a:noFill/>
          <a:extLst>
            <a:ext uri="{909E8E84-426E-40DD-AFC4-6F175D3DCCD1}">
              <a14:hiddenFill xmlns:a14="http://schemas.microsoft.com/office/drawing/2010/main">
                <a:solidFill>
                  <a:srgbClr val="FFFFFF"/>
                </a:solidFill>
              </a14:hiddenFill>
            </a:ext>
          </a:extLst>
        </p:spPr>
      </p:pic>
      <p:pic>
        <p:nvPicPr>
          <p:cNvPr id="425986" name="Picture 2" descr="http://usarmy.vo.llnwd.net/e2/-images/2011/02/08/98724/size0-army.mil-98724-2011-02-09-070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807" y="4067176"/>
            <a:ext cx="4456393" cy="2790824"/>
          </a:xfrm>
          <a:prstGeom prst="rect">
            <a:avLst/>
          </a:prstGeom>
          <a:noFill/>
          <a:extLst>
            <a:ext uri="{909E8E84-426E-40DD-AFC4-6F175D3DCCD1}">
              <a14:hiddenFill xmlns:a14="http://schemas.microsoft.com/office/drawing/2010/main">
                <a:solidFill>
                  <a:srgbClr val="FFFFFF"/>
                </a:solidFill>
              </a14:hiddenFill>
            </a:ext>
          </a:extLst>
        </p:spPr>
      </p:pic>
      <p:pic>
        <p:nvPicPr>
          <p:cNvPr id="425988" name="Picture 4" descr="http://blog.netsciwestpoint.org/wp-content/uploads/2012/02/MT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3218" y="4067176"/>
            <a:ext cx="4299465"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75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7315200" cy="1143000"/>
          </a:xfrm>
        </p:spPr>
        <p:txBody>
          <a:bodyPr>
            <a:normAutofit fontScale="90000"/>
          </a:bodyPr>
          <a:lstStyle/>
          <a:p>
            <a:pPr algn="ctr" rtl="0"/>
            <a:r>
              <a:rPr lang="en-US" b="1" dirty="0" smtClean="0"/>
              <a:t>Human are Bounded rational: </a:t>
            </a:r>
            <a:br>
              <a:rPr lang="en-US" b="1" dirty="0" smtClean="0"/>
            </a:br>
            <a:r>
              <a:rPr lang="en-US" b="1" dirty="0" smtClean="0"/>
              <a:t>Do not Reach the Goal</a:t>
            </a:r>
            <a:endParaRPr lang="en-US" b="1" dirty="0"/>
          </a:p>
        </p:txBody>
      </p:sp>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50</a:t>
            </a:fld>
            <a:endParaRPr lang="en-US"/>
          </a:p>
        </p:txBody>
      </p:sp>
      <p:pic>
        <p:nvPicPr>
          <p:cNvPr id="430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26153"/>
            <a:ext cx="8229600" cy="482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45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33400"/>
            <a:ext cx="8229600" cy="1143000"/>
          </a:xfrm>
        </p:spPr>
        <p:txBody>
          <a:bodyPr>
            <a:normAutofit fontScale="90000"/>
          </a:bodyPr>
          <a:lstStyle/>
          <a:p>
            <a:pPr algn="ctr" rtl="0"/>
            <a:r>
              <a:rPr lang="en-US" b="1" dirty="0" smtClean="0"/>
              <a:t>CS EQ Agent vs Human Score</a:t>
            </a:r>
            <a:br>
              <a:rPr lang="en-US" b="1" dirty="0" smtClean="0"/>
            </a:br>
            <a:endParaRPr lang="en-US" b="1"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2400" y="1371600"/>
            <a:ext cx="9532620" cy="524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0976B79-0DD0-4D71-841F-0C38EA70C66A}" type="slidenum">
              <a:rPr lang="he-IL" smtClean="0"/>
              <a:pPr/>
              <a:t>51</a:t>
            </a:fld>
            <a:endParaRPr lang="en-US"/>
          </a:p>
        </p:txBody>
      </p:sp>
      <p:pic>
        <p:nvPicPr>
          <p:cNvPr id="6"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42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93486"/>
            <a:ext cx="8229600" cy="1143000"/>
          </a:xfrm>
        </p:spPr>
        <p:txBody>
          <a:bodyPr>
            <a:normAutofit fontScale="90000"/>
          </a:bodyPr>
          <a:lstStyle/>
          <a:p>
            <a:pPr algn="ctr" rtl="0"/>
            <a:r>
              <a:rPr lang="en-US" b="1" dirty="0" smtClean="0"/>
              <a:t>SP  Yellow EQ Agent </a:t>
            </a:r>
            <a:r>
              <a:rPr lang="en-US" b="1" dirty="0" err="1" smtClean="0"/>
              <a:t>vs</a:t>
            </a:r>
            <a:r>
              <a:rPr lang="en-US" b="1" dirty="0" smtClean="0"/>
              <a:t> Human</a:t>
            </a:r>
            <a:br>
              <a:rPr lang="en-US" b="1" dirty="0" smtClean="0"/>
            </a:br>
            <a:endParaRPr lang="en-US" b="1" dirty="0"/>
          </a:p>
        </p:txBody>
      </p:sp>
      <p:sp>
        <p:nvSpPr>
          <p:cNvPr id="2" name="Content Placeholder 1"/>
          <p:cNvSpPr>
            <a:spLocks noGrp="1"/>
          </p:cNvSpPr>
          <p:nvPr>
            <p:ph idx="1"/>
          </p:nvPr>
        </p:nvSpPr>
        <p:spPr/>
        <p:txBody>
          <a:bodyPr/>
          <a:lstStyle/>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52</a:t>
            </a:fld>
            <a:endParaRPr lang="en-US"/>
          </a:p>
        </p:txBody>
      </p:sp>
      <p:pic>
        <p:nvPicPr>
          <p:cNvPr id="434178" name="Picture 2" descr="C:\Users\user\AppData\Local\Microsoft\Windows\Temporary Internet Files\Content.Outlook\G2I95GG6\avgScoreSPhvsSP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7924800" cy="4698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49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0"/>
            <a:r>
              <a:rPr lang="en-US" b="1" dirty="0" smtClean="0"/>
              <a:t>China vs USA </a:t>
            </a:r>
            <a:r>
              <a:rPr lang="en-US" b="1" dirty="0" err="1" smtClean="0"/>
              <a:t>vs</a:t>
            </a:r>
            <a:r>
              <a:rPr lang="en-US" b="1" dirty="0" smtClean="0"/>
              <a:t> Israel</a:t>
            </a:r>
            <a:br>
              <a:rPr lang="en-US" b="1" dirty="0" smtClean="0"/>
            </a:br>
            <a:endParaRPr lang="en-US" b="1" dirty="0"/>
          </a:p>
        </p:txBody>
      </p:sp>
      <p:sp>
        <p:nvSpPr>
          <p:cNvPr id="2" name="Content Placeholder 1"/>
          <p:cNvSpPr>
            <a:spLocks noGrp="1"/>
          </p:cNvSpPr>
          <p:nvPr>
            <p:ph idx="1"/>
          </p:nvPr>
        </p:nvSpPr>
        <p:spPr>
          <a:xfrm>
            <a:off x="29029" y="1524000"/>
            <a:ext cx="8610600" cy="4953000"/>
          </a:xfrm>
        </p:spPr>
        <p:txBody>
          <a:bodyPr>
            <a:normAutofit/>
          </a:bodyPr>
          <a:lstStyle/>
          <a:p>
            <a:pPr algn="l" rtl="0"/>
            <a:r>
              <a:rPr lang="en-US" dirty="0" smtClean="0"/>
              <a:t>CS players in China </a:t>
            </a:r>
            <a:r>
              <a:rPr lang="en-US" dirty="0"/>
              <a:t>reached the goal significantly </a:t>
            </a:r>
            <a:endParaRPr lang="en-US" dirty="0" smtClean="0"/>
          </a:p>
          <a:p>
            <a:pPr marL="0" indent="0" algn="l" rtl="0">
              <a:buNone/>
            </a:pPr>
            <a:r>
              <a:rPr lang="en-US" dirty="0"/>
              <a:t> </a:t>
            </a:r>
            <a:r>
              <a:rPr lang="en-US" dirty="0" smtClean="0"/>
              <a:t>   </a:t>
            </a:r>
            <a:r>
              <a:rPr lang="en-US" dirty="0" smtClean="0"/>
              <a:t>less </a:t>
            </a:r>
            <a:r>
              <a:rPr lang="en-US" dirty="0"/>
              <a:t>often than in Israel and </a:t>
            </a:r>
            <a:r>
              <a:rPr lang="en-US" dirty="0" smtClean="0"/>
              <a:t> U.S.A</a:t>
            </a:r>
          </a:p>
          <a:p>
            <a:pPr algn="l" rtl="0"/>
            <a:endParaRPr lang="en-US" dirty="0" smtClean="0"/>
          </a:p>
          <a:p>
            <a:pPr algn="l" rtl="0"/>
            <a:r>
              <a:rPr lang="en-US" dirty="0" smtClean="0"/>
              <a:t>Players in China played differently in H vs H games compared to H vs Agent games</a:t>
            </a:r>
          </a:p>
          <a:p>
            <a:pPr algn="l" rtl="0"/>
            <a:endParaRPr lang="en-US" dirty="0" smtClean="0"/>
          </a:p>
          <a:p>
            <a:pPr algn="l" rtl="0"/>
            <a:r>
              <a:rPr lang="en-US" dirty="0" smtClean="0"/>
              <a:t>Number of very short games in Israel and china much higher than in USA – are the USA subjects better players?</a:t>
            </a:r>
          </a:p>
          <a:p>
            <a:pPr algn="l" rtl="0"/>
            <a:endParaRPr lang="en-US" dirty="0" smtClean="0"/>
          </a:p>
          <a:p>
            <a:pPr algn="l" rtl="0"/>
            <a:r>
              <a:rPr lang="en-US" dirty="0" smtClean="0"/>
              <a:t>CS in China are less generous than CS in Israel &amp; USA</a:t>
            </a:r>
          </a:p>
        </p:txBody>
      </p:sp>
      <p:sp>
        <p:nvSpPr>
          <p:cNvPr id="4" name="Slide Number Placeholder 3"/>
          <p:cNvSpPr>
            <a:spLocks noGrp="1"/>
          </p:cNvSpPr>
          <p:nvPr>
            <p:ph type="sldNum" sz="quarter" idx="12"/>
          </p:nvPr>
        </p:nvSpPr>
        <p:spPr/>
        <p:txBody>
          <a:bodyPr/>
          <a:lstStyle/>
          <a:p>
            <a:fld id="{70976B79-0DD0-4D71-841F-0C38EA70C66A}" type="slidenum">
              <a:rPr lang="he-IL" smtClean="0"/>
              <a:pPr/>
              <a:t>53</a:t>
            </a:fld>
            <a:endParaRPr lang="en-US"/>
          </a:p>
        </p:txBody>
      </p:sp>
      <p:pic>
        <p:nvPicPr>
          <p:cNvPr id="5" name="Picture 2" descr="http://upload.wikimedia.org/wikipedia/commons/thumb/d/d4/Flag_of_Israel.svg/250px-Flag_of_Israe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upload.wikimedia.org/wikipedia/commons/thumb/f/fa/Flag_of_the_People's_Republic_of_China.svg/1500px-Flag_of_the_People's_Republic_of_Chin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41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63135"/>
            <a:ext cx="8229600" cy="1143000"/>
          </a:xfrm>
        </p:spPr>
        <p:txBody>
          <a:bodyPr>
            <a:noAutofit/>
          </a:bodyPr>
          <a:lstStyle/>
          <a:p>
            <a:pPr algn="ctr" rtl="0"/>
            <a:r>
              <a:rPr lang="en-US" sz="4000" b="1" dirty="0" smtClean="0"/>
              <a:t>Games Ending with Commitments</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fld id="{70976B79-0DD0-4D71-841F-0C38EA70C66A}" type="slidenum">
              <a:rPr lang="he-IL" smtClean="0"/>
              <a:pPr/>
              <a:t>54</a:t>
            </a:fld>
            <a:endParaRPr lang="en-US"/>
          </a:p>
        </p:txBody>
      </p:sp>
      <p:pic>
        <p:nvPicPr>
          <p:cNvPr id="4372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8800"/>
            <a:ext cx="91059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59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 y="533400"/>
            <a:ext cx="8229600" cy="1143000"/>
          </a:xfrm>
        </p:spPr>
        <p:txBody>
          <a:bodyPr>
            <a:normAutofit fontScale="90000"/>
          </a:bodyPr>
          <a:lstStyle/>
          <a:p>
            <a:pPr algn="ctr" rtl="0"/>
            <a:r>
              <a:rPr lang="en-US" b="1" dirty="0" smtClean="0"/>
              <a:t>SP Yellow EQ Agent </a:t>
            </a:r>
            <a:r>
              <a:rPr lang="en-US" b="1" dirty="0" err="1" smtClean="0"/>
              <a:t>vs</a:t>
            </a:r>
            <a:r>
              <a:rPr lang="en-US" b="1" dirty="0" smtClean="0"/>
              <a:t> Human</a:t>
            </a:r>
            <a:br>
              <a:rPr lang="en-US" b="1" dirty="0" smtClean="0"/>
            </a:br>
            <a:endParaRPr lang="en-US" b="1" dirty="0"/>
          </a:p>
        </p:txBody>
      </p:sp>
      <p:sp>
        <p:nvSpPr>
          <p:cNvPr id="2" name="Content Placeholder 1"/>
          <p:cNvSpPr>
            <a:spLocks noGrp="1"/>
          </p:cNvSpPr>
          <p:nvPr>
            <p:ph idx="1"/>
          </p:nvPr>
        </p:nvSpPr>
        <p:spPr/>
        <p:txBody>
          <a:bodyPr/>
          <a:lstStyle/>
          <a:p>
            <a:pPr algn="l" rtl="0"/>
            <a:endParaRPr lang="en-US" dirty="0"/>
          </a:p>
        </p:txBody>
      </p:sp>
      <p:sp>
        <p:nvSpPr>
          <p:cNvPr id="5" name="Slide Number Placeholder 4"/>
          <p:cNvSpPr>
            <a:spLocks noGrp="1"/>
          </p:cNvSpPr>
          <p:nvPr>
            <p:ph type="sldNum" sz="quarter" idx="12"/>
          </p:nvPr>
        </p:nvSpPr>
        <p:spPr/>
        <p:txBody>
          <a:bodyPr/>
          <a:lstStyle/>
          <a:p>
            <a:fld id="{70976B79-0DD0-4D71-841F-0C38EA70C66A}" type="slidenum">
              <a:rPr lang="he-IL" smtClean="0"/>
              <a:pPr/>
              <a:t>55</a:t>
            </a:fld>
            <a:endParaRPr lang="en-US"/>
          </a:p>
        </p:txBody>
      </p:sp>
      <p:pic>
        <p:nvPicPr>
          <p:cNvPr id="434178" name="Picture 2" descr="C:\Users\user\AppData\Local\Microsoft\Windows\Temporary Internet Files\Content.Outlook\G2I95GG6\avgScoreSPhvsSP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7924800" cy="4698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3429000"/>
            <a:ext cx="4572000" cy="646331"/>
          </a:xfrm>
          <a:prstGeom prst="rect">
            <a:avLst/>
          </a:prstGeom>
          <a:solidFill>
            <a:srgbClr val="FFFF00"/>
          </a:solidFill>
        </p:spPr>
        <p:txBody>
          <a:bodyPr wrap="square" rtlCol="0">
            <a:spAutoFit/>
          </a:bodyPr>
          <a:lstStyle/>
          <a:p>
            <a:r>
              <a:rPr lang="en-US" dirty="0" smtClean="0"/>
              <a:t>Can we develop culture strategies? What should be the optimization problem?</a:t>
            </a:r>
            <a:endParaRPr lang="en-US" dirty="0"/>
          </a:p>
        </p:txBody>
      </p:sp>
      <p:pic>
        <p:nvPicPr>
          <p:cNvPr id="7"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8" y="863135"/>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729" y="1851502"/>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186" y="0"/>
            <a:ext cx="1293043" cy="8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355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Uncertainty when </a:t>
            </a:r>
            <a:br>
              <a:rPr lang="en-US" b="1" dirty="0" smtClean="0"/>
            </a:br>
            <a:r>
              <a:rPr lang="en-US" b="1" dirty="0" smtClean="0"/>
              <a:t>Attempting to Move</a:t>
            </a:r>
            <a:endParaRPr lang="en-US" b="1" dirty="0"/>
          </a:p>
        </p:txBody>
      </p:sp>
      <p:sp>
        <p:nvSpPr>
          <p:cNvPr id="2" name="Content Placeholder 1"/>
          <p:cNvSpPr>
            <a:spLocks noGrp="1"/>
          </p:cNvSpPr>
          <p:nvPr>
            <p:ph idx="1"/>
          </p:nvPr>
        </p:nvSpPr>
        <p:spPr/>
        <p:txBody>
          <a:bodyPr/>
          <a:lstStyle/>
          <a:p>
            <a:pPr algn="l" rtl="0"/>
            <a:r>
              <a:rPr lang="en-US" sz="2800" dirty="0" smtClean="0"/>
              <a:t>Assumption </a:t>
            </a:r>
            <a:br>
              <a:rPr lang="en-US" sz="2800" dirty="0" smtClean="0"/>
            </a:br>
            <a:r>
              <a:rPr lang="en-US" sz="2800" dirty="0" smtClean="0"/>
              <a:t>– when a human player attempt to go to the goal, there is some probability p that he will fail.</a:t>
            </a:r>
          </a:p>
          <a:p>
            <a:pPr algn="l" rtl="0"/>
            <a:endParaRPr lang="en-US" sz="2800" dirty="0" smtClean="0"/>
          </a:p>
          <a:p>
            <a:pPr algn="l" rtl="0"/>
            <a:r>
              <a:rPr lang="en-US" sz="2800" dirty="0" smtClean="0"/>
              <a:t>Risk-Averse Agent  </a:t>
            </a:r>
            <a:br>
              <a:rPr lang="en-US" sz="2800" dirty="0" smtClean="0"/>
            </a:br>
            <a:r>
              <a:rPr lang="en-US" sz="2800" dirty="0" smtClean="0"/>
              <a:t>– culture sensitive with respect  to probability  </a:t>
            </a:r>
            <a:r>
              <a:rPr lang="en-US" sz="2800" dirty="0" smtClean="0"/>
              <a:t>failure?</a:t>
            </a:r>
            <a:endParaRPr lang="en-US" sz="2800" dirty="0" smtClean="0"/>
          </a:p>
          <a:p>
            <a:pPr algn="l" rtl="0"/>
            <a:endParaRPr lang="en-US"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56</a:t>
            </a:fld>
            <a:endParaRPr lang="en-US"/>
          </a:p>
        </p:txBody>
      </p:sp>
    </p:spTree>
    <p:extLst>
      <p:ext uri="{BB962C8B-B14F-4D97-AF65-F5344CB8AC3E}">
        <p14:creationId xmlns:p14="http://schemas.microsoft.com/office/powerpoint/2010/main" val="16250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pPr algn="ctr" rtl="0"/>
            <a:r>
              <a:rPr lang="en-US" b="1" dirty="0" smtClean="0"/>
              <a:t>Risk Averse Agent Results </a:t>
            </a:r>
            <a:br>
              <a:rPr lang="en-US" b="1" dirty="0" smtClean="0"/>
            </a:br>
            <a:r>
              <a:rPr lang="en-US" b="1" dirty="0" smtClean="0"/>
              <a:t>in Israel</a:t>
            </a:r>
            <a:endParaRPr lang="en-US" b="1" dirty="0"/>
          </a:p>
        </p:txBody>
      </p:sp>
      <p:sp>
        <p:nvSpPr>
          <p:cNvPr id="4" name="Slide Number Placeholder 3"/>
          <p:cNvSpPr>
            <a:spLocks noGrp="1"/>
          </p:cNvSpPr>
          <p:nvPr>
            <p:ph type="sldNum" sz="quarter" idx="12"/>
          </p:nvPr>
        </p:nvSpPr>
        <p:spPr/>
        <p:txBody>
          <a:bodyPr/>
          <a:lstStyle/>
          <a:p>
            <a:fld id="{70976B79-0DD0-4D71-841F-0C38EA70C66A}" type="slidenum">
              <a:rPr lang="he-IL" smtClean="0"/>
              <a:pPr/>
              <a:t>57</a:t>
            </a:fld>
            <a:endParaRPr lang="en-US"/>
          </a:p>
        </p:txBody>
      </p:sp>
      <p:pic>
        <p:nvPicPr>
          <p:cNvPr id="430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18523"/>
            <a:ext cx="7881938" cy="4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thumb/d/d4/Flag_of_Israel.svg/250px-Flag_of_Isra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57" y="67202"/>
            <a:ext cx="1180697" cy="99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5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143000"/>
          </a:xfrm>
        </p:spPr>
        <p:txBody>
          <a:bodyPr>
            <a:normAutofit/>
          </a:bodyPr>
          <a:lstStyle/>
          <a:p>
            <a:r>
              <a:rPr lang="en-US" dirty="0"/>
              <a:t> </a:t>
            </a:r>
            <a:r>
              <a:rPr lang="en-US" dirty="0" smtClean="0"/>
              <a:t>   Conclusions and Challenges</a:t>
            </a:r>
            <a:endParaRPr lang="en-US" dirty="0"/>
          </a:p>
        </p:txBody>
      </p:sp>
      <p:sp>
        <p:nvSpPr>
          <p:cNvPr id="5" name="Text Placeholder 2"/>
          <p:cNvSpPr>
            <a:spLocks noGrp="1"/>
          </p:cNvSpPr>
          <p:nvPr>
            <p:ph type="body" idx="1"/>
          </p:nvPr>
        </p:nvSpPr>
        <p:spPr/>
        <p:txBody>
          <a:bodyPr>
            <a:normAutofit/>
          </a:bodyPr>
          <a:lstStyle/>
          <a:p>
            <a:pPr algn="l"/>
            <a:r>
              <a:rPr lang="en-US" b="1" dirty="0" smtClean="0">
                <a:solidFill>
                  <a:srgbClr val="0070C0"/>
                </a:solidFill>
                <a:effectLst>
                  <a:outerShdw blurRad="38100" dist="38100" dir="2700000" algn="tl">
                    <a:srgbClr val="000000">
                      <a:alpha val="43137"/>
                    </a:srgbClr>
                  </a:outerShdw>
                </a:effectLst>
              </a:rPr>
              <a:t>If the cultures are different enough, it seems worth building culture sensitive agents.</a:t>
            </a:r>
          </a:p>
          <a:p>
            <a:pPr algn="l"/>
            <a:r>
              <a:rPr lang="en-US" dirty="0" smtClean="0"/>
              <a:t>What is the best decision making procedure for culture sensitive agents? </a:t>
            </a:r>
          </a:p>
          <a:p>
            <a:pPr algn="l"/>
            <a:r>
              <a:rPr lang="en-US" dirty="0" smtClean="0"/>
              <a:t>For human modeling: many examples </a:t>
            </a:r>
            <a:r>
              <a:rPr lang="en-US" dirty="0"/>
              <a:t>are needed.</a:t>
            </a:r>
          </a:p>
          <a:p>
            <a:pPr algn="l"/>
            <a:r>
              <a:rPr lang="en-US" dirty="0"/>
              <a:t>Is it possible to develop new ML method to learn from one culture to the other</a:t>
            </a:r>
            <a:r>
              <a:rPr lang="en-US" dirty="0" smtClean="0"/>
              <a:t>?</a:t>
            </a:r>
          </a:p>
          <a:p>
            <a:pPr algn="l"/>
            <a:r>
              <a:rPr lang="en-US" dirty="0"/>
              <a:t>How should the culture based model be used in the agent decision making</a:t>
            </a:r>
            <a:r>
              <a:rPr lang="en-US" dirty="0" smtClean="0"/>
              <a:t>?</a:t>
            </a:r>
          </a:p>
          <a:p>
            <a:pPr algn="l"/>
            <a:r>
              <a:rPr lang="en-US" dirty="0" smtClean="0"/>
              <a:t>We need procedures and methodologies to run cross cultures experiments.</a:t>
            </a:r>
            <a:endParaRPr lang="en-US" dirty="0"/>
          </a:p>
          <a:p>
            <a:pPr algn="l"/>
            <a:endParaRPr lang="en-US" dirty="0" smtClean="0"/>
          </a:p>
          <a:p>
            <a:pPr algn="l"/>
            <a:endParaRPr lang="en-US" dirty="0" smtClean="0"/>
          </a:p>
          <a:p>
            <a:pPr algn="l"/>
            <a:endParaRPr lang="en-US" dirty="0"/>
          </a:p>
        </p:txBody>
      </p:sp>
      <p:pic>
        <p:nvPicPr>
          <p:cNvPr id="6" name="Picture 2" descr="http://upload.wikimedia.org/wikipedia/commons/thumb/d/d4/Flag_of_Israel.svg/250px-Flag_of_Israe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81" y="-16958"/>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QCbugmJvPqDxxW16trNXDzyErDZbDfsdTGkZARsNukUiqRaTU85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349" y="0"/>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182" y="1106"/>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1581" y="0"/>
            <a:ext cx="1293043" cy="862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mapsofworld.com/images/world-countries-flags/egypt-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4624" y="-16958"/>
            <a:ext cx="1293603" cy="878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upload.wikimedia.org/wikipedia/commons/thumb/b/b4/Flag_of_Turkey.svg/1200px-Flag_of_Turkey.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8226" y="-16958"/>
            <a:ext cx="1318481" cy="87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3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Left Arrow 15"/>
          <p:cNvSpPr/>
          <p:nvPr/>
        </p:nvSpPr>
        <p:spPr>
          <a:xfrm>
            <a:off x="4800600" y="4419600"/>
            <a:ext cx="1219200" cy="10668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4" name="Down Arrow 23"/>
          <p:cNvSpPr/>
          <p:nvPr/>
        </p:nvSpPr>
        <p:spPr>
          <a:xfrm rot="20162987">
            <a:off x="6425001" y="4448542"/>
            <a:ext cx="685800" cy="1021265"/>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3" name="Title 2"/>
          <p:cNvSpPr>
            <a:spLocks noGrp="1"/>
          </p:cNvSpPr>
          <p:nvPr>
            <p:ph type="title"/>
          </p:nvPr>
        </p:nvSpPr>
        <p:spPr>
          <a:xfrm>
            <a:off x="76200" y="457200"/>
            <a:ext cx="8229600" cy="700314"/>
          </a:xfrm>
        </p:spPr>
        <p:txBody>
          <a:bodyPr>
            <a:normAutofit fontScale="90000"/>
          </a:bodyPr>
          <a:lstStyle/>
          <a:p>
            <a:pPr algn="ctr" rtl="0"/>
            <a:r>
              <a:rPr lang="en-US" b="1" dirty="0" smtClean="0"/>
              <a:t>Conclusions</a:t>
            </a:r>
            <a:endParaRPr lang="en-US" altLang="en-US" b="1"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59</a:t>
            </a:fld>
            <a:endParaRPr lang="en-US"/>
          </a:p>
        </p:txBody>
      </p:sp>
      <p:sp>
        <p:nvSpPr>
          <p:cNvPr id="4" name="Oval 3"/>
          <p:cNvSpPr/>
          <p:nvPr/>
        </p:nvSpPr>
        <p:spPr>
          <a:xfrm>
            <a:off x="2057400" y="4267200"/>
            <a:ext cx="288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Human Prediction Model</a:t>
            </a:r>
          </a:p>
        </p:txBody>
      </p:sp>
      <p:sp>
        <p:nvSpPr>
          <p:cNvPr id="10" name="Down Arrow 9"/>
          <p:cNvSpPr/>
          <p:nvPr/>
        </p:nvSpPr>
        <p:spPr>
          <a:xfrm rot="1326347">
            <a:off x="3162048" y="3613698"/>
            <a:ext cx="722601" cy="747276"/>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Hexagon 10"/>
          <p:cNvSpPr/>
          <p:nvPr/>
        </p:nvSpPr>
        <p:spPr>
          <a:xfrm>
            <a:off x="5715000" y="5445224"/>
            <a:ext cx="2590800" cy="1219200"/>
          </a:xfrm>
          <a:prstGeom prst="hexagon">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a:solidFill>
                  <a:schemeClr val="bg1"/>
                </a:solidFill>
              </a:rPr>
              <a:t>Take action</a:t>
            </a:r>
          </a:p>
        </p:txBody>
      </p:sp>
      <p:sp>
        <p:nvSpPr>
          <p:cNvPr id="15" name="32-Point Star 14"/>
          <p:cNvSpPr/>
          <p:nvPr/>
        </p:nvSpPr>
        <p:spPr>
          <a:xfrm>
            <a:off x="2743200" y="1828800"/>
            <a:ext cx="2540000" cy="1981200"/>
          </a:xfrm>
          <a:prstGeom prst="star32">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b="1" dirty="0" smtClean="0">
                <a:solidFill>
                  <a:schemeClr val="bg1"/>
                </a:solidFill>
              </a:rPr>
              <a:t>Machine Learning</a:t>
            </a:r>
            <a:endParaRPr lang="en-US" sz="2000" b="1" dirty="0">
              <a:solidFill>
                <a:schemeClr val="bg1"/>
              </a:solidFill>
            </a:endParaRPr>
          </a:p>
        </p:txBody>
      </p:sp>
      <p:sp>
        <p:nvSpPr>
          <p:cNvPr id="17" name="24-Point Star 16"/>
          <p:cNvSpPr/>
          <p:nvPr/>
        </p:nvSpPr>
        <p:spPr>
          <a:xfrm>
            <a:off x="4800600" y="3048000"/>
            <a:ext cx="3124200" cy="1849438"/>
          </a:xfrm>
          <a:prstGeom prst="star24">
            <a:avLst/>
          </a:prstGeom>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en-US" sz="2000" b="1" dirty="0">
                <a:solidFill>
                  <a:schemeClr val="bg1"/>
                </a:solidFill>
              </a:rPr>
              <a:t>Game Theory Optimization</a:t>
            </a:r>
          </a:p>
          <a:p>
            <a:pPr algn="ctr">
              <a:defRPr/>
            </a:pPr>
            <a:r>
              <a:rPr lang="en-US" sz="2000" b="1" dirty="0">
                <a:solidFill>
                  <a:schemeClr val="bg1"/>
                </a:solidFill>
              </a:rPr>
              <a:t>methods</a:t>
            </a:r>
          </a:p>
        </p:txBody>
      </p:sp>
      <p:sp>
        <p:nvSpPr>
          <p:cNvPr id="22" name="Down Arrow 21"/>
          <p:cNvSpPr/>
          <p:nvPr/>
        </p:nvSpPr>
        <p:spPr>
          <a:xfrm rot="3893121">
            <a:off x="5044867" y="1977931"/>
            <a:ext cx="742384" cy="101144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5486400" y="1319213"/>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lvl="1">
              <a:defRPr/>
            </a:pPr>
            <a:r>
              <a:rPr lang="en-US" sz="2000" b="1" dirty="0">
                <a:solidFill>
                  <a:schemeClr val="bg1"/>
                </a:solidFill>
              </a:rPr>
              <a:t>Data </a:t>
            </a:r>
            <a:r>
              <a:rPr lang="en-US" sz="2000" b="1" dirty="0" smtClean="0">
                <a:solidFill>
                  <a:schemeClr val="bg1"/>
                </a:solidFill>
              </a:rPr>
              <a:t> (</a:t>
            </a:r>
            <a:r>
              <a:rPr lang="en-US" sz="2000" b="1" dirty="0">
                <a:solidFill>
                  <a:schemeClr val="bg1"/>
                </a:solidFill>
              </a:rPr>
              <a:t>from </a:t>
            </a:r>
            <a:r>
              <a:rPr lang="en-US" sz="2000" b="1" dirty="0" smtClean="0">
                <a:solidFill>
                  <a:schemeClr val="bg1"/>
                </a:solidFill>
              </a:rPr>
              <a:t>specific  culture)</a:t>
            </a:r>
            <a:endParaRPr lang="en-US" sz="2000" b="1" dirty="0">
              <a:solidFill>
                <a:schemeClr val="bg1"/>
              </a:solidFill>
            </a:endParaRPr>
          </a:p>
        </p:txBody>
      </p:sp>
      <p:sp>
        <p:nvSpPr>
          <p:cNvPr id="23" name="Down Arrow 22"/>
          <p:cNvSpPr/>
          <p:nvPr/>
        </p:nvSpPr>
        <p:spPr>
          <a:xfrm rot="18778737">
            <a:off x="2385946" y="2222718"/>
            <a:ext cx="685817" cy="1016468"/>
          </a:xfrm>
          <a:prstGeom prst="downArrow">
            <a:avLst>
              <a:gd name="adj1" fmla="val 50000"/>
              <a:gd name="adj2" fmla="val 531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0" y="1219199"/>
            <a:ext cx="3240000" cy="1296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lvl="1">
              <a:defRPr/>
            </a:pPr>
            <a:r>
              <a:rPr lang="en-US" sz="2000" b="1" dirty="0" smtClean="0">
                <a:solidFill>
                  <a:schemeClr val="bg1"/>
                </a:solidFill>
              </a:rPr>
              <a:t>Human behavior models </a:t>
            </a:r>
            <a:endParaRPr lang="en-US" sz="2000" b="1" dirty="0">
              <a:solidFill>
                <a:schemeClr val="bg1"/>
              </a:solidFill>
            </a:endParaRPr>
          </a:p>
        </p:txBody>
      </p:sp>
      <p:pic>
        <p:nvPicPr>
          <p:cNvPr id="30738" name="Picture 18" descr="Almog Virtual Fem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7" y="4114800"/>
            <a:ext cx="3857143"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par>
                          <p:cTn id="52" fill="hold">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0738"/>
                                        </p:tgtEl>
                                        <p:attrNameLst>
                                          <p:attrName>style.visibility</p:attrName>
                                        </p:attrNameLst>
                                      </p:cBhvr>
                                      <p:to>
                                        <p:strVal val="visible"/>
                                      </p:to>
                                    </p:set>
                                    <p:anim calcmode="lin" valueType="num">
                                      <p:cBhvr additive="base">
                                        <p:cTn id="60" dur="500" fill="hold"/>
                                        <p:tgtEl>
                                          <p:spTgt spid="30738"/>
                                        </p:tgtEl>
                                        <p:attrNameLst>
                                          <p:attrName>ppt_x</p:attrName>
                                        </p:attrNameLst>
                                      </p:cBhvr>
                                      <p:tavLst>
                                        <p:tav tm="0">
                                          <p:val>
                                            <p:strVal val="#ppt_x"/>
                                          </p:val>
                                        </p:tav>
                                        <p:tav tm="100000">
                                          <p:val>
                                            <p:strVal val="#ppt_x"/>
                                          </p:val>
                                        </p:tav>
                                      </p:tavLst>
                                    </p:anim>
                                    <p:anim calcmode="lin" valueType="num">
                                      <p:cBhvr additive="base">
                                        <p:cTn id="61" dur="500" fill="hold"/>
                                        <p:tgtEl>
                                          <p:spTgt spid="30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24" grpId="0" animBg="1" autoUpdateAnimBg="0"/>
      <p:bldP spid="4" grpId="0" animBg="1" autoUpdateAnimBg="0"/>
      <p:bldP spid="10" grpId="0" animBg="1" autoUpdateAnimBg="0"/>
      <p:bldP spid="11" grpId="0" animBg="1" autoUpdateAnimBg="0"/>
      <p:bldP spid="15" grpId="0" animBg="1" autoUpdateAnimBg="0"/>
      <p:bldP spid="17" grpId="0" animBg="1" autoUpdateAnimBg="0"/>
      <p:bldP spid="22" grpId="0" animBg="1" autoUpdateAnimBg="0"/>
      <p:bldP spid="5" grpId="0" animBg="1" autoUpdateAnimBg="0"/>
      <p:bldP spid="23" grpId="0" animBg="1" autoUpdateAnimBg="0"/>
      <p:bldP spid="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837600"/>
            <a:ext cx="8229600" cy="1219800"/>
          </a:xfrm>
        </p:spPr>
        <p:txBody>
          <a:bodyPr>
            <a:normAutofit fontScale="90000"/>
          </a:bodyPr>
          <a:lstStyle/>
          <a:p>
            <a:pPr algn="ctr" rtl="0">
              <a:defRPr/>
            </a:pPr>
            <a:r>
              <a:rPr lang="en-US" altLang="en-US" sz="5400" dirty="0"/>
              <a:t/>
            </a:r>
            <a:br>
              <a:rPr lang="en-US" altLang="en-US" sz="5400" dirty="0"/>
            </a:br>
            <a:r>
              <a:rPr lang="en-US" altLang="en-US" sz="5400" b="1" dirty="0" smtClean="0"/>
              <a:t>Persuasion:</a:t>
            </a:r>
            <a:r>
              <a:rPr lang="en-US" altLang="en-US" sz="5400" dirty="0" smtClean="0"/>
              <a:t> </a:t>
            </a:r>
            <a:r>
              <a:rPr lang="en-US" b="1" dirty="0" smtClean="0"/>
              <a:t>Intelligent Agents for Reducing Fuel Consumption</a:t>
            </a:r>
            <a:endParaRPr lang="en-US" b="1" dirty="0"/>
          </a:p>
        </p:txBody>
      </p:sp>
      <p:sp>
        <p:nvSpPr>
          <p:cNvPr id="21507" name="Content Placeholder 4"/>
          <p:cNvSpPr>
            <a:spLocks noGrp="1"/>
          </p:cNvSpPr>
          <p:nvPr>
            <p:ph idx="1"/>
          </p:nvPr>
        </p:nvSpPr>
        <p:spPr/>
        <p:txBody>
          <a:bodyPr/>
          <a:lstStyle/>
          <a:p>
            <a:pPr algn="l" rtl="0"/>
            <a:endParaRPr lang="en-US" altLang="en-US"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6</a:t>
            </a:fld>
            <a:endParaRPr lang="en-US"/>
          </a:p>
        </p:txBody>
      </p:sp>
      <p:pic>
        <p:nvPicPr>
          <p:cNvPr id="21508" name="Picture 6" descr="gm_buick_reg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20" y="2196873"/>
            <a:ext cx="6323012"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C:\Users\user\AppData\Local\Microsoft\Windows\Temporary Internet Files\Content.Outlook\ISQLQ0KA\ATCI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67288"/>
            <a:ext cx="21971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5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
            <a:ext cx="8202613" cy="1296000"/>
          </a:xfrm>
        </p:spPr>
        <p:txBody>
          <a:bodyPr>
            <a:normAutofit fontScale="90000"/>
          </a:bodyPr>
          <a:lstStyle/>
          <a:p>
            <a:pPr algn="ctr" rtl="0">
              <a:defRPr/>
            </a:pPr>
            <a:r>
              <a:rPr lang="en-US" b="1" dirty="0" smtClean="0"/>
              <a:t>Persuasion: Medical Applications: Rehabilitation &amp; Care </a:t>
            </a:r>
            <a:endParaRPr lang="en-US" b="1" dirty="0"/>
          </a:p>
        </p:txBody>
      </p:sp>
      <p:sp>
        <p:nvSpPr>
          <p:cNvPr id="19459" name="Content Placeholder 1"/>
          <p:cNvSpPr>
            <a:spLocks noGrp="1"/>
          </p:cNvSpPr>
          <p:nvPr>
            <p:ph idx="1"/>
          </p:nvPr>
        </p:nvSpPr>
        <p:spPr/>
        <p:txBody>
          <a:bodyPr/>
          <a:lstStyle/>
          <a:p>
            <a:pPr algn="l" rtl="0"/>
            <a:r>
              <a:rPr lang="en-US" altLang="en-US" dirty="0" smtClean="0"/>
              <a:t>Reinforcement for rehabilitation in an inpatient rehabilitation unit</a:t>
            </a:r>
          </a:p>
          <a:p>
            <a:pPr algn="l" rtl="0"/>
            <a:r>
              <a:rPr lang="en-US" altLang="en-US" dirty="0" smtClean="0"/>
              <a:t>Personalized automated speech therapist</a:t>
            </a:r>
          </a:p>
          <a:p>
            <a:pPr algn="l" rtl="0"/>
            <a:endParaRPr lang="en-US" altLang="en-US" dirty="0" smtClean="0"/>
          </a:p>
        </p:txBody>
      </p:sp>
      <p:sp>
        <p:nvSpPr>
          <p:cNvPr id="2" name="Slide Number Placeholder 1"/>
          <p:cNvSpPr>
            <a:spLocks noGrp="1"/>
          </p:cNvSpPr>
          <p:nvPr>
            <p:ph type="sldNum" sz="quarter" idx="12"/>
          </p:nvPr>
        </p:nvSpPr>
        <p:spPr/>
        <p:txBody>
          <a:bodyPr/>
          <a:lstStyle/>
          <a:p>
            <a:fld id="{70976B79-0DD0-4D71-841F-0C38EA70C66A}" type="slidenum">
              <a:rPr lang="he-IL" smtClean="0"/>
              <a:pPr/>
              <a:t>7</a:t>
            </a:fld>
            <a:endParaRPr lang="en-US"/>
          </a:p>
        </p:txBody>
      </p:sp>
      <p:sp>
        <p:nvSpPr>
          <p:cNvPr id="19461" name="Rectangle 11"/>
          <p:cNvSpPr>
            <a:spLocks noGrp="1" noChangeArrowheads="1"/>
          </p:cNvSpPr>
          <p:nvPr/>
        </p:nvSpPr>
        <p:spPr bwMode="auto">
          <a:xfrm>
            <a:off x="0" y="6248400"/>
            <a:ext cx="587375" cy="488950"/>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eaLnBrk="0" hangingPunct="0">
              <a:spcBef>
                <a:spcPct val="20000"/>
              </a:spcBef>
              <a:buClr>
                <a:schemeClr val="tx1"/>
              </a:buClr>
              <a:buSzPct val="80000"/>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65000"/>
              <a:buFont typeface="Wingdings" pitchFamily="2" charset="2"/>
              <a:buChar char="l"/>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cs typeface="Arial" pitchFamily="34" charset="0"/>
              </a:defRPr>
            </a:lvl9pPr>
          </a:lstStyle>
          <a:p>
            <a:pPr algn="l" rtl="0" eaLnBrk="1" hangingPunct="1">
              <a:spcBef>
                <a:spcPct val="0"/>
              </a:spcBef>
              <a:buClrTx/>
              <a:buSzTx/>
              <a:buFontTx/>
              <a:buNone/>
            </a:pPr>
            <a:fld id="{0D66F2A3-066F-420C-81AB-98498E223962}" type="slidenum">
              <a:rPr lang="he-IL" altLang="en-US" sz="2600" b="1">
                <a:solidFill>
                  <a:schemeClr val="bg1"/>
                </a:solidFill>
              </a:rPr>
              <a:pPr algn="l" rtl="0" eaLnBrk="1" hangingPunct="1">
                <a:spcBef>
                  <a:spcPct val="0"/>
                </a:spcBef>
                <a:buClrTx/>
                <a:buSzTx/>
                <a:buFontTx/>
                <a:buNone/>
              </a:pPr>
              <a:t>7</a:t>
            </a:fld>
            <a:endParaRPr lang="en-US" altLang="en-US" sz="2600" b="1">
              <a:solidFill>
                <a:schemeClr val="bg1"/>
              </a:solidFill>
            </a:endParaRPr>
          </a:p>
        </p:txBody>
      </p:sp>
      <p:pic>
        <p:nvPicPr>
          <p:cNvPr id="19462"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343400"/>
            <a:ext cx="2949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578225"/>
            <a:ext cx="3124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292475"/>
            <a:ext cx="3124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410200" y="61722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Sheba </a:t>
            </a:r>
            <a:r>
              <a:rPr lang="en-US" dirty="0" smtClean="0"/>
              <a:t>Hospital</a:t>
            </a:r>
            <a:endParaRPr lang="en-US" dirty="0"/>
          </a:p>
        </p:txBody>
      </p:sp>
    </p:spTree>
    <p:extLst>
      <p:ext uri="{BB962C8B-B14F-4D97-AF65-F5344CB8AC3E}">
        <p14:creationId xmlns:p14="http://schemas.microsoft.com/office/powerpoint/2010/main" val="2835304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2.gstatic.com/images?q=tbn:ANd9GcQCbugmJvPqDxxW16trNXDzyErDZbDfsdTGkZARsNukUiqRaTU85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551" y="203699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s://encrypted-tbn0.gstatic.com/images?q=tbn:ANd9GcSJN67bY8RhMLuPLGgSIPBIc-Zq_y-TOLg8NcdM_x2xuQlcX12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915" y="203336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06" name="Picture 2" descr="http://upload.wikimedia.org/wikipedia/commons/thumb/f/fa/Flag_of_the_People's_Republic_of_China.svg/1500px-Flag_of_the_People's_Republic_of_Chin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4725" y="4019097"/>
            <a:ext cx="2609850" cy="1739900"/>
          </a:xfrm>
          <a:prstGeom prst="rect">
            <a:avLst/>
          </a:prstGeom>
          <a:noFill/>
          <a:extLst>
            <a:ext uri="{909E8E84-426E-40DD-AFC4-6F175D3DCCD1}">
              <a14:hiddenFill xmlns:a14="http://schemas.microsoft.com/office/drawing/2010/main">
                <a:solidFill>
                  <a:srgbClr val="FFFFFF"/>
                </a:solidFill>
              </a14:hiddenFill>
            </a:ext>
          </a:extLst>
        </p:spPr>
      </p:pic>
      <p:pic>
        <p:nvPicPr>
          <p:cNvPr id="431108" name="Picture 4" descr="http://upload.wikimedia.org/wikipedia/commons/thumb/b/b4/Flag_of_Turkey.svg/1200px-Flag_of_Turke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718" y="4057197"/>
            <a:ext cx="2571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wgHBgkIBwgKCgkLDRYPDQwMDRsUFRAWIB0iIiAdHx8kKDQsJCYxJx8fLT0tMTU3Ojo6Iys/RD84QzQ5OjcBCgoKDQwNGg8PGjclHyU3Nzc3Nzc3Nzc3Nzc3Nzc3Nzc3Nzc3Nzc3Nzc3Nzc3Nzc3Nzc3Nzc3Nzc3Nzc3Nzc3N//AABEIAJcA4wMBIgACEQEDEQH/xAAcAAEAAgIDAQAAAAAAAAAAAAAABggEBQECBwP/xAA7EAABAwEFBwEECAUFAAAAAAAAAQIDBAUGEReREiFUVZTR0jEHQVGBExQiMmFxocEVJFKisUJFssLx/8QAGgEBAAIDAQAAAAAAAAAAAAAAAAECAwQFB//EACgRAQABAgYCAAYDAAAAAAAAAAABAgQDEhRRU5ERITEzQWGhwRMiMv/aAAwDAQACEQMRAD8AiIAOc9KAAAAAAAAAAAAAAAAAAAAAAAAAAAAAAAAAAAAAAAAAAAAAAAAAAAAAAAAAAAAAAAAAAAAAAAAAAAAAAAEpAAAAAAAAAAAAAAAEAAAAAJAAAAAAAAAAAAAAAAHtuWV2eHqOpk7jLK7PD1HUydyZA3clOzz7W3PJPcoblldnh6jqZO4yyuzw9R1MncmQGSnY1tzyT3KG5ZXZ4eo6mTuMsrs8PUdTJ3JkBkp2Nbc8k9yhuWV2eHqOpk7jLK7PD1HUydyZAZKdjW3PJPcoblldnh6jqZO4yyuzw9R1MncmQGSnY1tzyT3KG5ZXZ4eo6mTuMsrs8PUdTJ3JkcL7hkp2Nbc8k9yh2Wd2eHqOpk7mLX+zu79NCskFBUTKi70+tvTBPj67yXxV0c00kcMkbnMcrVZjvxTDH/KHaoqESNWri1zt2DmqUmKJifCdZdRPuue5Qyh9nVhyt/nLPlhcu9Niukei/wCDMyzuzw9R1MnckEE2zKive5UXciLv9yf+GTLUbLNpdljcUTak96r+ApiiKfZN5c+fmT3KLZZ3Z4eo6mTuMsrs8PUdTJ3JXR1MdXTsnhe18b0xRzV3KfcvFNEx5iEa255J7lDcsrs8PUdTJ3GWV2eHqOpk7kyAyU7GtueSe5Q3LK7PD1HUydxlldnh6jqZO5MgMlOxrbnknuUNyyuzw9R1MncZZXZ4eo6mTuTIDJTsa255J7lDcsrs8PUdTJ3GWV2eHqOpk7kyAyU7GtueSe5Q3LK7PD1HUydxlldnh6jqZO5MgMlOxrbnknuUNyyuzw9R1MncEyAyU7GtueSe5AAXaoAAAAAAAAAABw70OTh3oB5+jpG100sL3MkWadWub671ib+xsm3grZbVp6NUjSOSZWq5G79lHKnbea2m+1UYL73u/WoRP2MmiopJ57PrUw2Y58Ux96Kq4/rh+pwKJxI9UT8Z/bemKfHttLx2lPYzqZaREckqqjmvXE1tXW1FY6nfO77LZWLsomCIrZ8MfzwwNneagfXVNEjMMI1c5cfTHDcmpo53K2KRzvvNe/H5Pjd/2Uz3M4meuJn+vpTDimYhJbobrCgZ/Qrm6KpujS3UTCzZW/01Mqf3Kbo6NtPnBpn7Nev/AFIADOoAAAAAAAAAAAAAAAAAAAAAAAAAAAdX/dX8jsdZExaqfFCJ+Hoef2aySarjbExXuVWuwT4JUOVV0Q3tNF/DrGjbIrXrDGqq5Fw2tzt2HwXDHT1PtTU0dmxpTwOw2cGSzPb9pzlXFET8N6r8P1OJ4vrcctO90b/pNy7Dkx9y+v5IcvCwP44mfr7/AC2aq80/ZgXerJ6lsqVi7crVxRXbsWoi+vzTH9zFtuhmp4Kub70Tllcrk/0qqx4J/aq/M21HZv1ad8kTcHvauH0jkww29r0/DEyGOc5ixYxysVMHRLsqjkx+0m/39kJpwZqw4pxJ9k1eKvNJdVf5WrT4Vkv/ACU3ZgWRRx0kcroHudFO/wClbteqYonx36meb1vRNGFTTP0YK581TIADMqAAAAAAAAAAAAAPJM/LvcqtTSPyGfl3uVWppH5FdwBYjPy73KrU0j8hn5d7lVqaR+RXcAWIz8u9yq1NI/IZ+Xe5VamkfkV3AFiM/LvcqtTSPyGfl3uVWppH5FdwBYjPy73KrU0j8hn5d7lVqaR+RXcAWIz8u9yq1NI/IZ93e5VamkfkV3AFgZvbjduVVd/DLWY5W7Kq1It6fiiuwU+DvbTdt2Kus21HKvrtRQ79HIeCnJXJTKfMvd2+2e7Sf7XaXyij8zuz203ZajmrZlrKxyb27ELUXRUx+Z4ICMlOxmlYhPb3d7lVqaR+Qz8u9yq1NI/IruC6FiM/LvcqtTSPyGfl3uVWppH5FdwBYjPy73KrU0j8hn5d7lVqaR+RXcAWIz8u9yq1NI/IZ+Xe5VamkfkV3AFiM/LvcqtTSPyGfl3uVWppH5FdwBYjPy73KrU0j8hn5d7lVqaR+RXcAWIz8u9yq1NI/IFdwAAAAAAAAAAAAAAAAAAAAAAAAAAAAAAAAAAAAAAAAAAAAAAAAAAAAAAAAAAAAAAAAAAAAAAAAAAAAAAAAAAAAAAAAAAAAAAAAAAAAAAAAAAAAAAAAAAAAAAAA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JcA4wMBIgACEQEDEQH/xAAcAAEAAgIDAQAAAAAAAAAAAAAABggEBQECBwP/xAA7EAABAwEFBwEECAUFAAAAAAAAAQIDBAUGEReREiFUVZTR0jEHQVGBExQiMmFxocEVJFKisUJFssLx/8QAGgEBAAIDAQAAAAAAAAAAAAAAAAECAwQFB//EACgRAQABAgYCAAYDAAAAAAAAAAABAgQDEhRRU5ERITEzQWGhwRMiMv/aAAwDAQACEQMRAD8AiIAOc9KAAAAAAAAAAAAAAAAAAAAAAAAAAAAAAAAAAAAAAAAAAAAAAAAAAAAAAAAAAAAAAAAAAAAAAAAAAAAAAAEpAAAAAAAAAAAAAAAEAAAAAJAAAAAAAAAAAAAAAAHtuWV2eHqOpk7jLK7PD1HUydyZA3clOzz7W3PJPcoblldnh6jqZO4yyuzw9R1MncmQGSnY1tzyT3KG5ZXZ4eo6mTuMsrs8PUdTJ3JkBkp2Nbc8k9yhuWV2eHqOpk7jLK7PD1HUydyZAZKdjW3PJPcoblldnh6jqZO4yyuzw9R1MncmQGSnY1tzyT3KG5ZXZ4eo6mTuMsrs8PUdTJ3JkcL7hkp2Nbc8k9yh2Wd2eHqOpk7mLX+zu79NCskFBUTKi70+tvTBPj67yXxV0c00kcMkbnMcrVZjvxTDH/KHaoqESNWri1zt2DmqUmKJifCdZdRPuue5Qyh9nVhyt/nLPlhcu9Niukei/wCDMyzuzw9R1MnckEE2zKive5UXciLv9yf+GTLUbLNpdljcUTak96r+ApiiKfZN5c+fmT3KLZZ3Z4eo6mTuMsrs8PUdTJ3JXR1MdXTsnhe18b0xRzV3KfcvFNEx5iEa255J7lDcsrs8PUdTJ3GWV2eHqOpk7kyAyU7GtueSe5Q3LK7PD1HUydxlldnh6jqZO5MgMlOxrbnknuUNyyuzw9R1MncZZXZ4eo6mTuTIDJTsa255J7lDcsrs8PUdTJ3GWV2eHqOpk7kyAyU7GtueSe5Q3LK7PD1HUydxlldnh6jqZO5MgMlOxrbnknuUNyyuzw9R1MncEyAyU7GtueSe5AAXaoAAAAAAAAAABw70OTh3oB5+jpG100sL3MkWadWub671ib+xsm3grZbVp6NUjSOSZWq5G79lHKnbea2m+1UYL73u/WoRP2MmiopJ57PrUw2Y58Ux96Kq4/rh+pwKJxI9UT8Z/bemKfHttLx2lPYzqZaREckqqjmvXE1tXW1FY6nfO77LZWLsomCIrZ8MfzwwNneagfXVNEjMMI1c5cfTHDcmpo53K2KRzvvNe/H5Pjd/2Uz3M4meuJn+vpTDimYhJbobrCgZ/Qrm6KpujS3UTCzZW/01Mqf3Kbo6NtPnBpn7Nev/AFIADOoAAAAAAAAAAAAAAAAAAAAAAAAAAAdX/dX8jsdZExaqfFCJ+Hoef2aySarjbExXuVWuwT4JUOVV0Q3tNF/DrGjbIrXrDGqq5Fw2tzt2HwXDHT1PtTU0dmxpTwOw2cGSzPb9pzlXFET8N6r8P1OJ4vrcctO90b/pNy7Dkx9y+v5IcvCwP44mfr7/AC2aq80/ZgXerJ6lsqVi7crVxRXbsWoi+vzTH9zFtuhmp4Kub70Tllcrk/0qqx4J/aq/M21HZv1ad8kTcHvauH0jkww29r0/DEyGOc5ixYxysVMHRLsqjkx+0m/39kJpwZqw4pxJ9k1eKvNJdVf5WrT4Vkv/ACU3ZgWRRx0kcroHudFO/wClbteqYonx36meb1vRNGFTTP0YK581TIADMqAAAAAAAAAAAAAPJM/LvcqtTSPyGfl3uVWppH5FdwBYjPy73KrU0j8hn5d7lVqaR+RXcAWIz8u9yq1NI/IZ+Xe5VamkfkV3AFiM/LvcqtTSPyGfl3uVWppH5FdwBYjPy73KrU0j8hn5d7lVqaR+RXcAWIz8u9yq1NI/IZ93e5VamkfkV3AFgZvbjduVVd/DLWY5W7Kq1It6fiiuwU+DvbTdt2Kus21HKvrtRQ79HIeCnJXJTKfMvd2+2e7Sf7XaXyij8zuz203ZajmrZlrKxyb27ELUXRUx+Z4ICMlOxmlYhPb3d7lVqaR+Qz8u9yq1NI/IruC6FiM/LvcqtTSPyGfl3uVWppH5FdwBYjPy73KrU0j8hn5d7lVqaR+RXcAWIz8u9yq1NI/IZ+Xe5VamkfkV3AFiM/LvcqtTSPyGfl3uVWppH5FdwBYjPy73KrU0j8hn5d7lVqaR+RXcAWIz8u9yq1NI/IFdwAAAAAAAAAAAAAAAAAAAAAAAAAAAAAAAAAAAAAAAAAAAAAAAAAAAAAAAAAAAAAAAAAAAAAAAAAAAAAAAAAAAAAAAAAAAAAAAAAAAAAAAAAAAAAAAAAAAAAAAA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upload.wikimedia.org/wikipedia/commons/f/fe/Flag_of_Egypt.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wgHBgkIBwgKCgkLDRYPDQwMDRsUFRAWIB0iIiAdHx8kKDQsJCYxJx8fLT0tMTU3Ojo6Iys/RD84QzQ5OjcBCgoKDQwNGg8PGjclHyU3Nzc3Nzc3Nzc3Nzc3Nzc3Nzc3Nzc3Nzc3Nzc3Nzc3Nzc3Nzc3Nzc3Nzc3Nzc3Nzc3N//AABEIAFoAhAMBEQACEQEDEQH/xAAbAAEAAwEBAQEAAAAAAAAAAAAAAwUGBwgCAf/EAEMQAAAEAwIKAw0GBwAAAAAAAAABAgQDBZMRVAYUFRYXU1Wj0dMSITEHEyI1NkFxcnSBsbPBIzQ3UWGDJDNGY5Ghov/EABoBAQACAwEAAAAAAAAAAAAAAAABBAMFBgL/xAAvEQEAAQIDBwIFBAMAAAAAAAAAAQIDBBSRExVRUlNh0RExBRIzcYEhNLHwIjLh/9oADAMBAAIRAxEAPwCzwlwymksnjpk3Q3VDhdCw4hxTUdqEqO2xZecxSu4iumuaYdPgPg+Gv4ai7XM+s9+89lZpBnOqab7mDHmrnZb3BhONWseDSDOdU033MDNXOxuDCcatY8GkGc6ppvuYGaudjcGE41ax4NIM51TTfcwM1c7G4MJxq1jwaQZzqmm+5gZq52NwYTjVrHg0gznVNN9zAzVzsbgwnGrWPBpBnOqab7mBmrnY3BhONWseDSDOdU033MDNXOxuDCcatY8GkGc6ppvuYGaudjcGE41ax4NIM51TTfcwM1c7G4MJxq1jwaQZzqmm+5gZq52NwYTjVrHg0gznVNN9zAzVzsbgwnGrWPBpBnOqab7mBmrnY3BhONWseDSDOdU033MDNXOxuDCcatY8GkGc6ppvuYGaudjcGE41ax4bBlNnriXMnPflQ1R4CYikoUqwjP8AK0zMXbdU1URMuWxtmmziK7dPtE+jAYceVb/0w/loGvv/AFanZ/Cf2Nv7T/MqIYWxAAAAAAAAAAAAAAAAAAB06U+IpV7Ij6jaWfpw4D4n+9u/djsOPKt/6Yfy0Cjf+rU674T+xt/af5lRDC2IAAAAAAAAAAAAAAAAAAOnSnxFKvZEfUbSz9OHAfE/3t37qDC+QTh3hG8cNZW7jQV97NESHCMyV9mkuoxUv265uTMQ6X4ZjMPbwlFNdcRMd+8qfNif7Ff0DGLZ18sr+fwnUjUzYn+xX9Aw2dfLJn8J1I1M2J/sV/QMNnXyyZ/CdSNTNif7Ff0DDZ18smfwnUjUzYn+xX9Aw2dfLJn8J1I1M2J/sV/QMNnXyyZ/CdSNTNif7Gf0DEbOvlkz+E6kambE/wBjP6Bhs6+WTP4TqRqZsT/Yr+gYnZ18smfwnUjUzYn+xX9Aw2dfLJn8J1I1M2J/sV/QMNnXyyZ/CdSNTNif7Ff0DDZ18smfwnUjUzYn+xX9Aw2dfLJn8J1I1M2J/sV/QMNnXyyZ/CdSNTNif7Ff0DDZ18smfwnUjVvGLeM1lMugOISoUaG1QlaFlYaT6+0hsbMTFuIlxXxCumvF3KqZ9YmXRWn3WD6ifgMqklAAAAAAA+wBWxX7d00cd7XE6KbUmuHbaRl+pdnvFWq/Rcoq9J/v4ZIoqpqhHLX0NLaJacayH12RTNRkVnXaoz/Mj7THixepiiff9OPn/r1XRPqsWriG6gJjQVdJCrbD99gtW7lNymKqfZiqpmmfSUo9oAAAAAABjsJvGqvUSA1jT7rB9RPwASgAAAAAAYDmUOJH79GxaItC4hGdqVWW9do5KKq/nq+Sffy20xHpHqs8JVrQ+iohLMmyugSUJPwbbLTOz3ELePmYuTFP+v6MNiImmPX3aLBRVsjb29pGov8AoxtPh0+uGp/P8quI+pK4F5hAAAAAABjsJ/GqvUSA1jT7rB9RPwASgAAAAAD5Xb0Ds7bBE+wwiGyWCTSuH0nJWpNZqTYZn1WERmR2W2lafb/gc5FuLMekx/l/fZsfmmv29nzAhkqEUJzD754dibIiSPrLqsMz7es/N7/MIop/x+SuPX8x59/x+UzP6+tMtXg42W1lcOEoyUXSNSVEVlpH1kNzgbc27MUqV6qKq/WFoLjEAAAAAADHYT+NVeokBicLe7E/wZn7mTQZS2joalDIoi4qiNVqEq6ys/UBUaf5lsJpWVwANP8AMthNKyuABp/mWwmlZXAA0/zLYTSsrgAaf5lsJpWVwANP8y2E0rK4AIV93Z3EM1LwdYmo+0+/KtP/AEPE26J94TFUw+S7uLgv6bYn5vCjKP4kPOxt8E/PUnLu/TFJERSFmRF/eVwGV5fun+ZbCaVlcADT/MthNKyuABp/mWwmlZXAA0/zLYTSsrgAaf5lsJpWVwANP8y2E0rK4ANtAm0SfS9hNo0JEJbtsiIcNBmZJtt6gHE+61+IM1/Z+UgBkAAAAAAAAAAAAAAAAAAAAei8FfJKReww/qA5H3WvxBmv7PykAMgAAAAAAAAAAAAAAAAAAAD0Xgr5JSL2GH9QHKO6s2cRcPpquFAirT9l1pQZl/KQAyeJO7rHpmAYk7usemYBiTu6x6ZgGJO7rHpmAYk7usemYBiTu6x6ZgGJO7rHpmAYk7usemYBiTu6x6ZgGJO7rHpmAYk7usemYBiTu6x6ZgGJO7rHpmAYk7usemYBiTu6x6ZgPQmC5GnBORpUXRMmKCMj83aAu4754iNESh1HSlK1ERFEMiIrRKEeUHt8cVVcQDKD2+OKquIBlB7fHFVXEAyg9vjiqriAZQe3xxVVxAMoPb44qq4gGUHt8cVVcQDKD2+OKquIBlB7fHFVXEAyg9vjiqriAZQe3xxVVxAMoPb44qq4gGUHt8cVVcQDKD2+OKquIBlB7fHFVXEBYy3+JgKiOftl9My6UTwjs9JiEv/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wgHBgkIBwgKCgkLDRYPDQwMDRsUFRAWIB0iIiAdHx8kKDQsJCYxJx8fLT0tMTU3Ojo6Iys/RD84QzQ5OjcBCgoKDQwNGg8PGjclHyU3Nzc3Nzc3Nzc3Nzc3Nzc3Nzc3Nzc3Nzc3Nzc3Nzc3Nzc3Nzc3Nzc3Nzc3Nzc3Nzc3N//AABEIAFoAhAMBEQACEQEDEQH/xAAbAAEAAwEBAQEAAAAAAAAAAAAAAwUGBwgCAf/EAEMQAAAEAwIKAw0GBwAAAAAAAAABAgQDBZMRVAYUFRYXU1Wj0dMSITEHEyI1NkFxcnSBsbPBIzQ3UWGDJDNGY5Ghov/EABoBAQACAwEAAAAAAAAAAAAAAAABBAMFBgL/xAAvEQEAAQIDBwIFBAMAAAAAAAAAAQIDBBSRExVRUlNh0RExBRIzcYEhNLHwIjLh/9oADAMBAAIRAxEAPwCzwlwymksnjpk3Q3VDhdCw4hxTUdqEqO2xZecxSu4iumuaYdPgPg+Gv4ai7XM+s9+89lZpBnOqab7mDHmrnZb3BhONWseDSDOdU033MDNXOxuDCcatY8GkGc6ppvuYGaudjcGE41ax4NIM51TTfcwM1c7G4MJxq1jwaQZzqmm+5gZq52NwYTjVrHg0gznVNN9zAzVzsbgwnGrWPBpBnOqab7mBmrnY3BhONWseDSDOdU033MDNXOxuDCcatY8GkGc6ppvuYGaudjcGE41ax4NIM51TTfcwM1c7G4MJxq1jwaQZzqmm+5gZq52NwYTjVrHg0gznVNN9zAzVzsbgwnGrWPBpBnOqab7mBmrnY3BhONWseDSDOdU033MDNXOxuDCcatY8GkGc6ppvuYGaudjcGE41ax4bBlNnriXMnPflQ1R4CYikoUqwjP8AK0zMXbdU1URMuWxtmmziK7dPtE+jAYceVb/0w/loGvv/AFanZ/Cf2Nv7T/MqIYWxAAAAAAAAAAAAAAAAAAB06U+IpV7Ij6jaWfpw4D4n+9u/djsOPKt/6Yfy0Cjf+rU674T+xt/af5lRDC2IAAAAAAAAAAAAAAAAAAOnSnxFKvZEfUbSz9OHAfE/3t37qDC+QTh3hG8cNZW7jQV97NESHCMyV9mkuoxUv265uTMQ6X4ZjMPbwlFNdcRMd+8qfNif7Ff0DGLZ18sr+fwnUjUzYn+xX9Aw2dfLJn8J1I1M2J/sV/QMNnXyyZ/CdSNTNif7Ff0DDZ18smfwnUjUzYn+xX9Aw2dfLJn8J1I1M2J/sV/QMNnXyyZ/CdSNTNif7Gf0DEbOvlkz+E6kambE/wBjP6Bhs6+WTP4TqRqZsT/Yr+gYnZ18smfwnUjUzYn+xX9Aw2dfLJn8J1I1M2J/sV/QMNnXyyZ/CdSNTNif7Ff0DDZ18smfwnUjUzYn+xX9Aw2dfLJn8J1I1M2J/sV/QMNnXyyZ/CdSNTNif7Ff0DDZ18smfwnUjVvGLeM1lMugOISoUaG1QlaFlYaT6+0hsbMTFuIlxXxCumvF3KqZ9YmXRWn3WD6ifgMqklAAAAAAA+wBWxX7d00cd7XE6KbUmuHbaRl+pdnvFWq/Rcoq9J/v4ZIoqpqhHLX0NLaJacayH12RTNRkVnXaoz/Mj7THixepiiff9OPn/r1XRPqsWriG6gJjQVdJCrbD99gtW7lNymKqfZiqpmmfSUo9oAAAAAABjsJvGqvUSA1jT7rB9RPwASgAAAAAAYDmUOJH79GxaItC4hGdqVWW9do5KKq/nq+Sffy20xHpHqs8JVrQ+iohLMmyugSUJPwbbLTOz3ELePmYuTFP+v6MNiImmPX3aLBRVsjb29pGov8AoxtPh0+uGp/P8quI+pK4F5hAAAAAABjsJ/GqvUSA1jT7rB9RPwASgAAAAAD5Xb0Ds7bBE+wwiGyWCTSuH0nJWpNZqTYZn1WERmR2W2lafb/gc5FuLMekx/l/fZsfmmv29nzAhkqEUJzD754dibIiSPrLqsMz7es/N7/MIop/x+SuPX8x59/x+UzP6+tMtXg42W1lcOEoyUXSNSVEVlpH1kNzgbc27MUqV6qKq/WFoLjEAAAAAADHYT+NVeokBicLe7E/wZn7mTQZS2joalDIoi4qiNVqEq6ys/UBUaf5lsJpWVwANP8AMthNKyuABp/mWwmlZXAA0/zLYTSsrgAaf5lsJpWVwANP8y2E0rK4AIV93Z3EM1LwdYmo+0+/KtP/AEPE26J94TFUw+S7uLgv6bYn5vCjKP4kPOxt8E/PUnLu/TFJERSFmRF/eVwGV5fun+ZbCaVlcADT/MthNKyuABp/mWwmlZXAA0/zLYTSsrgAaf5lsJpWVwANP8y2E0rK4ANtAm0SfS9hNo0JEJbtsiIcNBmZJtt6gHE+61+IM1/Z+UgBkAAAAAAAAAAAAAAAAAAAAei8FfJKReww/qA5H3WvxBmv7PykAMgAAAAAAAAAAAAAAAAAAAD0Xgr5JSL2GH9QHKO6s2cRcPpquFAirT9l1pQZl/KQAyeJO7rHpmAYk7usemYBiTu6x6ZgGJO7rHpmAYk7usemYBiTu6x6ZgGJO7rHpmAYk7usemYBiTu6x6ZgGJO7rHpmAYk7usemYBiTu6x6ZgGJO7rHpmAYk7usemYBiTu6x6ZgPQmC5GnBORpUXRMmKCMj83aAu4754iNESh1HSlK1ERFEMiIrRKEeUHt8cVVcQDKD2+OKquIBlB7fHFVXEAyg9vjiqriAZQe3xxVVxAMoPb44qq4gGUHt8cVVcQDKD2+OKquIBlB7fHFVXEAyg9vjiqriAZQe3xxVVxAMoPb44qq4gGUHt8cVVcQDKD2+OKquIBlB7fHFVXEBYy3+JgKiOftl9My6UTwjs9JiEv/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1120" name="Picture 16" descr="http://www.mapsofworld.com/images/world-countries-flags/egypt-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6286" y="4013723"/>
            <a:ext cx="2587206" cy="175797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CC2F0B92-0978-4ECA-85EF-A83EE21CC228}" type="slidenum">
              <a:rPr lang="he-IL" smtClean="0"/>
              <a:pPr/>
              <a:t>8</a:t>
            </a:fld>
            <a:endParaRPr lang="en-US"/>
          </a:p>
        </p:txBody>
      </p:sp>
      <p:pic>
        <p:nvPicPr>
          <p:cNvPr id="429058" name="Picture 2" descr="http://upload.wikimedia.org/wikipedia/commons/thumb/d/d4/Flag_of_Israel.svg/250px-Flag_of_Israel.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575" y="1828800"/>
            <a:ext cx="2567005" cy="21560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7575" y="5867607"/>
            <a:ext cx="7500501" cy="954107"/>
          </a:xfrm>
          <a:prstGeom prst="rect">
            <a:avLst/>
          </a:prstGeom>
        </p:spPr>
        <p:txBody>
          <a:bodyPr wrap="square">
            <a:spAutoFit/>
          </a:bodyPr>
          <a:lstStyle/>
          <a:p>
            <a:r>
              <a:rPr lang="en-US" sz="2800" dirty="0"/>
              <a:t>When Is it Beneficial to Develop Culture Sensitive Negotiation </a:t>
            </a:r>
            <a:r>
              <a:rPr lang="en-US" sz="2800" dirty="0" smtClean="0"/>
              <a:t>Agents?</a:t>
            </a:r>
            <a:endParaRPr lang="en-US" sz="2800" dirty="0"/>
          </a:p>
        </p:txBody>
      </p:sp>
    </p:spTree>
    <p:extLst>
      <p:ext uri="{BB962C8B-B14F-4D97-AF65-F5344CB8AC3E}">
        <p14:creationId xmlns:p14="http://schemas.microsoft.com/office/powerpoint/2010/main" val="31003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Talk</a:t>
            </a:r>
            <a:endParaRPr lang="en-US" dirty="0"/>
          </a:p>
        </p:txBody>
      </p:sp>
      <p:sp>
        <p:nvSpPr>
          <p:cNvPr id="3" name="Text Placeholder 2"/>
          <p:cNvSpPr>
            <a:spLocks noGrp="1"/>
          </p:cNvSpPr>
          <p:nvPr>
            <p:ph type="body" idx="1"/>
          </p:nvPr>
        </p:nvSpPr>
        <p:spPr/>
        <p:txBody>
          <a:bodyPr/>
          <a:lstStyle/>
          <a:p>
            <a:pPr algn="l"/>
            <a:r>
              <a:rPr lang="en-US" dirty="0" smtClean="0"/>
              <a:t>Multi-issue negotiation: US vs Israel</a:t>
            </a:r>
          </a:p>
          <a:p>
            <a:pPr algn="l"/>
            <a:r>
              <a:rPr lang="en-US" dirty="0" smtClean="0"/>
              <a:t>Keeping agreements in negotiation: US vs Israel vs Lebanon</a:t>
            </a:r>
          </a:p>
          <a:p>
            <a:pPr algn="l"/>
            <a:r>
              <a:rPr lang="en-US" dirty="0" smtClean="0"/>
              <a:t>Corruption: </a:t>
            </a:r>
            <a:r>
              <a:rPr lang="en-US" dirty="0"/>
              <a:t>US vs Israel vs </a:t>
            </a:r>
            <a:r>
              <a:rPr lang="en-US" dirty="0" smtClean="0"/>
              <a:t>China</a:t>
            </a:r>
          </a:p>
          <a:p>
            <a:pPr algn="l"/>
            <a:r>
              <a:rPr lang="en-US" dirty="0"/>
              <a:t>Making commitment: US vs Israel vs China</a:t>
            </a:r>
          </a:p>
          <a:p>
            <a:pPr marL="0" indent="0" algn="l">
              <a:buNone/>
            </a:pPr>
            <a:endParaRPr lang="en-US" dirty="0"/>
          </a:p>
          <a:p>
            <a:pPr marL="0" indent="0" algn="l">
              <a:buNone/>
            </a:pPr>
            <a:r>
              <a:rPr lang="en-US" dirty="0" smtClean="0"/>
              <a:t> </a:t>
            </a:r>
          </a:p>
          <a:p>
            <a:pPr algn="l"/>
            <a:endParaRPr lang="en-US" dirty="0" smtClean="0"/>
          </a:p>
          <a:p>
            <a:pPr algn="l"/>
            <a:endParaRPr lang="en-US" dirty="0"/>
          </a:p>
        </p:txBody>
      </p:sp>
      <p:pic>
        <p:nvPicPr>
          <p:cNvPr id="4" name="Picture 2" descr="http://upload.wikimedia.org/wikipedia/commons/thumb/d/d4/Flag_of_Israel.svg/250px-Flag_of_Israe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74" y="5791200"/>
            <a:ext cx="1180697" cy="991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2.gstatic.com/images?q=tbn:ANd9GcQCbugmJvPqDxxW16trNXDzyErDZbDfsdTGkZARsNukUiqRaTU85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242" y="5808158"/>
            <a:ext cx="1285319" cy="8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s://encrypted-tbn0.gstatic.com/images?q=tbn:ANd9GcSJN67bY8RhMLuPLGgSIPBIc-Zq_y-TOLg8NcdM_x2xuQlcX12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075" y="5809264"/>
            <a:ext cx="1295399" cy="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upload.wikimedia.org/wikipedia/commons/thumb/f/fa/Flag_of_the_People's_Republic_of_China.svg/1500px-Flag_of_the_People's_Republic_of_Chin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474" y="5808158"/>
            <a:ext cx="1293043" cy="8620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mapsofworld.com/images/world-countries-flags/egypt-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8517" y="5791200"/>
            <a:ext cx="1293603" cy="878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pload.wikimedia.org/wikipedia/commons/thumb/b/b4/Flag_of_Turkey.svg/1200px-Flag_of_Turkey.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2119" y="5791200"/>
            <a:ext cx="1318481" cy="87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157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23112</TotalTime>
  <Words>2365</Words>
  <Application>Microsoft Office PowerPoint</Application>
  <PresentationFormat>On-screen Show (4:3)</PresentationFormat>
  <Paragraphs>489</Paragraphs>
  <Slides>59</Slides>
  <Notes>24</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59</vt:i4>
      </vt:variant>
    </vt:vector>
  </HeadingPairs>
  <TitlesOfParts>
    <vt:vector size="61" baseType="lpstr">
      <vt:lpstr>Custom Design</vt:lpstr>
      <vt:lpstr>Flow</vt:lpstr>
      <vt:lpstr>    When Is it Beneficial to Develop Culture Sensitive Negotiation Agents*?  Sarit Kraus Dept of Computer Science Bar-Ilan University Israel   </vt:lpstr>
      <vt:lpstr>Motivation: e-commerce </vt:lpstr>
      <vt:lpstr>Motivation: Study of Cross Culture Negotiations</vt:lpstr>
      <vt:lpstr>Motivation: Training People </vt:lpstr>
      <vt:lpstr>Motivation: Training People </vt:lpstr>
      <vt:lpstr> Persuasion: Intelligent Agents for Reducing Fuel Consumption</vt:lpstr>
      <vt:lpstr>Persuasion: Medical Applications: Rehabilitation &amp; Care </vt:lpstr>
      <vt:lpstr>PowerPoint Presentation</vt:lpstr>
      <vt:lpstr>Plan of Talk</vt:lpstr>
      <vt:lpstr>Why not Equilibrium Agents? No Need for Culture Consideration</vt:lpstr>
      <vt:lpstr>People Often Follow Suboptimal Decision Strategies</vt:lpstr>
      <vt:lpstr>Why not Only  Behavioral Science Models? </vt:lpstr>
      <vt:lpstr>Linguistic differences in “Getting to Yes” in Egyptian and American Dyads  (Gelfand et al, in prep)</vt:lpstr>
      <vt:lpstr>Why not Only  Machine Learning?</vt:lpstr>
      <vt:lpstr>Methodology &amp; Open Questions</vt:lpstr>
      <vt:lpstr>Multi-issue Negotiation: The Negotiation Scenario</vt:lpstr>
      <vt:lpstr>KBAgent [OS09]  </vt:lpstr>
      <vt:lpstr>PowerPoint Presentation</vt:lpstr>
      <vt:lpstr>NegoChat </vt:lpstr>
      <vt:lpstr>NegoChat vs KBagent in Israel </vt:lpstr>
      <vt:lpstr>KBAgent(US) vs KBAgent(Israel) in US</vt:lpstr>
      <vt:lpstr> NegoChat vs KBagent(US) in US</vt:lpstr>
      <vt:lpstr>An Experimental Test-Bed</vt:lpstr>
      <vt:lpstr>CT Game</vt:lpstr>
      <vt:lpstr>The PURB-Agent</vt:lpstr>
      <vt:lpstr>Hypothesizes  </vt:lpstr>
      <vt:lpstr>PURB vs People in Lebanon &amp; US</vt:lpstr>
      <vt:lpstr>Reliability Measures </vt:lpstr>
      <vt:lpstr>Reliability Measures </vt:lpstr>
      <vt:lpstr>Reliability Measures </vt:lpstr>
      <vt:lpstr>Reliability Measures </vt:lpstr>
      <vt:lpstr>Learning culture vs  Programming ahead of Time</vt:lpstr>
      <vt:lpstr>Personality, Adaptive Learning  (PAL) Agent</vt:lpstr>
      <vt:lpstr>Personality, Adaptive Learning  (PAL) Agent</vt:lpstr>
      <vt:lpstr>Pal vs Humans</vt:lpstr>
      <vt:lpstr>Open Questions </vt:lpstr>
      <vt:lpstr>A Study of Corruption in  Different Cultures</vt:lpstr>
      <vt:lpstr>Corruption Index </vt:lpstr>
      <vt:lpstr>The Olympic Game</vt:lpstr>
      <vt:lpstr>The Game Board </vt:lpstr>
      <vt:lpstr>Exchanging Phase </vt:lpstr>
      <vt:lpstr>Score </vt:lpstr>
      <vt:lpstr>Corruption Definition</vt:lpstr>
      <vt:lpstr>Frequency of Corruption </vt:lpstr>
      <vt:lpstr>Score Comparison </vt:lpstr>
      <vt:lpstr>Bribery Amounts </vt:lpstr>
      <vt:lpstr>Corruption Game – Open Questions </vt:lpstr>
      <vt:lpstr>  The Contract Game (3 Players) </vt:lpstr>
      <vt:lpstr>Equilibrium Agent </vt:lpstr>
      <vt:lpstr>Human are Bounded rational:  Do not Reach the Goal</vt:lpstr>
      <vt:lpstr>CS EQ Agent vs Human Score </vt:lpstr>
      <vt:lpstr>SP  Yellow EQ Agent vs Human </vt:lpstr>
      <vt:lpstr>China vs USA vs Israel </vt:lpstr>
      <vt:lpstr>Games Ending with Commitments </vt:lpstr>
      <vt:lpstr>SP Yellow EQ Agent vs Human </vt:lpstr>
      <vt:lpstr>Uncertainty when  Attempting to Move</vt:lpstr>
      <vt:lpstr>Risk Averse Agent Results  in Israel</vt:lpstr>
      <vt:lpstr>    Conclusions and Challenges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Proposal Business Intelligence  to Quickly Model Data</dc:title>
  <dc:creator>Avi Rosenfeld</dc:creator>
  <cp:lastModifiedBy>user</cp:lastModifiedBy>
  <cp:revision>444</cp:revision>
  <dcterms:created xsi:type="dcterms:W3CDTF">2009-09-02T05:54:12Z</dcterms:created>
  <dcterms:modified xsi:type="dcterms:W3CDTF">2014-03-25T07:59:01Z</dcterms:modified>
</cp:coreProperties>
</file>