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464" r:id="rId2"/>
    <p:sldId id="694" r:id="rId3"/>
    <p:sldId id="708" r:id="rId4"/>
    <p:sldId id="696" r:id="rId5"/>
    <p:sldId id="698" r:id="rId6"/>
    <p:sldId id="695" r:id="rId7"/>
    <p:sldId id="700" r:id="rId8"/>
    <p:sldId id="709" r:id="rId9"/>
    <p:sldId id="703" r:id="rId10"/>
    <p:sldId id="705" r:id="rId11"/>
    <p:sldId id="707" r:id="rId12"/>
    <p:sldId id="710" r:id="rId13"/>
    <p:sldId id="724" r:id="rId14"/>
    <p:sldId id="725" r:id="rId15"/>
    <p:sldId id="712" r:id="rId16"/>
    <p:sldId id="715" r:id="rId17"/>
    <p:sldId id="716" r:id="rId18"/>
    <p:sldId id="717" r:id="rId19"/>
    <p:sldId id="718" r:id="rId20"/>
    <p:sldId id="719" r:id="rId21"/>
    <p:sldId id="720" r:id="rId22"/>
    <p:sldId id="722" r:id="rId23"/>
    <p:sldId id="721" r:id="rId24"/>
    <p:sldId id="679" r:id="rId25"/>
    <p:sldId id="688" r:id="rId26"/>
    <p:sldId id="689" r:id="rId27"/>
    <p:sldId id="690" r:id="rId28"/>
    <p:sldId id="691" r:id="rId29"/>
    <p:sldId id="692" r:id="rId30"/>
    <p:sldId id="669" r:id="rId31"/>
    <p:sldId id="670" r:id="rId32"/>
    <p:sldId id="671" r:id="rId33"/>
    <p:sldId id="723"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08" autoAdjust="0"/>
    <p:restoredTop sz="94660"/>
  </p:normalViewPr>
  <p:slideViewPr>
    <p:cSldViewPr>
      <p:cViewPr>
        <p:scale>
          <a:sx n="100" d="100"/>
          <a:sy n="100" d="100"/>
        </p:scale>
        <p:origin x="-141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PAL</c:v>
                </c:pt>
              </c:strCache>
            </c:strRef>
          </c:tx>
          <c:spPr>
            <a:solidFill>
              <a:srgbClr val="0033CC"/>
            </a:solidFill>
          </c:spPr>
          <c:invertIfNegative val="0"/>
          <c:cat>
            <c:strRef>
              <c:f>Sheet1!$A$2:$A$4</c:f>
              <c:strCache>
                <c:ptCount val="3"/>
                <c:pt idx="0">
                  <c:v>U.S</c:v>
                </c:pt>
                <c:pt idx="1">
                  <c:v>Lebanon</c:v>
                </c:pt>
                <c:pt idx="2">
                  <c:v>Israel</c:v>
                </c:pt>
              </c:strCache>
            </c:strRef>
          </c:cat>
          <c:val>
            <c:numRef>
              <c:f>Sheet1!$B$2:$B$4</c:f>
              <c:numCache>
                <c:formatCode>General</c:formatCode>
                <c:ptCount val="3"/>
                <c:pt idx="0">
                  <c:v>192.6</c:v>
                </c:pt>
                <c:pt idx="1">
                  <c:v>132.6</c:v>
                </c:pt>
                <c:pt idx="2">
                  <c:v>152.75</c:v>
                </c:pt>
              </c:numCache>
            </c:numRef>
          </c:val>
        </c:ser>
        <c:ser>
          <c:idx val="1"/>
          <c:order val="1"/>
          <c:tx>
            <c:strRef>
              <c:f>Sheet1!$C$1</c:f>
              <c:strCache>
                <c:ptCount val="1"/>
                <c:pt idx="0">
                  <c:v>Human</c:v>
                </c:pt>
              </c:strCache>
            </c:strRef>
          </c:tx>
          <c:spPr>
            <a:solidFill>
              <a:schemeClr val="tx1">
                <a:lumMod val="20000"/>
                <a:lumOff val="80000"/>
              </a:schemeClr>
            </a:solidFill>
          </c:spPr>
          <c:invertIfNegative val="0"/>
          <c:cat>
            <c:strRef>
              <c:f>Sheet1!$A$2:$A$4</c:f>
              <c:strCache>
                <c:ptCount val="3"/>
                <c:pt idx="0">
                  <c:v>U.S</c:v>
                </c:pt>
                <c:pt idx="1">
                  <c:v>Lebanon</c:v>
                </c:pt>
                <c:pt idx="2">
                  <c:v>Israel</c:v>
                </c:pt>
              </c:strCache>
            </c:strRef>
          </c:cat>
          <c:val>
            <c:numRef>
              <c:f>Sheet1!$C$2:$C$4</c:f>
              <c:numCache>
                <c:formatCode>General</c:formatCode>
                <c:ptCount val="3"/>
                <c:pt idx="0">
                  <c:v>75.77</c:v>
                </c:pt>
                <c:pt idx="1">
                  <c:v>94.86</c:v>
                </c:pt>
                <c:pt idx="2">
                  <c:v>97.85</c:v>
                </c:pt>
              </c:numCache>
            </c:numRef>
          </c:val>
        </c:ser>
        <c:dLbls>
          <c:showLegendKey val="0"/>
          <c:showVal val="0"/>
          <c:showCatName val="0"/>
          <c:showSerName val="0"/>
          <c:showPercent val="0"/>
          <c:showBubbleSize val="0"/>
        </c:dLbls>
        <c:gapWidth val="150"/>
        <c:axId val="86520320"/>
        <c:axId val="162903104"/>
      </c:barChart>
      <c:catAx>
        <c:axId val="86520320"/>
        <c:scaling>
          <c:orientation val="minMax"/>
        </c:scaling>
        <c:delete val="0"/>
        <c:axPos val="b"/>
        <c:majorTickMark val="out"/>
        <c:minorTickMark val="none"/>
        <c:tickLblPos val="nextTo"/>
        <c:crossAx val="162903104"/>
        <c:crosses val="autoZero"/>
        <c:auto val="1"/>
        <c:lblAlgn val="ctr"/>
        <c:lblOffset val="100"/>
        <c:noMultiLvlLbl val="0"/>
      </c:catAx>
      <c:valAx>
        <c:axId val="162903104"/>
        <c:scaling>
          <c:orientation val="minMax"/>
        </c:scaling>
        <c:delete val="0"/>
        <c:axPos val="l"/>
        <c:majorGridlines/>
        <c:numFmt formatCode="General" sourceLinked="1"/>
        <c:majorTickMark val="out"/>
        <c:minorTickMark val="none"/>
        <c:tickLblPos val="nextTo"/>
        <c:crossAx val="865203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52CC69-797E-43F4-877B-3369480CFA67}" type="datetimeFigureOut">
              <a:rPr lang="en-US"/>
              <a:pPr>
                <a:defRPr/>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EDC9312-C8AA-4893-8B68-67CCE22049FE}" type="slidenum">
              <a:rPr lang="he-IL"/>
              <a:pPr/>
              <a:t>‹#›</a:t>
            </a:fld>
            <a:endParaRPr lang="en-US"/>
          </a:p>
        </p:txBody>
      </p:sp>
    </p:spTree>
    <p:extLst>
      <p:ext uri="{BB962C8B-B14F-4D97-AF65-F5344CB8AC3E}">
        <p14:creationId xmlns:p14="http://schemas.microsoft.com/office/powerpoint/2010/main" val="1071749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F624C37-3389-4169-B6A6-186A7E1D2A82}" type="slidenum">
              <a:rPr lang="he-IL" smtClean="0"/>
              <a:pPr/>
              <a:t>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Say!!! We learned specific models for people</a:t>
            </a:r>
            <a:r>
              <a:rPr lang="en-US" baseline="0" dirty="0" smtClean="0"/>
              <a:t> behavior in each country we played with.</a:t>
            </a:r>
            <a:endParaRPr lang="en-US" dirty="0" smtClean="0"/>
          </a:p>
          <a:p>
            <a:pPr algn="l" rtl="0"/>
            <a:endParaRPr lang="en-US" dirty="0" smtClean="0"/>
          </a:p>
          <a:p>
            <a:pPr algn="l" rtl="0"/>
            <a:r>
              <a:rPr lang="en-US" dirty="0" smtClean="0"/>
              <a:t>Explain that we tested</a:t>
            </a:r>
            <a:r>
              <a:rPr lang="en-US" baseline="0" dirty="0" smtClean="0"/>
              <a:t> many machine learning algorithms on the same test bed and we took the ones that gave us the less mean root square error.</a:t>
            </a:r>
          </a:p>
          <a:p>
            <a:pPr algn="l" rtl="0"/>
            <a:endParaRPr lang="he-IL"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Emphasize here that it’s about Performance</a:t>
            </a:r>
            <a:endParaRPr lang="en-US" dirty="0" smtClean="0">
              <a:latin typeface="Arial" charset="0"/>
              <a:ea typeface="ＭＳ Ｐゴシック" charset="-128"/>
              <a:cs typeface="Arial" charset="0"/>
            </a:endParaRPr>
          </a:p>
          <a:p>
            <a:pPr algn="l" rtl="0"/>
            <a:endParaRPr lang="en-US" dirty="0" smtClean="0">
              <a:latin typeface="Arial" charset="0"/>
              <a:ea typeface="ＭＳ Ｐゴシック" charset="-128"/>
              <a:cs typeface="Arial" charset="0"/>
            </a:endParaRPr>
          </a:p>
          <a:p>
            <a:pPr algn="l" rtl="0"/>
            <a:r>
              <a:rPr lang="en-US" dirty="0" smtClean="0">
                <a:latin typeface="Arial" charset="0"/>
                <a:ea typeface="ＭＳ Ｐゴシック" charset="-128"/>
                <a:cs typeface="Arial" charset="0"/>
              </a:rPr>
              <a:t>As shown in the figure, PAL was also able to reach the goal significantly more often than people in all dependency conditions and in all countries.</a:t>
            </a:r>
            <a:endParaRPr lang="he-IL" dirty="0" smtClean="0">
              <a:latin typeface="Arial" charset="0"/>
              <a:ea typeface="ＭＳ Ｐゴシック" charset="-128"/>
              <a:cs typeface="Arial" charset="0"/>
            </a:endParaRPr>
          </a:p>
          <a:p>
            <a:pPr algn="l" rtl="0"/>
            <a:r>
              <a:rPr lang="en-US" dirty="0" smtClean="0">
                <a:latin typeface="Arial" charset="0"/>
                <a:ea typeface="ＭＳ Ｐゴシック" charset="-128"/>
                <a:cs typeface="Arial" charset="0"/>
              </a:rPr>
              <a:t>These results are also supported when analyzing the number of times PAL got to the goal: For all dependency conditions, PAL was able to get to the goal significantly more often in the U.S. than in Lebanon and Israel, and people were able to reach the goal significantly less often in the U.S. than in Lebanon and Israel.</a:t>
            </a:r>
          </a:p>
          <a:p>
            <a:pPr algn="l" rtl="0"/>
            <a:endParaRPr lang="en-US" dirty="0" smtClean="0">
              <a:latin typeface="Arial" charset="0"/>
              <a:ea typeface="ＭＳ Ｐゴシック" charset="-128"/>
              <a:cs typeface="Arial" charset="0"/>
            </a:endParaRPr>
          </a:p>
          <a:p>
            <a:pPr algn="l" rtl="0"/>
            <a:r>
              <a:rPr lang="en-US" dirty="0" smtClean="0">
                <a:latin typeface="Arial" charset="0"/>
                <a:ea typeface="ＭＳ Ｐゴシック" charset="-128"/>
                <a:cs typeface="Arial" charset="0"/>
              </a:rPr>
              <a:t>The reason</a:t>
            </a:r>
            <a:r>
              <a:rPr lang="en-US" baseline="0" dirty="0" smtClean="0">
                <a:latin typeface="Arial" charset="0"/>
                <a:ea typeface="ＭＳ Ｐゴシック" charset="-128"/>
                <a:cs typeface="Arial" charset="0"/>
              </a:rPr>
              <a:t> that PAL was not so good as expected in Lebanon is the PAL problem, didn’t adapt its strategy so well to the Lebanon people (maybe if PAL was more reliable in Lebanon, its result could be much higher in Lebanon…). And this is one of the future works…</a:t>
            </a:r>
          </a:p>
          <a:p>
            <a:pPr algn="l" rtl="0"/>
            <a:endParaRPr lang="he-IL" dirty="0" smtClean="0">
              <a:latin typeface="Arial" charset="0"/>
              <a:ea typeface="ＭＳ Ｐゴシック" charset="-128"/>
            </a:endParaRPr>
          </a:p>
          <a:p>
            <a:pPr algn="l" rtl="0"/>
            <a:endParaRPr lang="he-IL" dirty="0" smtClean="0">
              <a:latin typeface="Arial" charset="0"/>
              <a:ea typeface="ＭＳ Ｐゴシック" charset="-128"/>
            </a:endParaRPr>
          </a:p>
        </p:txBody>
      </p:sp>
      <p:sp>
        <p:nvSpPr>
          <p:cNvPr id="31748" name="Slide Number Placeholder 3"/>
          <p:cNvSpPr>
            <a:spLocks noGrp="1"/>
          </p:cNvSpPr>
          <p:nvPr>
            <p:ph type="sldNum" sz="quarter" idx="5"/>
          </p:nvPr>
        </p:nvSpPr>
        <p:spPr>
          <a:noFill/>
        </p:spPr>
        <p:txBody>
          <a:bodyPr/>
          <a:lstStyle/>
          <a:p>
            <a:fld id="{D7718181-6AD8-4017-A763-8816D62623D5}" type="slidenum">
              <a:rPr lang="he-IL" smtClean="0">
                <a:ea typeface="ＭＳ Ｐゴシック" charset="-128"/>
              </a:rPr>
              <a:pPr/>
              <a:t>25</a:t>
            </a:fld>
            <a:endParaRPr lang="en-US"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Tx/>
              <a:buChar char="•"/>
            </a:pPr>
            <a:r>
              <a:rPr lang="en-US" dirty="0" smtClean="0">
                <a:latin typeface="Arial" charset="0"/>
                <a:ea typeface="ＭＳ Ｐゴシック" charset="-128"/>
                <a:cs typeface="Arial" charset="0"/>
              </a:rPr>
              <a:t>Reports performance (in average score per game) for each of the countries and for each dependency condition </a:t>
            </a:r>
            <a:endParaRPr lang="he-IL" dirty="0" smtClean="0">
              <a:latin typeface="Arial" charset="0"/>
              <a:ea typeface="ＭＳ Ｐゴシック" charset="-128"/>
              <a:cs typeface="Arial" charset="0"/>
            </a:endParaRPr>
          </a:p>
          <a:p>
            <a:pPr algn="l" rtl="0">
              <a:buFontTx/>
              <a:buChar char="•"/>
            </a:pPr>
            <a:r>
              <a:rPr lang="en-US" dirty="0" smtClean="0">
                <a:latin typeface="Arial" charset="0"/>
                <a:ea typeface="ＭＳ Ｐゴシック" charset="-128"/>
                <a:cs typeface="Arial" charset="0"/>
              </a:rPr>
              <a:t> The best performance for PAL and the worst performance for people occurred in the U.S</a:t>
            </a:r>
          </a:p>
          <a:p>
            <a:pPr algn="l" rtl="0">
              <a:buFontTx/>
              <a:buChar char="•"/>
            </a:pPr>
            <a:endParaRPr lang="en-US" dirty="0" smtClean="0">
              <a:latin typeface="Arial" charset="0"/>
              <a:ea typeface="ＭＳ Ｐゴシック" charset="-128"/>
              <a:cs typeface="Arial" charset="0"/>
            </a:endParaRPr>
          </a:p>
          <a:p>
            <a:pPr marL="0" marR="0" indent="0" algn="l" defTabSz="914400" rtl="0" eaLnBrk="0" fontAlgn="base" latinLnBrk="0" hangingPunct="0">
              <a:lnSpc>
                <a:spcPct val="100000"/>
              </a:lnSpc>
              <a:spcBef>
                <a:spcPct val="30000"/>
              </a:spcBef>
              <a:spcAft>
                <a:spcPct val="0"/>
              </a:spcAft>
              <a:buClrTx/>
              <a:buSzTx/>
              <a:buFontTx/>
              <a:buChar char="•"/>
              <a:tabLst/>
              <a:defRPr/>
            </a:pPr>
            <a:r>
              <a:rPr lang="en-US" sz="1200" dirty="0" smtClean="0"/>
              <a:t>PAL was able to outperform people in all dependency conditions and in all countries</a:t>
            </a:r>
            <a:endParaRPr lang="he-IL" sz="1200" dirty="0" smtClean="0"/>
          </a:p>
          <a:p>
            <a:pPr algn="l" rtl="0">
              <a:buFontTx/>
              <a:buChar char="•"/>
            </a:pPr>
            <a:endParaRPr lang="en-US" dirty="0" smtClean="0">
              <a:latin typeface="Arial" charset="0"/>
              <a:ea typeface="ＭＳ Ｐゴシック" charset="-128"/>
              <a:cs typeface="Arial" charset="0"/>
            </a:endParaRPr>
          </a:p>
          <a:p>
            <a:pPr algn="l" rtl="0">
              <a:buFontTx/>
              <a:buChar char="•"/>
            </a:pPr>
            <a:endParaRPr lang="he-IL" dirty="0" smtClean="0">
              <a:latin typeface="Arial" charset="0"/>
              <a:ea typeface="ＭＳ Ｐゴシック" charset="-128"/>
            </a:endParaRPr>
          </a:p>
          <a:p>
            <a:pPr algn="l" rtl="0"/>
            <a:endParaRPr lang="he-IL" dirty="0" smtClean="0">
              <a:latin typeface="Arial" charset="0"/>
              <a:ea typeface="ＭＳ Ｐゴシック" charset="-128"/>
            </a:endParaRPr>
          </a:p>
          <a:p>
            <a:pPr algn="l" rtl="0"/>
            <a:endParaRPr lang="he-IL"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There are many application that</a:t>
            </a:r>
            <a:r>
              <a:rPr lang="en-US" baseline="0" dirty="0" smtClean="0"/>
              <a:t> make negotiation between people from different cultures. The issue here is build an agent that will know how to handle with this issue. And our hypothesis is that in order to succeed, the agent must take into account the culture issue when making negotiation.</a:t>
            </a:r>
            <a:endParaRPr lang="en-US" dirty="0" smtClean="0"/>
          </a:p>
          <a:p>
            <a:pPr algn="l" rtl="0"/>
            <a:endParaRPr lang="en-US" dirty="0" smtClean="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AF81D47-512B-4C39-BC05-E3BD5680C0A4}" type="slidenum">
              <a:rPr lang="he-IL" smtClean="0"/>
              <a:pPr/>
              <a:t>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There are many application that</a:t>
            </a:r>
            <a:r>
              <a:rPr lang="en-US" baseline="0" dirty="0" smtClean="0"/>
              <a:t> make negotiation between people from different cultures. The issue here is build an agent that will know how to handle with this issue. And our hypothesis is that in order to succeed, the agent must take into account the culture issue when making negotiation.</a:t>
            </a:r>
            <a:endParaRPr lang="en-US" dirty="0" smtClean="0"/>
          </a:p>
          <a:p>
            <a:pPr algn="l" rtl="0"/>
            <a:endParaRPr lang="en-US" dirty="0" smtClean="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There are many application that</a:t>
            </a:r>
            <a:r>
              <a:rPr lang="en-US" baseline="0" dirty="0" smtClean="0"/>
              <a:t> make negotiation between people from different cultures. The issue here is build an agent that will know how to handle with this issue. And our hypothesis is that in order to succeed, the agent must take into account the culture issue when making negotiation.</a:t>
            </a:r>
            <a:endParaRPr lang="en-US" dirty="0" smtClean="0"/>
          </a:p>
          <a:p>
            <a:pPr algn="l" rtl="0"/>
            <a:endParaRPr lang="en-US" dirty="0" smtClean="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04E2F-2A77-482D-8E43-35174BA1CD7E}" type="slidenum">
              <a:rPr lang="he-IL"/>
              <a:pPr/>
              <a:t>7</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en-US"/>
              <a:t>other examples: virtual humans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
          <p:cNvSpPr>
            <a:spLocks noGrp="1" noRot="1" noChangeAspect="1" noChangeArrowheads="1"/>
          </p:cNvSpPr>
          <p:nvPr>
            <p:ph type="sldImg"/>
          </p:nvPr>
        </p:nvSpPr>
        <p:spPr>
          <a:solidFill>
            <a:srgbClr val="FFFFFF"/>
          </a:solidFill>
          <a:ln/>
        </p:spPr>
      </p:sp>
      <p:sp>
        <p:nvSpPr>
          <p:cNvPr id="202755" name="Rectangle 2"/>
          <p:cNvSpPr>
            <a:spLocks noGrp="1" noChangeArrowheads="1"/>
          </p:cNvSpPr>
          <p:nvPr>
            <p:ph type="body" idx="1"/>
          </p:nvPr>
        </p:nvSpPr>
        <p:spPr>
          <a:noFill/>
          <a:ln/>
        </p:spPr>
        <p:txBody>
          <a:bodyPr/>
          <a:lstStyle/>
          <a:p>
            <a:pPr eaLnBrk="1" hangingPunct="1"/>
            <a:r>
              <a:rPr lang="en-US" sz="2200" smtClean="0">
                <a:latin typeface="Lucida Grande" pitchFamily="-111" charset="0"/>
                <a:sym typeface="Lucida Grande" pitchFamily="-111" charset="0"/>
              </a:rPr>
              <a:t>if I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latin typeface="Arial" charset="0"/>
              <a:ea typeface="ＭＳ Ｐゴシック" charset="-128"/>
            </a:endParaRPr>
          </a:p>
        </p:txBody>
      </p:sp>
      <p:sp>
        <p:nvSpPr>
          <p:cNvPr id="54276" name="Slide Number Placeholder 3"/>
          <p:cNvSpPr>
            <a:spLocks noGrp="1"/>
          </p:cNvSpPr>
          <p:nvPr>
            <p:ph type="sldNum" sz="quarter" idx="5"/>
          </p:nvPr>
        </p:nvSpPr>
        <p:spPr>
          <a:noFill/>
        </p:spPr>
        <p:txBody>
          <a:bodyPr/>
          <a:lstStyle/>
          <a:p>
            <a:fld id="{DBE7772D-9DAE-43AB-A90F-DA8E45BD02E4}" type="slidenum">
              <a:rPr lang="ar-SA" smtClean="0">
                <a:ea typeface="ＭＳ Ｐゴシック" charset="-128"/>
              </a:rPr>
              <a:pPr/>
              <a:t>13</a:t>
            </a:fld>
            <a:endParaRPr lang="en-US"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
          <p:cNvSpPr>
            <a:spLocks noGrp="1" noRot="1" noChangeAspect="1" noChangeArrowheads="1"/>
          </p:cNvSpPr>
          <p:nvPr>
            <p:ph type="sldImg"/>
          </p:nvPr>
        </p:nvSpPr>
        <p:spPr>
          <a:solidFill>
            <a:srgbClr val="FFFFFF"/>
          </a:solidFill>
          <a:ln/>
        </p:spPr>
      </p:sp>
      <p:sp>
        <p:nvSpPr>
          <p:cNvPr id="202755" name="Rectangle 2"/>
          <p:cNvSpPr>
            <a:spLocks noGrp="1" noChangeArrowheads="1"/>
          </p:cNvSpPr>
          <p:nvPr>
            <p:ph type="body" idx="1"/>
          </p:nvPr>
        </p:nvSpPr>
        <p:spPr>
          <a:noFill/>
          <a:ln/>
        </p:spPr>
        <p:txBody>
          <a:bodyPr/>
          <a:lstStyle/>
          <a:p>
            <a:pPr eaLnBrk="1" hangingPunct="1"/>
            <a:r>
              <a:rPr lang="en-US" sz="2200" smtClean="0">
                <a:latin typeface="Lucida Grande" pitchFamily="-111" charset="0"/>
                <a:sym typeface="Lucida Grande" pitchFamily="-111" charset="0"/>
              </a:rPr>
              <a:t>if I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38906DEC-9B7F-4F0D-AC69-05C27909C0C0}" type="datetimeFigureOut">
              <a:rPr lang="en-US"/>
              <a:pPr>
                <a:defRPr/>
              </a:pPr>
              <a:t>4/30/2013</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9299FC37-8B9E-4D91-A886-6458AA2FFEC3}" type="slidenum">
              <a:rPr lang="he-IL"/>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78800D2-935F-47E5-8E8F-9E42039D8011}" type="datetimeFigureOut">
              <a:rPr lang="en-US"/>
              <a:pPr>
                <a:defRPr/>
              </a:pPr>
              <a:t>4/30/2013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4D9B7B9-5FB1-497D-AC97-3A2E1F9080D2}" type="slidenum">
              <a:rPr lang="he-IL"/>
              <a:pPr/>
              <a:t>‹#›</a:t>
            </a:fld>
            <a:endParaRPr lang="en-US"/>
          </a:p>
        </p:txBody>
      </p:sp>
      <p:pic>
        <p:nvPicPr>
          <p:cNvPr id="7" name="Picture 6"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1BDB7B7-B66A-4C7A-A545-822FE855C8FB}" type="datetimeFigureOut">
              <a:rPr lang="en-US"/>
              <a:pPr>
                <a:defRPr/>
              </a:pPr>
              <a:t>4/30/2013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C6EF1CB-8425-4103-9BBA-F1F60B99CA27}" type="slidenum">
              <a:rPr lang="he-IL"/>
              <a:pPr/>
              <a:t>‹#›</a:t>
            </a:fld>
            <a:endParaRPr lang="en-US"/>
          </a:p>
        </p:txBody>
      </p:sp>
      <p:pic>
        <p:nvPicPr>
          <p:cNvPr id="7" name="Picture 6"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650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844675"/>
            <a:ext cx="3986213"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6813" y="1844675"/>
            <a:ext cx="39878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he-IL"/>
              <a:t>AdanyR @ cs.biu.ac.il</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76900CC-13E8-4F0A-A063-781F3B51CFDB}" type="slidenum">
              <a:rPr lang="he-IL"/>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49325" y="1981200"/>
            <a:ext cx="7661275" cy="4114800"/>
          </a:xfrm>
        </p:spPr>
        <p:txBody>
          <a:bodyPr/>
          <a:lstStyle/>
          <a:p>
            <a:endParaRPr lang="en-US"/>
          </a:p>
        </p:txBody>
      </p:sp>
      <p:sp>
        <p:nvSpPr>
          <p:cNvPr id="4" name="Date Placeholder 3"/>
          <p:cNvSpPr>
            <a:spLocks noGrp="1"/>
          </p:cNvSpPr>
          <p:nvPr>
            <p:ph type="dt" sz="half" idx="10"/>
          </p:nvPr>
        </p:nvSpPr>
        <p:spPr>
          <a:xfrm>
            <a:off x="94615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0" y="6400800"/>
            <a:ext cx="1905000" cy="457200"/>
          </a:xfrm>
        </p:spPr>
        <p:txBody>
          <a:bodyPr/>
          <a:lstStyle>
            <a:lvl1pPr>
              <a:defRPr/>
            </a:lvl1pPr>
          </a:lstStyle>
          <a:p>
            <a:fld id="{CE0152CE-148B-4D78-B6F6-76F91386E581}" type="slidenum">
              <a:rPr lang="he-IL"/>
              <a:pPr/>
              <a:t>‹#›</a:t>
            </a:fld>
            <a:r>
              <a:rPr lang="en-US"/>
              <a:t>/19</a:t>
            </a:r>
          </a:p>
        </p:txBody>
      </p:sp>
    </p:spTree>
    <p:extLst>
      <p:ext uri="{BB962C8B-B14F-4D97-AF65-F5344CB8AC3E}">
        <p14:creationId xmlns:p14="http://schemas.microsoft.com/office/powerpoint/2010/main" val="40723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A1748FE7-E83C-4C67-8E92-8B15F74E9D80}" type="datetimeFigureOut">
              <a:rPr lang="en-US"/>
              <a:pPr>
                <a:defRPr/>
              </a:pPr>
              <a:t>4/30/2013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0976B79-0DD0-4D71-841F-0C38EA70C66A}" type="slidenum">
              <a:rPr lang="he-IL"/>
              <a:pPr/>
              <a:t>‹#›</a:t>
            </a:fld>
            <a:endParaRPr lang="en-US"/>
          </a:p>
        </p:txBody>
      </p:sp>
      <p:pic>
        <p:nvPicPr>
          <p:cNvPr id="8" name="Picture 7"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81CBC9C-AF6E-4A41-85E9-83FDE2D3A9A9}" type="datetimeFigureOut">
              <a:rPr lang="en-US"/>
              <a:pPr>
                <a:defRPr/>
              </a:pPr>
              <a:t>4/30/2013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A5054E4E-60AB-4158-A3B3-587A3E56C98C}" type="slidenum">
              <a:rPr lang="he-IL"/>
              <a:pPr/>
              <a:t>‹#›</a:t>
            </a:fld>
            <a:endParaRPr lang="en-US"/>
          </a:p>
        </p:txBody>
      </p:sp>
      <p:pic>
        <p:nvPicPr>
          <p:cNvPr id="9" name="Picture 8"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B61DC5F4-147E-43AF-84CD-9D74E077BDE3}" type="datetimeFigureOut">
              <a:rPr lang="en-US"/>
              <a:pPr>
                <a:defRPr/>
              </a:pPr>
              <a:t>4/30/2013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2518A6EB-A327-42C3-8632-4F3C4C06ECCD}" type="slidenum">
              <a:rPr lang="he-IL"/>
              <a:pPr/>
              <a:t>‹#›</a:t>
            </a:fld>
            <a:endParaRPr lang="en-US"/>
          </a:p>
        </p:txBody>
      </p:sp>
      <p:pic>
        <p:nvPicPr>
          <p:cNvPr id="9" name="Picture 8"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FDADB23-8523-4F39-B01B-1FFAFAE35DF6}" type="datetimeFigureOut">
              <a:rPr lang="en-US"/>
              <a:pPr>
                <a:defRPr/>
              </a:pPr>
              <a:t>4/30/2013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9CFB80CF-FA5F-494F-84D5-F071B3B25218}" type="slidenum">
              <a:rPr lang="he-IL"/>
              <a:pPr/>
              <a:t>‹#›</a:t>
            </a:fld>
            <a:endParaRPr lang="en-US"/>
          </a:p>
        </p:txBody>
      </p:sp>
      <p:pic>
        <p:nvPicPr>
          <p:cNvPr id="10" name="Picture 9"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096B595-6201-4C48-9A23-1A2F4F7A60E8}" type="datetimeFigureOut">
              <a:rPr lang="en-US"/>
              <a:pPr>
                <a:defRPr/>
              </a:pPr>
              <a:t>4/30/2013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CC2F0B92-0978-4ECA-85EF-A83EE21CC228}" type="slidenum">
              <a:rPr lang="he-IL"/>
              <a:pPr/>
              <a:t>‹#›</a:t>
            </a:fld>
            <a:endParaRPr lang="en-US"/>
          </a:p>
        </p:txBody>
      </p:sp>
      <p:pic>
        <p:nvPicPr>
          <p:cNvPr id="7" name="Picture 6"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73E9444-0408-4324-9F23-DC2FD13F555D}" type="datetimeFigureOut">
              <a:rPr lang="en-US"/>
              <a:pPr>
                <a:defRPr/>
              </a:pPr>
              <a:t>4/30/2013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6A1307F6-D9F1-4609-B42B-40F096E9813F}" type="slidenum">
              <a:rPr lang="he-IL"/>
              <a:pPr/>
              <a:t>‹#›</a:t>
            </a:fld>
            <a:endParaRPr lang="en-US"/>
          </a:p>
        </p:txBody>
      </p:sp>
      <p:pic>
        <p:nvPicPr>
          <p:cNvPr id="5" name="Picture 4"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53E0D24-50C3-4EB1-901A-023DB8983792}" type="datetimeFigureOut">
              <a:rPr lang="en-US"/>
              <a:pPr>
                <a:defRPr/>
              </a:pPr>
              <a:t>4/30/2013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3309EF2A-AF2A-4BA2-88A4-0DE8CBD10AB4}" type="slidenum">
              <a:rPr lang="he-IL"/>
              <a:pPr/>
              <a:t>‹#›</a:t>
            </a:fld>
            <a:endParaRPr lang="en-US"/>
          </a:p>
        </p:txBody>
      </p:sp>
      <p:pic>
        <p:nvPicPr>
          <p:cNvPr id="8" name="Picture 7"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6C96C297-13FB-4ABE-8BE3-FDA4DF6A96DA}" type="datetimeFigureOut">
              <a:rPr lang="en-US"/>
              <a:pPr>
                <a:defRPr/>
              </a:pPr>
              <a:t>4/30/2013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683CF426-A172-4D6E-9EDA-AF44175448F5}" type="slidenum">
              <a:rPr lang="he-IL"/>
              <a:pPr/>
              <a:t>‹#›</a:t>
            </a:fld>
            <a:endParaRPr lang="en-US"/>
          </a:p>
        </p:txBody>
      </p:sp>
      <p:pic>
        <p:nvPicPr>
          <p:cNvPr id="14" name="Picture 13" descr="MAS_Logo.JPG"/>
          <p:cNvPicPr>
            <a:picLocks noChangeAspect="1"/>
          </p:cNvPicPr>
          <p:nvPr userDrawn="1"/>
        </p:nvPicPr>
        <p:blipFill>
          <a:blip r:embed="rId3"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E52CAA9-6F35-4387-A9BA-5BFCC463D3B8}" type="datetimeFigureOut">
              <a:rPr lang="en-US"/>
              <a:pPr>
                <a:defRPr/>
              </a:pPr>
              <a:t>4/30/2013</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D01A3725-2CDC-4D81-9749-AD21EC7D40AA}" type="slidenum">
              <a:rPr lang="he-IL"/>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0" r:id="rId2"/>
    <p:sldLayoutId id="2147483722" r:id="rId3"/>
    <p:sldLayoutId id="2147483719" r:id="rId4"/>
    <p:sldLayoutId id="2147483718" r:id="rId5"/>
    <p:sldLayoutId id="2147483717" r:id="rId6"/>
    <p:sldLayoutId id="2147483716" r:id="rId7"/>
    <p:sldLayoutId id="2147483715" r:id="rId8"/>
    <p:sldLayoutId id="2147483723" r:id="rId9"/>
    <p:sldLayoutId id="2147483714" r:id="rId10"/>
    <p:sldLayoutId id="2147483713" r:id="rId11"/>
    <p:sldLayoutId id="2147483727" r:id="rId12"/>
    <p:sldLayoutId id="2147483730" r:id="rId13"/>
  </p:sldLayoutIdLst>
  <p:timing>
    <p:tnLst>
      <p:par>
        <p:cTn id="1" dur="indefinite" restart="never" nodeType="tmRoot"/>
      </p:par>
    </p:tnLst>
  </p:timing>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7.jpe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oleObject" Target="../embeddings/Microsoft_Excel_97-2003_Worksheet2.xls"/></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2"/>
          <p:cNvSpPr>
            <a:spLocks noGrp="1" noChangeArrowheads="1"/>
          </p:cNvSpPr>
          <p:nvPr>
            <p:ph type="ctrTitle"/>
          </p:nvPr>
        </p:nvSpPr>
        <p:spPr>
          <a:xfrm>
            <a:off x="684213" y="2265363"/>
            <a:ext cx="8174037" cy="3830637"/>
          </a:xfrm>
        </p:spPr>
        <p:txBody>
          <a:bodyPr>
            <a:normAutofit fontScale="90000"/>
          </a:bodyPr>
          <a:lstStyle/>
          <a:p>
            <a:pPr algn="ctr"/>
            <a:r>
              <a:rPr lang="en-US" sz="6000" dirty="0" smtClean="0"/>
              <a:t>Culture Sensitive Negotiation Agents</a:t>
            </a:r>
            <a:br>
              <a:rPr lang="en-US" sz="6000" dirty="0" smtClean="0"/>
            </a:br>
            <a:r>
              <a:rPr lang="en-US" sz="4400" dirty="0" smtClean="0"/>
              <a:t/>
            </a:r>
            <a:br>
              <a:rPr lang="en-US" sz="4400" dirty="0" smtClean="0"/>
            </a:br>
            <a:r>
              <a:rPr lang="en-US" sz="4000" dirty="0" smtClean="0"/>
              <a:t>Sarit Kraus</a:t>
            </a:r>
            <a:br>
              <a:rPr lang="en-US" sz="4000" dirty="0" smtClean="0"/>
            </a:br>
            <a:r>
              <a:rPr lang="en-US" sz="4000" dirty="0" err="1" smtClean="0"/>
              <a:t>Dept</a:t>
            </a:r>
            <a:r>
              <a:rPr lang="en-US" sz="4000" dirty="0" smtClean="0"/>
              <a:t> of Computer Science</a:t>
            </a:r>
            <a:br>
              <a:rPr lang="en-US" sz="4000" dirty="0" smtClean="0"/>
            </a:br>
            <a:r>
              <a:rPr lang="en-US" sz="4000" dirty="0" smtClean="0"/>
              <a:t>Bar-</a:t>
            </a:r>
            <a:r>
              <a:rPr lang="en-US" sz="4000" dirty="0" err="1" smtClean="0"/>
              <a:t>Ilan</a:t>
            </a:r>
            <a:r>
              <a:rPr lang="en-US" sz="4000" dirty="0" smtClean="0"/>
              <a:t> University</a:t>
            </a:r>
            <a:br>
              <a:rPr lang="en-US" sz="4000" dirty="0" smtClean="0"/>
            </a:br>
            <a:r>
              <a:rPr lang="en-US" sz="4000" dirty="0" smtClean="0"/>
              <a:t/>
            </a:r>
            <a:br>
              <a:rPr lang="en-US" sz="4000" dirty="0" smtClean="0"/>
            </a:br>
            <a:r>
              <a:rPr lang="en-US" sz="4400" dirty="0" smtClean="0"/>
              <a:t/>
            </a:r>
            <a:br>
              <a:rPr lang="en-US" sz="4400" dirty="0" smtClean="0"/>
            </a:br>
            <a:endParaRPr lang="en-US" sz="4400" dirty="0" smtClean="0"/>
          </a:p>
        </p:txBody>
      </p:sp>
      <p:sp>
        <p:nvSpPr>
          <p:cNvPr id="5" name="Slide Number Placeholder 4"/>
          <p:cNvSpPr>
            <a:spLocks noGrp="1"/>
          </p:cNvSpPr>
          <p:nvPr>
            <p:ph type="sldNum" sz="quarter" idx="10"/>
          </p:nvPr>
        </p:nvSpPr>
        <p:spPr/>
        <p:txBody>
          <a:bodyPr/>
          <a:lstStyle/>
          <a:p>
            <a:fld id="{7D3A991C-E5CC-4F9E-AD0F-E016699542B8}" type="slidenum">
              <a:rPr lang="en-US" smtClean="0"/>
              <a:pPr/>
              <a:t>1</a:t>
            </a:fld>
            <a:endParaRPr lang="en-US"/>
          </a:p>
        </p:txBody>
      </p:sp>
      <p:sp>
        <p:nvSpPr>
          <p:cNvPr id="4" name="Rectangle 3"/>
          <p:cNvSpPr/>
          <p:nvPr/>
        </p:nvSpPr>
        <p:spPr>
          <a:xfrm>
            <a:off x="493727" y="5334000"/>
            <a:ext cx="3617016" cy="646331"/>
          </a:xfrm>
          <a:prstGeom prst="rect">
            <a:avLst/>
          </a:prstGeom>
        </p:spPr>
        <p:txBody>
          <a:bodyPr wrap="none">
            <a:spAutoFit/>
          </a:bodyPr>
          <a:lstStyle/>
          <a:p>
            <a:pPr marL="39688" indent="0" algn="ctr" eaLnBrk="1" hangingPunct="1">
              <a:buFont typeface="Arial" charset="0"/>
              <a:buNone/>
            </a:pPr>
            <a:r>
              <a:rPr lang="en-US" sz="3600" b="1" dirty="0" smtClean="0">
                <a:solidFill>
                  <a:schemeClr val="bg1"/>
                </a:solidFill>
                <a:latin typeface="Times New Roman" pitchFamily="-107" charset="0"/>
                <a:cs typeface="Times New Roman" pitchFamily="-107" charset="0"/>
                <a:sym typeface="Times New Roman" pitchFamily="-107" charset="0"/>
              </a:rPr>
              <a:t>sarit@cs.biu.ac.il</a:t>
            </a:r>
            <a:endParaRPr lang="en-US" sz="3600" b="1" dirty="0" smtClean="0">
              <a:solidFill>
                <a:schemeClr val="bg1"/>
              </a:solidFill>
              <a:latin typeface="Courier New" pitchFamily="-107" charset="0"/>
              <a:sym typeface="Courier New" pitchFamily="-107" charset="0"/>
            </a:endParaRPr>
          </a:p>
        </p:txBody>
      </p:sp>
      <p:sp>
        <p:nvSpPr>
          <p:cNvPr id="6" name="Rectangle 5"/>
          <p:cNvSpPr/>
          <p:nvPr/>
        </p:nvSpPr>
        <p:spPr>
          <a:xfrm>
            <a:off x="152400" y="6096000"/>
            <a:ext cx="6515438" cy="646331"/>
          </a:xfrm>
          <a:prstGeom prst="rect">
            <a:avLst/>
          </a:prstGeom>
        </p:spPr>
        <p:txBody>
          <a:bodyPr wrap="none">
            <a:spAutoFit/>
          </a:bodyPr>
          <a:lstStyle/>
          <a:p>
            <a:r>
              <a:rPr lang="en-US" sz="3600" b="1" dirty="0" smtClean="0">
                <a:solidFill>
                  <a:schemeClr val="bg1"/>
                </a:solidFill>
              </a:rPr>
              <a:t>http://www.cs.biu.ac.il/~sarit/</a:t>
            </a:r>
            <a:endParaRPr lang="en-US" sz="3600" b="1" dirty="0">
              <a:solidFill>
                <a:schemeClr val="bg1"/>
              </a:solidFill>
            </a:endParaRPr>
          </a:p>
        </p:txBody>
      </p:sp>
      <p:pic>
        <p:nvPicPr>
          <p:cNvPr id="7" name="Picture 6" descr="http://erc.europa.eu/sites/default/files/content/ERC_logo.JPG"/>
          <p:cNvPicPr/>
          <p:nvPr/>
        </p:nvPicPr>
        <p:blipFill>
          <a:blip r:embed="rId3" cstate="print"/>
          <a:srcRect/>
          <a:stretch>
            <a:fillRect/>
          </a:stretch>
        </p:blipFill>
        <p:spPr bwMode="auto">
          <a:xfrm>
            <a:off x="7772400" y="33270"/>
            <a:ext cx="1336104" cy="1019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fld id="{4B880AAB-6694-4737-9372-5DABA01B7E6A}" type="slidenum">
              <a:rPr lang="he-IL"/>
              <a:pPr/>
              <a:t>10</a:t>
            </a:fld>
            <a:r>
              <a:rPr lang="en-US"/>
              <a:t>/19</a:t>
            </a:r>
          </a:p>
        </p:txBody>
      </p:sp>
      <p:sp>
        <p:nvSpPr>
          <p:cNvPr id="376834" name="Rectangle 2"/>
          <p:cNvSpPr>
            <a:spLocks noGrp="1" noChangeArrowheads="1"/>
          </p:cNvSpPr>
          <p:nvPr>
            <p:ph type="title"/>
          </p:nvPr>
        </p:nvSpPr>
        <p:spPr/>
        <p:txBody>
          <a:bodyPr/>
          <a:lstStyle/>
          <a:p>
            <a:r>
              <a:rPr lang="en-US"/>
              <a:t>Results</a:t>
            </a:r>
          </a:p>
        </p:txBody>
      </p:sp>
      <p:graphicFrame>
        <p:nvGraphicFramePr>
          <p:cNvPr id="376949" name="Group 117"/>
          <p:cNvGraphicFramePr>
            <a:graphicFrameLocks noGrp="1"/>
          </p:cNvGraphicFramePr>
          <p:nvPr>
            <p:ph idx="1"/>
            <p:extLst>
              <p:ext uri="{D42A27DB-BD31-4B8C-83A1-F6EECF244321}">
                <p14:modId xmlns:p14="http://schemas.microsoft.com/office/powerpoint/2010/main" val="2784047862"/>
              </p:ext>
            </p:extLst>
          </p:nvPr>
        </p:nvGraphicFramePr>
        <p:xfrm>
          <a:off x="968248" y="2304288"/>
          <a:ext cx="7661275" cy="3627120"/>
        </p:xfrm>
        <a:graphic>
          <a:graphicData uri="http://schemas.openxmlformats.org/drawingml/2006/table">
            <a:tbl>
              <a:tblPr/>
              <a:tblGrid>
                <a:gridCol w="2928938"/>
                <a:gridCol w="2178050"/>
                <a:gridCol w="2554287"/>
              </a:tblGrid>
              <a:tr h="27444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Method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Role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Average Utility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000">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Control group</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lgDash"/>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Emp.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431.78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0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Job Can.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lgDash"/>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320.5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lgDash"/>
                      <a:round/>
                      <a:headEnd type="none" w="sm" len="sm"/>
                      <a:tailEnd type="none" w="sm" len="sm"/>
                    </a:lnB>
                    <a:lnTlToBr>
                      <a:noFill/>
                    </a:lnTlToBr>
                    <a:lnBlToTr>
                      <a:noFill/>
                    </a:lnBlToTr>
                    <a:noFill/>
                  </a:tcPr>
                </a:tc>
              </a:tr>
              <a:tr h="508000">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Training via human nego.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lgDash"/>
                      <a:round/>
                      <a:headEnd type="none" w="sm" len="sm"/>
                      <a:tailEnd type="none" w="sm" len="sm"/>
                    </a:lnT>
                    <a:lnB w="12700" cap="flat" cmpd="sng" algn="ctr">
                      <a:solidFill>
                        <a:schemeClr val="tx1"/>
                      </a:solidFill>
                      <a:prstDash val="lgDash"/>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Emp.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lgDash"/>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448.56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lgDash"/>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r>
              <a:tr h="5080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Job Can.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lgDash"/>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383.83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lgDash"/>
                      <a:round/>
                      <a:headEnd type="none" w="sm" len="sm"/>
                      <a:tailEnd type="none" w="sm" len="sm"/>
                    </a:lnB>
                    <a:lnTlToBr>
                      <a:noFill/>
                    </a:lnTlToBr>
                    <a:lnBlToTr>
                      <a:noFill/>
                    </a:lnBlToTr>
                    <a:solidFill>
                      <a:srgbClr val="66FF33"/>
                    </a:solidFill>
                  </a:tcPr>
                </a:tc>
              </a:tr>
              <a:tr h="508000">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Training via automated nego.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lgDash"/>
                      <a:round/>
                      <a:headEnd type="none" w="sm" len="sm"/>
                      <a:tailEnd type="none" w="sm" len="sm"/>
                    </a:lnT>
                    <a:lnB w="12700" cap="flat" cmpd="sng" algn="ctr">
                      <a:solidFill>
                        <a:schemeClr val="tx1"/>
                      </a:solidFill>
                      <a:prstDash val="lgDash"/>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Emp.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lgDash"/>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468.6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lgDash"/>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33"/>
                    </a:solidFill>
                  </a:tcPr>
                </a:tc>
              </a:tr>
              <a:tr h="5080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Job Can.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lgDash"/>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433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lgDash"/>
                      <a:round/>
                      <a:headEnd type="none" w="sm" len="sm"/>
                      <a:tailEnd type="none" w="sm" len="sm"/>
                    </a:lnB>
                    <a:lnTlToBr>
                      <a:noFill/>
                    </a:lnTlToBr>
                    <a:lnBlToTr>
                      <a:noFill/>
                    </a:lnBlToTr>
                    <a:solidFill>
                      <a:srgbClr val="66FF33"/>
                    </a:solidFill>
                  </a:tcPr>
                </a:tc>
              </a:tr>
            </a:tbl>
          </a:graphicData>
        </a:graphic>
      </p:graphicFrame>
      <p:sp>
        <p:nvSpPr>
          <p:cNvPr id="376938" name="Rectangle 106"/>
          <p:cNvSpPr>
            <a:spLocks noChangeArrowheads="1"/>
          </p:cNvSpPr>
          <p:nvPr/>
        </p:nvSpPr>
        <p:spPr bwMode="auto">
          <a:xfrm>
            <a:off x="949325" y="1457325"/>
            <a:ext cx="75072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47675" indent="-447675">
              <a:spcBef>
                <a:spcPct val="20000"/>
              </a:spcBef>
              <a:buClr>
                <a:schemeClr val="accent1"/>
              </a:buClr>
              <a:buSzPct val="70000"/>
              <a:buFont typeface="Wingdings" pitchFamily="2" charset="2"/>
              <a:buChar char="n"/>
            </a:pPr>
            <a:r>
              <a:rPr lang="en-US" sz="2800" dirty="0" smtClean="0">
                <a:latin typeface="Times New Roman" pitchFamily="18" charset="0"/>
              </a:rPr>
              <a:t>Compared to the control group:</a:t>
            </a:r>
            <a:endParaRPr lang="en-US" sz="2800" dirty="0">
              <a:latin typeface="Times New Roman" pitchFamily="18" charset="0"/>
            </a:endParaRPr>
          </a:p>
        </p:txBody>
      </p:sp>
      <p:sp>
        <p:nvSpPr>
          <p:cNvPr id="376950" name="Rectangle 118"/>
          <p:cNvSpPr>
            <a:spLocks noChangeArrowheads="1"/>
          </p:cNvSpPr>
          <p:nvPr/>
        </p:nvSpPr>
        <p:spPr bwMode="auto">
          <a:xfrm>
            <a:off x="204788" y="1700213"/>
            <a:ext cx="630237" cy="284162"/>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pitchFamily="18" charset="0"/>
              </a:rPr>
              <a:t>better</a:t>
            </a:r>
          </a:p>
        </p:txBody>
      </p:sp>
      <p:sp>
        <p:nvSpPr>
          <p:cNvPr id="376953" name="Rectangle 121"/>
          <p:cNvSpPr>
            <a:spLocks noChangeArrowheads="1"/>
          </p:cNvSpPr>
          <p:nvPr/>
        </p:nvSpPr>
        <p:spPr bwMode="auto">
          <a:xfrm>
            <a:off x="198438" y="2138363"/>
            <a:ext cx="630237" cy="615950"/>
          </a:xfrm>
          <a:prstGeom prst="rect">
            <a:avLst/>
          </a:prstGeom>
          <a:solidFill>
            <a:srgbClr val="66FF3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pitchFamily="18" charset="0"/>
              </a:rPr>
              <a:t>sig.</a:t>
            </a:r>
          </a:p>
          <a:p>
            <a:pPr algn="ctr"/>
            <a:r>
              <a:rPr lang="en-US">
                <a:latin typeface="Times New Roman" pitchFamily="18" charset="0"/>
              </a:rPr>
              <a:t>better</a:t>
            </a:r>
          </a:p>
        </p:txBody>
      </p:sp>
    </p:spTree>
    <p:extLst>
      <p:ext uri="{BB962C8B-B14F-4D97-AF65-F5344CB8AC3E}">
        <p14:creationId xmlns:p14="http://schemas.microsoft.com/office/powerpoint/2010/main" val="2494085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12"/>
          </p:nvPr>
        </p:nvSpPr>
        <p:spPr>
          <a:noFill/>
        </p:spPr>
        <p:txBody>
          <a:bodyPr/>
          <a:lstStyle/>
          <a:p>
            <a:fld id="{ED2771D2-057E-4E40-BBDD-0104AAF1FA6F}" type="slidenum">
              <a:rPr lang="he-IL"/>
              <a:pPr/>
              <a:t>11</a:t>
            </a:fld>
            <a:endParaRPr lang="he-IL"/>
          </a:p>
        </p:txBody>
      </p:sp>
      <p:sp>
        <p:nvSpPr>
          <p:cNvPr id="48131" name="AutoShape 2"/>
          <p:cNvSpPr>
            <a:spLocks noGrp="1" noChangeArrowheads="1"/>
          </p:cNvSpPr>
          <p:nvPr>
            <p:ph type="title"/>
          </p:nvPr>
        </p:nvSpPr>
        <p:spPr>
          <a:xfrm>
            <a:off x="763588" y="762000"/>
            <a:ext cx="7923212" cy="650875"/>
          </a:xfrm>
        </p:spPr>
        <p:txBody>
          <a:bodyPr>
            <a:normAutofit fontScale="90000"/>
          </a:bodyPr>
          <a:lstStyle/>
          <a:p>
            <a:pPr eaLnBrk="1" hangingPunct="1"/>
            <a:r>
              <a:rPr lang="en-US" dirty="0" smtClean="0"/>
              <a:t>Example scenario</a:t>
            </a:r>
          </a:p>
        </p:txBody>
      </p:sp>
      <p:sp>
        <p:nvSpPr>
          <p:cNvPr id="48132" name="Rectangle 3"/>
          <p:cNvSpPr>
            <a:spLocks noGrp="1" noChangeArrowheads="1"/>
          </p:cNvSpPr>
          <p:nvPr>
            <p:ph type="body" sz="half" idx="1"/>
          </p:nvPr>
        </p:nvSpPr>
        <p:spPr>
          <a:xfrm>
            <a:off x="5108575" y="2465388"/>
            <a:ext cx="3905250" cy="4113212"/>
          </a:xfrm>
        </p:spPr>
        <p:txBody>
          <a:bodyPr/>
          <a:lstStyle/>
          <a:p>
            <a:pPr eaLnBrk="1" hangingPunct="1"/>
            <a:r>
              <a:rPr lang="en-US" sz="2400" dirty="0" smtClean="0"/>
              <a:t>Employer and job candidate</a:t>
            </a:r>
          </a:p>
          <a:p>
            <a:pPr lvl="1" eaLnBrk="1" hangingPunct="1"/>
            <a:r>
              <a:rPr lang="en-US" sz="2000" dirty="0" smtClean="0"/>
              <a:t>Objective: reach an agreement over hiring terms after successful interview</a:t>
            </a:r>
          </a:p>
          <a:p>
            <a:pPr lvl="1" eaLnBrk="1" hangingPunct="1"/>
            <a:r>
              <a:rPr lang="en-US" sz="2000" dirty="0" smtClean="0"/>
              <a:t>Subjects could identify with this scenario</a:t>
            </a:r>
          </a:p>
          <a:p>
            <a:pPr lvl="1" eaLnBrk="1" hangingPunct="1"/>
            <a:endParaRPr lang="en-US" sz="2000" dirty="0" smtClean="0"/>
          </a:p>
          <a:p>
            <a:pPr lvl="2" eaLnBrk="1" hangingPunct="1"/>
            <a:endParaRPr lang="en-US" sz="1800" dirty="0" smtClean="0"/>
          </a:p>
          <a:p>
            <a:pPr eaLnBrk="1" hangingPunct="1"/>
            <a:endParaRPr lang="en-US" sz="2400" dirty="0" smtClean="0"/>
          </a:p>
        </p:txBody>
      </p:sp>
      <p:pic>
        <p:nvPicPr>
          <p:cNvPr id="48133" name="Picture 4" descr="job candidate1"/>
          <p:cNvPicPr>
            <a:picLocks noGrp="1" noChangeAspect="1" noChangeArrowheads="1"/>
          </p:cNvPicPr>
          <p:nvPr>
            <p:ph sz="half" idx="2"/>
          </p:nvPr>
        </p:nvPicPr>
        <p:blipFill>
          <a:blip r:embed="rId2" cstate="print"/>
          <a:srcRect/>
          <a:stretch>
            <a:fillRect/>
          </a:stretch>
        </p:blipFill>
        <p:spPr>
          <a:xfrm>
            <a:off x="685800" y="1828800"/>
            <a:ext cx="4875213" cy="4635500"/>
          </a:xfrm>
          <a:noFill/>
        </p:spPr>
      </p:pic>
      <p:pic>
        <p:nvPicPr>
          <p:cNvPr id="8" name="Picture 7" descr="gelfand.jpg"/>
          <p:cNvPicPr>
            <a:picLocks noChangeAspect="1"/>
          </p:cNvPicPr>
          <p:nvPr/>
        </p:nvPicPr>
        <p:blipFill>
          <a:blip r:embed="rId3" cstate="print"/>
          <a:stretch>
            <a:fillRect/>
          </a:stretch>
        </p:blipFill>
        <p:spPr>
          <a:xfrm>
            <a:off x="7358082" y="4038600"/>
            <a:ext cx="1600200" cy="2096814"/>
          </a:xfrm>
          <a:prstGeom prst="rect">
            <a:avLst/>
          </a:prstGeom>
        </p:spPr>
      </p:pic>
      <p:sp>
        <p:nvSpPr>
          <p:cNvPr id="7" name="Oval Callout 6"/>
          <p:cNvSpPr/>
          <p:nvPr/>
        </p:nvSpPr>
        <p:spPr bwMode="auto">
          <a:xfrm>
            <a:off x="3581400" y="2314575"/>
            <a:ext cx="4429156" cy="2571768"/>
          </a:xfrm>
          <a:prstGeom prst="wedgeEllipseCallout">
            <a:avLst>
              <a:gd name="adj1" fmla="val 53432"/>
              <a:gd name="adj2" fmla="val 5217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cs typeface="Arial" charset="0"/>
              </a:rPr>
              <a:t>Culture dependent scenario</a:t>
            </a:r>
          </a:p>
        </p:txBody>
      </p:sp>
    </p:spTree>
    <p:extLst>
      <p:ext uri="{BB962C8B-B14F-4D97-AF65-F5344CB8AC3E}">
        <p14:creationId xmlns:p14="http://schemas.microsoft.com/office/powerpoint/2010/main" val="2007238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
          <p:cNvSpPr>
            <a:spLocks noGrp="1" noChangeArrowheads="1"/>
          </p:cNvSpPr>
          <p:nvPr>
            <p:ph type="body" idx="1"/>
          </p:nvPr>
        </p:nvSpPr>
        <p:spPr>
          <a:xfrm>
            <a:off x="0" y="1295400"/>
            <a:ext cx="5181600" cy="4724400"/>
          </a:xfrm>
        </p:spPr>
        <p:txBody>
          <a:bodyPr/>
          <a:lstStyle/>
          <a:p>
            <a:pPr marL="403593" eaLnBrk="1" hangingPunct="1"/>
            <a:r>
              <a:rPr lang="en-US" sz="2400" dirty="0" smtClean="0"/>
              <a:t>100 point bonus for getting to goal</a:t>
            </a:r>
          </a:p>
          <a:p>
            <a:pPr marL="403593" eaLnBrk="1" hangingPunct="1"/>
            <a:r>
              <a:rPr lang="en-US" sz="2400" dirty="0" smtClean="0"/>
              <a:t>10 point bonus for each chip left at end of game</a:t>
            </a:r>
          </a:p>
          <a:p>
            <a:pPr marL="403593" eaLnBrk="1" hangingPunct="1"/>
            <a:r>
              <a:rPr lang="en-US" sz="2400" dirty="0" smtClean="0"/>
              <a:t>Agreement are not enforceable</a:t>
            </a:r>
          </a:p>
        </p:txBody>
      </p:sp>
      <p:sp>
        <p:nvSpPr>
          <p:cNvPr id="201731" name="Text Box 2"/>
          <p:cNvSpPr txBox="1">
            <a:spLocks noChangeArrowheads="1"/>
          </p:cNvSpPr>
          <p:nvPr/>
        </p:nvSpPr>
        <p:spPr bwMode="auto">
          <a:xfrm>
            <a:off x="258932" y="6357958"/>
            <a:ext cx="312540" cy="258961"/>
          </a:xfrm>
          <a:prstGeom prst="rect">
            <a:avLst/>
          </a:prstGeom>
          <a:noFill/>
          <a:ln w="12700">
            <a:noFill/>
            <a:miter lim="800000"/>
            <a:headEnd/>
            <a:tailEnd/>
          </a:ln>
        </p:spPr>
        <p:txBody>
          <a:bodyPr wrap="none" lIns="64291" tIns="32146" rIns="64291" bIns="32146"/>
          <a:lstStyle/>
          <a:p>
            <a:fld id="{94DBAA0F-6AD7-4155-8863-E5C9B692A8B6}" type="slidenum">
              <a:rPr lang="en-US" sz="2400">
                <a:solidFill>
                  <a:schemeClr val="bg1"/>
                </a:solidFill>
              </a:rPr>
              <a:pPr/>
              <a:t>12</a:t>
            </a:fld>
            <a:endParaRPr lang="en-US" sz="2400" dirty="0">
              <a:solidFill>
                <a:schemeClr val="bg1"/>
              </a:solidFill>
            </a:endParaRPr>
          </a:p>
        </p:txBody>
      </p:sp>
      <p:sp>
        <p:nvSpPr>
          <p:cNvPr id="201732" name="Rectangle 3"/>
          <p:cNvSpPr>
            <a:spLocks noGrp="1" noChangeArrowheads="1"/>
          </p:cNvSpPr>
          <p:nvPr>
            <p:ph type="title"/>
          </p:nvPr>
        </p:nvSpPr>
        <p:spPr/>
        <p:txBody>
          <a:bodyPr/>
          <a:lstStyle/>
          <a:p>
            <a:pPr eaLnBrk="1" hangingPunct="1"/>
            <a:r>
              <a:rPr lang="en-US" dirty="0" smtClean="0"/>
              <a:t>CT game</a:t>
            </a:r>
          </a:p>
        </p:txBody>
      </p:sp>
      <p:pic>
        <p:nvPicPr>
          <p:cNvPr id="5" name="Picture 1"/>
          <p:cNvPicPr>
            <a:picLocks noChangeAspect="1" noChangeArrowheads="1"/>
          </p:cNvPicPr>
          <p:nvPr/>
        </p:nvPicPr>
        <p:blipFill>
          <a:blip r:embed="rId3" cstate="print"/>
          <a:srcRect t="31510"/>
          <a:stretch>
            <a:fillRect/>
          </a:stretch>
        </p:blipFill>
        <p:spPr bwMode="auto">
          <a:xfrm>
            <a:off x="5181600" y="1143000"/>
            <a:ext cx="4429156" cy="4749712"/>
          </a:xfrm>
          <a:prstGeom prst="rect">
            <a:avLst/>
          </a:prstGeom>
          <a:noFill/>
          <a:ln w="9525">
            <a:noFill/>
            <a:miter lim="800000"/>
            <a:headEnd/>
            <a:tailEnd/>
          </a:ln>
          <a:effectLst/>
        </p:spPr>
      </p:pic>
    </p:spTree>
    <p:extLst>
      <p:ext uri="{BB962C8B-B14F-4D97-AF65-F5344CB8AC3E}">
        <p14:creationId xmlns:p14="http://schemas.microsoft.com/office/powerpoint/2010/main" val="3831079911"/>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533400" y="0"/>
            <a:ext cx="8229600" cy="1143000"/>
          </a:xfrm>
        </p:spPr>
        <p:txBody>
          <a:bodyPr/>
          <a:lstStyle/>
          <a:p>
            <a:pPr eaLnBrk="1" hangingPunct="1"/>
            <a:r>
              <a:rPr lang="en-US" sz="3600" b="1" smtClean="0">
                <a:solidFill>
                  <a:schemeClr val="tx1"/>
                </a:solidFill>
              </a:rPr>
              <a:t>An Experimental Test-Bed</a:t>
            </a:r>
          </a:p>
        </p:txBody>
      </p:sp>
      <p:sp>
        <p:nvSpPr>
          <p:cNvPr id="12291" name="Rectangle 2"/>
          <p:cNvSpPr>
            <a:spLocks noGrp="1" noChangeArrowheads="1"/>
          </p:cNvSpPr>
          <p:nvPr>
            <p:ph type="body" idx="1"/>
          </p:nvPr>
        </p:nvSpPr>
        <p:spPr>
          <a:xfrm>
            <a:off x="533400" y="1143000"/>
            <a:ext cx="5753100" cy="4727575"/>
          </a:xfrm>
        </p:spPr>
        <p:txBody>
          <a:bodyPr/>
          <a:lstStyle/>
          <a:p>
            <a:pPr marL="0" indent="0" eaLnBrk="1" hangingPunct="1"/>
            <a:r>
              <a:rPr lang="en-US" sz="2800" smtClean="0"/>
              <a:t>Interesting for people to play:</a:t>
            </a:r>
          </a:p>
          <a:p>
            <a:pPr marL="803275" lvl="1" eaLnBrk="1" hangingPunct="1"/>
            <a:r>
              <a:rPr lang="en-US" smtClean="0"/>
              <a:t>analogous to task settings;</a:t>
            </a:r>
          </a:p>
          <a:p>
            <a:pPr marL="803275" lvl="1" eaLnBrk="1" hangingPunct="1"/>
            <a:r>
              <a:rPr lang="en-US" smtClean="0"/>
              <a:t>vivid representation of strategy space (not just a list of outcomes).</a:t>
            </a:r>
          </a:p>
          <a:p>
            <a:pPr marL="0" indent="0" eaLnBrk="1" hangingPunct="1"/>
            <a:r>
              <a:rPr lang="en-US" sz="2800" smtClean="0"/>
              <a:t>Possible for computers to  play.</a:t>
            </a:r>
          </a:p>
          <a:p>
            <a:pPr marL="0" indent="0" eaLnBrk="1" hangingPunct="1"/>
            <a:r>
              <a:rPr lang="en-US" sz="2800" smtClean="0"/>
              <a:t>Can vary in complexity </a:t>
            </a:r>
          </a:p>
          <a:p>
            <a:pPr marL="803275" lvl="1" eaLnBrk="1" hangingPunct="1"/>
            <a:r>
              <a:rPr lang="en-US" sz="2000" smtClean="0"/>
              <a:t>repeated vs. one-shot setting;</a:t>
            </a:r>
          </a:p>
          <a:p>
            <a:pPr marL="803275" lvl="1" eaLnBrk="1" hangingPunct="1"/>
            <a:r>
              <a:rPr lang="en-US" sz="2000" smtClean="0"/>
              <a:t>availability of information; </a:t>
            </a:r>
          </a:p>
          <a:p>
            <a:pPr marL="803275" lvl="1" eaLnBrk="1" hangingPunct="1"/>
            <a:r>
              <a:rPr lang="en-US" sz="2000" smtClean="0"/>
              <a:t>communication protocol;</a:t>
            </a:r>
          </a:p>
          <a:p>
            <a:pPr marL="803275" lvl="1" eaLnBrk="1" hangingPunct="1"/>
            <a:r>
              <a:rPr lang="en-US" sz="2000" smtClean="0"/>
              <a:t>Negotiations and teamwork</a:t>
            </a:r>
          </a:p>
          <a:p>
            <a:pPr marL="803275" lvl="1" eaLnBrk="1" hangingPunct="1"/>
            <a:endParaRPr lang="en-US" smtClean="0"/>
          </a:p>
          <a:p>
            <a:pPr marL="0" indent="0" eaLnBrk="1" hangingPunct="1"/>
            <a:endParaRPr lang="en-US" sz="2800" smtClean="0"/>
          </a:p>
          <a:p>
            <a:pPr marL="0" indent="0" eaLnBrk="1" hangingPunct="1"/>
            <a:endParaRPr lang="en-US" smtClean="0"/>
          </a:p>
        </p:txBody>
      </p:sp>
      <p:sp>
        <p:nvSpPr>
          <p:cNvPr id="12292" name="Line 6"/>
          <p:cNvSpPr>
            <a:spLocks noChangeShapeType="1"/>
          </p:cNvSpPr>
          <p:nvPr/>
        </p:nvSpPr>
        <p:spPr bwMode="auto">
          <a:xfrm flipH="1">
            <a:off x="6318250" y="4502150"/>
            <a:ext cx="925513" cy="665163"/>
          </a:xfrm>
          <a:prstGeom prst="line">
            <a:avLst/>
          </a:prstGeom>
          <a:noFill/>
          <a:ln w="25400">
            <a:solidFill>
              <a:srgbClr val="FF7F00"/>
            </a:solidFill>
            <a:miter lim="800000"/>
            <a:headEnd/>
            <a:tailEnd/>
          </a:ln>
        </p:spPr>
        <p:txBody>
          <a:bodyPr lIns="0" tIns="0" rIns="0" bIns="0"/>
          <a:lstStyle/>
          <a:p>
            <a:endParaRPr lang="en-US"/>
          </a:p>
        </p:txBody>
      </p:sp>
      <p:sp>
        <p:nvSpPr>
          <p:cNvPr id="12293" name="Line 11"/>
          <p:cNvSpPr>
            <a:spLocks noChangeShapeType="1"/>
          </p:cNvSpPr>
          <p:nvPr/>
        </p:nvSpPr>
        <p:spPr bwMode="auto">
          <a:xfrm>
            <a:off x="6073775" y="3468688"/>
            <a:ext cx="1077913" cy="947737"/>
          </a:xfrm>
          <a:prstGeom prst="line">
            <a:avLst/>
          </a:prstGeom>
          <a:noFill/>
          <a:ln w="38100">
            <a:solidFill>
              <a:schemeClr val="tx1"/>
            </a:solidFill>
            <a:miter lim="800000"/>
            <a:headEnd/>
            <a:tailEnd/>
          </a:ln>
        </p:spPr>
        <p:txBody>
          <a:bodyPr lIns="0" tIns="0" rIns="0" bIns="0"/>
          <a:lstStyle/>
          <a:p>
            <a:endParaRPr lang="en-US"/>
          </a:p>
        </p:txBody>
      </p:sp>
      <p:sp>
        <p:nvSpPr>
          <p:cNvPr id="12294" name="Line 12"/>
          <p:cNvSpPr>
            <a:spLocks noChangeShapeType="1"/>
          </p:cNvSpPr>
          <p:nvPr/>
        </p:nvSpPr>
        <p:spPr bwMode="auto">
          <a:xfrm flipH="1">
            <a:off x="8021638" y="3795713"/>
            <a:ext cx="341312" cy="315912"/>
          </a:xfrm>
          <a:prstGeom prst="line">
            <a:avLst/>
          </a:prstGeom>
          <a:noFill/>
          <a:ln w="38100">
            <a:solidFill>
              <a:schemeClr val="tx1"/>
            </a:solidFill>
            <a:miter lim="800000"/>
            <a:headEnd/>
            <a:tailEnd/>
          </a:ln>
        </p:spPr>
        <p:txBody>
          <a:bodyPr lIns="0" tIns="0" rIns="0" bIns="0"/>
          <a:lstStyle/>
          <a:p>
            <a:endParaRPr lang="en-US"/>
          </a:p>
        </p:txBody>
      </p:sp>
      <p:grpSp>
        <p:nvGrpSpPr>
          <p:cNvPr id="2" name="Group 15"/>
          <p:cNvGrpSpPr>
            <a:grpSpLocks/>
          </p:cNvGrpSpPr>
          <p:nvPr/>
        </p:nvGrpSpPr>
        <p:grpSpPr bwMode="auto">
          <a:xfrm>
            <a:off x="5965825" y="2095500"/>
            <a:ext cx="3106738" cy="3306763"/>
            <a:chOff x="5697140" y="2095128"/>
            <a:chExt cx="3107532" cy="3307333"/>
          </a:xfrm>
        </p:grpSpPr>
        <p:pic>
          <p:nvPicPr>
            <p:cNvPr id="12299" name="Picture 3"/>
            <p:cNvPicPr>
              <a:picLocks noChangeAspect="1" noChangeArrowheads="1"/>
            </p:cNvPicPr>
            <p:nvPr/>
          </p:nvPicPr>
          <p:blipFill>
            <a:blip r:embed="rId3" cstate="print"/>
            <a:srcRect/>
            <a:stretch>
              <a:fillRect/>
            </a:stretch>
          </p:blipFill>
          <p:spPr bwMode="auto">
            <a:xfrm>
              <a:off x="6735217" y="2095128"/>
              <a:ext cx="590476" cy="834926"/>
            </a:xfrm>
            <a:prstGeom prst="rect">
              <a:avLst/>
            </a:prstGeom>
            <a:noFill/>
            <a:ln w="12700">
              <a:noFill/>
              <a:miter lim="800000"/>
              <a:headEnd/>
              <a:tailEnd/>
            </a:ln>
          </p:spPr>
        </p:pic>
        <p:pic>
          <p:nvPicPr>
            <p:cNvPr id="12300" name="Picture 4"/>
            <p:cNvPicPr>
              <a:picLocks noChangeAspect="1" noChangeArrowheads="1"/>
            </p:cNvPicPr>
            <p:nvPr/>
          </p:nvPicPr>
          <p:blipFill>
            <a:blip r:embed="rId4" cstate="print"/>
            <a:srcRect/>
            <a:stretch>
              <a:fillRect/>
            </a:stretch>
          </p:blipFill>
          <p:spPr bwMode="auto">
            <a:xfrm>
              <a:off x="5790902" y="4652367"/>
              <a:ext cx="517922" cy="750094"/>
            </a:xfrm>
            <a:prstGeom prst="rect">
              <a:avLst/>
            </a:prstGeom>
            <a:noFill/>
            <a:ln w="12700">
              <a:noFill/>
              <a:miter lim="800000"/>
              <a:headEnd/>
              <a:tailEnd/>
            </a:ln>
          </p:spPr>
        </p:pic>
        <p:sp>
          <p:nvSpPr>
            <p:cNvPr id="12301" name="Line 5"/>
            <p:cNvSpPr>
              <a:spLocks noChangeShapeType="1"/>
            </p:cNvSpPr>
            <p:nvPr/>
          </p:nvSpPr>
          <p:spPr bwMode="auto">
            <a:xfrm>
              <a:off x="7154912" y="2684488"/>
              <a:ext cx="468809" cy="1368475"/>
            </a:xfrm>
            <a:prstGeom prst="line">
              <a:avLst/>
            </a:prstGeom>
            <a:noFill/>
            <a:ln w="25400">
              <a:solidFill>
                <a:srgbClr val="FF7F00"/>
              </a:solidFill>
              <a:miter lim="800000"/>
              <a:headEnd/>
              <a:tailEnd/>
            </a:ln>
          </p:spPr>
          <p:txBody>
            <a:bodyPr lIns="0" tIns="0" rIns="0" bIns="0"/>
            <a:lstStyle/>
            <a:p>
              <a:endParaRPr lang="en-US"/>
            </a:p>
          </p:txBody>
        </p:sp>
        <p:sp>
          <p:nvSpPr>
            <p:cNvPr id="12302" name="Line 7"/>
            <p:cNvSpPr>
              <a:spLocks noChangeShapeType="1"/>
            </p:cNvSpPr>
            <p:nvPr/>
          </p:nvSpPr>
          <p:spPr bwMode="auto">
            <a:xfrm flipH="1">
              <a:off x="6273106" y="2988097"/>
              <a:ext cx="705445" cy="2134195"/>
            </a:xfrm>
            <a:prstGeom prst="line">
              <a:avLst/>
            </a:prstGeom>
            <a:noFill/>
            <a:ln w="25400">
              <a:solidFill>
                <a:srgbClr val="FF7F00"/>
              </a:solidFill>
              <a:miter lim="800000"/>
              <a:headEnd/>
              <a:tailEnd/>
            </a:ln>
          </p:spPr>
          <p:txBody>
            <a:bodyPr lIns="0" tIns="0" rIns="0" bIns="0"/>
            <a:lstStyle/>
            <a:p>
              <a:endParaRPr lang="en-US"/>
            </a:p>
          </p:txBody>
        </p:sp>
        <p:pic>
          <p:nvPicPr>
            <p:cNvPr id="12303" name="Picture 8"/>
            <p:cNvPicPr>
              <a:picLocks noChangeAspect="1" noChangeArrowheads="1"/>
            </p:cNvPicPr>
            <p:nvPr/>
          </p:nvPicPr>
          <p:blipFill>
            <a:blip r:embed="rId5" cstate="print"/>
            <a:srcRect/>
            <a:stretch>
              <a:fillRect/>
            </a:stretch>
          </p:blipFill>
          <p:spPr bwMode="auto">
            <a:xfrm>
              <a:off x="5697140" y="2691185"/>
              <a:ext cx="468809" cy="879574"/>
            </a:xfrm>
            <a:prstGeom prst="rect">
              <a:avLst/>
            </a:prstGeom>
            <a:noFill/>
            <a:ln w="12700">
              <a:noFill/>
              <a:miter lim="800000"/>
              <a:headEnd/>
              <a:tailEnd/>
            </a:ln>
          </p:spPr>
        </p:pic>
        <p:pic>
          <p:nvPicPr>
            <p:cNvPr id="12304" name="Picture 9"/>
            <p:cNvPicPr>
              <a:picLocks noChangeAspect="1" noChangeArrowheads="1"/>
            </p:cNvPicPr>
            <p:nvPr/>
          </p:nvPicPr>
          <p:blipFill>
            <a:blip r:embed="rId6" cstate="print"/>
            <a:srcRect/>
            <a:stretch>
              <a:fillRect/>
            </a:stretch>
          </p:blipFill>
          <p:spPr bwMode="auto">
            <a:xfrm>
              <a:off x="8277820" y="3038326"/>
              <a:ext cx="526852" cy="1215554"/>
            </a:xfrm>
            <a:prstGeom prst="rect">
              <a:avLst/>
            </a:prstGeom>
            <a:noFill/>
            <a:ln w="12700">
              <a:noFill/>
              <a:miter lim="800000"/>
              <a:headEnd/>
              <a:tailEnd/>
            </a:ln>
          </p:spPr>
        </p:pic>
        <p:sp>
          <p:nvSpPr>
            <p:cNvPr id="12305" name="Line 10"/>
            <p:cNvSpPr>
              <a:spLocks noChangeShapeType="1"/>
            </p:cNvSpPr>
            <p:nvPr/>
          </p:nvSpPr>
          <p:spPr bwMode="auto">
            <a:xfrm>
              <a:off x="6071072" y="3242593"/>
              <a:ext cx="2087314" cy="89297"/>
            </a:xfrm>
            <a:prstGeom prst="line">
              <a:avLst/>
            </a:prstGeom>
            <a:noFill/>
            <a:ln w="38100">
              <a:solidFill>
                <a:schemeClr val="tx1"/>
              </a:solidFill>
              <a:miter lim="800000"/>
              <a:headEnd/>
              <a:tailEnd/>
            </a:ln>
          </p:spPr>
          <p:txBody>
            <a:bodyPr lIns="0" tIns="0" rIns="0" bIns="0"/>
            <a:lstStyle/>
            <a:p>
              <a:endParaRPr lang="en-US"/>
            </a:p>
          </p:txBody>
        </p:sp>
        <p:pic>
          <p:nvPicPr>
            <p:cNvPr id="12306" name="Picture 13"/>
            <p:cNvPicPr>
              <a:picLocks noChangeAspect="1" noChangeArrowheads="1"/>
            </p:cNvPicPr>
            <p:nvPr/>
          </p:nvPicPr>
          <p:blipFill>
            <a:blip r:embed="rId7" cstate="print"/>
            <a:srcRect/>
            <a:stretch>
              <a:fillRect/>
            </a:stretch>
          </p:blipFill>
          <p:spPr bwMode="auto">
            <a:xfrm>
              <a:off x="7268766" y="4054078"/>
              <a:ext cx="776883" cy="785813"/>
            </a:xfrm>
            <a:prstGeom prst="rect">
              <a:avLst/>
            </a:prstGeom>
            <a:noFill/>
            <a:ln w="12700">
              <a:noFill/>
              <a:miter lim="800000"/>
              <a:headEnd/>
              <a:tailEnd/>
            </a:ln>
          </p:spPr>
        </p:pic>
      </p:grpSp>
      <p:sp>
        <p:nvSpPr>
          <p:cNvPr id="12296" name="Text Box 14"/>
          <p:cNvSpPr txBox="1">
            <a:spLocks noChangeArrowheads="1"/>
          </p:cNvSpPr>
          <p:nvPr/>
        </p:nvSpPr>
        <p:spPr bwMode="auto">
          <a:xfrm>
            <a:off x="285750" y="6429375"/>
            <a:ext cx="241300" cy="258763"/>
          </a:xfrm>
          <a:prstGeom prst="rect">
            <a:avLst/>
          </a:prstGeom>
          <a:noFill/>
          <a:ln w="12700">
            <a:noFill/>
            <a:miter lim="800000"/>
            <a:headEnd/>
            <a:tailEnd/>
          </a:ln>
        </p:spPr>
        <p:txBody>
          <a:bodyPr wrap="none" lIns="64291" tIns="32146" rIns="64291" bIns="32146"/>
          <a:lstStyle/>
          <a:p>
            <a:fld id="{6C3BD991-E01B-46E4-B856-07C29878D482}" type="slidenum">
              <a:rPr lang="en-US" sz="2400"/>
              <a:pPr/>
              <a:t>13</a:t>
            </a:fld>
            <a:endParaRPr lang="en-US" sz="2400"/>
          </a:p>
        </p:txBody>
      </p:sp>
      <p:pic>
        <p:nvPicPr>
          <p:cNvPr id="20" name="Picture 4" descr="15mars_600.jpg"/>
          <p:cNvPicPr>
            <a:picLocks noChangeAspect="1"/>
          </p:cNvPicPr>
          <p:nvPr/>
        </p:nvPicPr>
        <p:blipFill>
          <a:blip r:embed="rId8" cstate="print"/>
          <a:srcRect/>
          <a:stretch>
            <a:fillRect/>
          </a:stretch>
        </p:blipFill>
        <p:spPr bwMode="auto">
          <a:xfrm>
            <a:off x="6477000" y="0"/>
            <a:ext cx="3238500" cy="1785938"/>
          </a:xfrm>
          <a:prstGeom prst="rect">
            <a:avLst/>
          </a:prstGeom>
          <a:noFill/>
          <a:ln w="9525">
            <a:noFill/>
            <a:miter lim="800000"/>
            <a:headEnd/>
            <a:tailEnd/>
          </a:ln>
        </p:spPr>
      </p:pic>
      <p:pic>
        <p:nvPicPr>
          <p:cNvPr id="19" name="Picture 20"/>
          <p:cNvPicPr>
            <a:picLocks noChangeAspect="1" noChangeArrowheads="1"/>
          </p:cNvPicPr>
          <p:nvPr/>
        </p:nvPicPr>
        <p:blipFill>
          <a:blip r:embed="rId9" cstate="print"/>
          <a:srcRect l="17223" r="18889" b="46120"/>
          <a:stretch>
            <a:fillRect/>
          </a:stretch>
        </p:blipFill>
        <p:spPr bwMode="auto">
          <a:xfrm>
            <a:off x="228600" y="1524000"/>
            <a:ext cx="8763000" cy="4495800"/>
          </a:xfrm>
          <a:prstGeom prst="rect">
            <a:avLst/>
          </a:prstGeom>
          <a:noFill/>
          <a:ln w="9525">
            <a:noFill/>
            <a:miter lim="800000"/>
            <a:headEnd/>
            <a:tailEnd/>
          </a:ln>
        </p:spPr>
      </p:pic>
      <p:pic>
        <p:nvPicPr>
          <p:cNvPr id="21" name="Picture 20" descr="gelfand.jpg"/>
          <p:cNvPicPr>
            <a:picLocks noChangeAspect="1"/>
          </p:cNvPicPr>
          <p:nvPr/>
        </p:nvPicPr>
        <p:blipFill>
          <a:blip r:embed="rId10" cstate="print"/>
          <a:stretch>
            <a:fillRect/>
          </a:stretch>
        </p:blipFill>
        <p:spPr>
          <a:xfrm>
            <a:off x="7396182" y="4038600"/>
            <a:ext cx="1600200" cy="2096814"/>
          </a:xfrm>
          <a:prstGeom prst="rect">
            <a:avLst/>
          </a:prstGeom>
        </p:spPr>
      </p:pic>
      <p:sp>
        <p:nvSpPr>
          <p:cNvPr id="22" name="Oval Callout 21"/>
          <p:cNvSpPr/>
          <p:nvPr/>
        </p:nvSpPr>
        <p:spPr bwMode="auto">
          <a:xfrm>
            <a:off x="3048000" y="2209800"/>
            <a:ext cx="4429156" cy="2571768"/>
          </a:xfrm>
          <a:prstGeom prst="wedgeEllipseCallout">
            <a:avLst>
              <a:gd name="adj1" fmla="val 53432"/>
              <a:gd name="adj2" fmla="val 5217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cs typeface="Arial" charset="0"/>
              </a:rPr>
              <a:t>Perfect!!</a:t>
            </a:r>
          </a:p>
          <a:p>
            <a:pPr marL="0" marR="0" indent="0" algn="l" defTabSz="914400" rtl="1" eaLnBrk="1" fontAlgn="base" latinLnBrk="0" hangingPunct="1">
              <a:lnSpc>
                <a:spcPct val="100000"/>
              </a:lnSpc>
              <a:spcBef>
                <a:spcPct val="0"/>
              </a:spcBef>
              <a:spcAft>
                <a:spcPct val="0"/>
              </a:spcAft>
              <a:buClrTx/>
              <a:buSzTx/>
              <a:buFontTx/>
              <a:buNone/>
              <a:tabLst/>
            </a:pPr>
            <a:r>
              <a:rPr lang="en-US" sz="4000" dirty="0" smtClean="0"/>
              <a:t>Excellent!!</a:t>
            </a:r>
            <a:endParaRPr kumimoji="0" lang="en-US" sz="40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8418993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20"/>
                                        </p:tgtEl>
                                        <p:attrNameLst>
                                          <p:attrName>ppt_x</p:attrName>
                                        </p:attrNameLst>
                                      </p:cBhvr>
                                      <p:tavLst>
                                        <p:tav tm="0">
                                          <p:val>
                                            <p:strVal val="ppt_x"/>
                                          </p:val>
                                        </p:tav>
                                        <p:tav tm="100000">
                                          <p:val>
                                            <p:strVal val="ppt_x"/>
                                          </p:val>
                                        </p:tav>
                                      </p:tavLst>
                                    </p:anim>
                                    <p:anim calcmode="lin" valueType="num">
                                      <p:cBhvr additive="base">
                                        <p:cTn id="22" dur="500"/>
                                        <p:tgtEl>
                                          <p:spTgt spid="20"/>
                                        </p:tgtEl>
                                        <p:attrNameLst>
                                          <p:attrName>ppt_y</p:attrName>
                                        </p:attrNameLst>
                                      </p:cBhvr>
                                      <p:tavLst>
                                        <p:tav tm="0">
                                          <p:val>
                                            <p:strVal val="ppt_y"/>
                                          </p:val>
                                        </p:tav>
                                        <p:tav tm="100000">
                                          <p:val>
                                            <p:strVal val="1+ppt_h/2"/>
                                          </p:val>
                                        </p:tav>
                                      </p:tavLst>
                                    </p:anim>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ox(i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1" nodeType="clickEffect">
                                  <p:stCondLst>
                                    <p:cond delay="0"/>
                                  </p:stCondLst>
                                  <p:childTnLst>
                                    <p:animEffect transition="out" filter="box(in)">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
          <p:cNvSpPr>
            <a:spLocks noGrp="1" noChangeArrowheads="1"/>
          </p:cNvSpPr>
          <p:nvPr>
            <p:ph type="body" idx="1"/>
          </p:nvPr>
        </p:nvSpPr>
        <p:spPr>
          <a:xfrm>
            <a:off x="0" y="1295400"/>
            <a:ext cx="5181600" cy="4724400"/>
          </a:xfrm>
        </p:spPr>
        <p:txBody>
          <a:bodyPr/>
          <a:lstStyle/>
          <a:p>
            <a:pPr marL="403593" eaLnBrk="1" hangingPunct="1"/>
            <a:r>
              <a:rPr lang="en-US" sz="2400" dirty="0" smtClean="0"/>
              <a:t>100 point bonus for getting to goal</a:t>
            </a:r>
          </a:p>
          <a:p>
            <a:pPr marL="403593" eaLnBrk="1" hangingPunct="1"/>
            <a:r>
              <a:rPr lang="en-US" sz="2400" dirty="0" smtClean="0"/>
              <a:t>10 point bonus for each chip left at end of game</a:t>
            </a:r>
          </a:p>
          <a:p>
            <a:pPr marL="403593" eaLnBrk="1" hangingPunct="1"/>
            <a:r>
              <a:rPr lang="en-US" sz="2400" dirty="0" smtClean="0"/>
              <a:t>Agreement are not enforceable</a:t>
            </a:r>
          </a:p>
        </p:txBody>
      </p:sp>
      <p:sp>
        <p:nvSpPr>
          <p:cNvPr id="201731" name="Text Box 2"/>
          <p:cNvSpPr txBox="1">
            <a:spLocks noChangeArrowheads="1"/>
          </p:cNvSpPr>
          <p:nvPr/>
        </p:nvSpPr>
        <p:spPr bwMode="auto">
          <a:xfrm>
            <a:off x="258932" y="6357958"/>
            <a:ext cx="312540" cy="258961"/>
          </a:xfrm>
          <a:prstGeom prst="rect">
            <a:avLst/>
          </a:prstGeom>
          <a:noFill/>
          <a:ln w="12700">
            <a:noFill/>
            <a:miter lim="800000"/>
            <a:headEnd/>
            <a:tailEnd/>
          </a:ln>
        </p:spPr>
        <p:txBody>
          <a:bodyPr wrap="none" lIns="64291" tIns="32146" rIns="64291" bIns="32146"/>
          <a:lstStyle/>
          <a:p>
            <a:fld id="{94DBAA0F-6AD7-4155-8863-E5C9B692A8B6}" type="slidenum">
              <a:rPr lang="en-US" sz="2400">
                <a:solidFill>
                  <a:schemeClr val="bg1"/>
                </a:solidFill>
              </a:rPr>
              <a:pPr/>
              <a:t>14</a:t>
            </a:fld>
            <a:endParaRPr lang="en-US" sz="2400" dirty="0">
              <a:solidFill>
                <a:schemeClr val="bg1"/>
              </a:solidFill>
            </a:endParaRPr>
          </a:p>
        </p:txBody>
      </p:sp>
      <p:sp>
        <p:nvSpPr>
          <p:cNvPr id="201732" name="Rectangle 3"/>
          <p:cNvSpPr>
            <a:spLocks noGrp="1" noChangeArrowheads="1"/>
          </p:cNvSpPr>
          <p:nvPr>
            <p:ph type="title"/>
          </p:nvPr>
        </p:nvSpPr>
        <p:spPr/>
        <p:txBody>
          <a:bodyPr/>
          <a:lstStyle/>
          <a:p>
            <a:pPr eaLnBrk="1" hangingPunct="1"/>
            <a:r>
              <a:rPr lang="en-US" dirty="0" smtClean="0"/>
              <a:t>CT game</a:t>
            </a:r>
          </a:p>
        </p:txBody>
      </p:sp>
      <p:pic>
        <p:nvPicPr>
          <p:cNvPr id="5" name="Picture 1"/>
          <p:cNvPicPr>
            <a:picLocks noChangeAspect="1" noChangeArrowheads="1"/>
          </p:cNvPicPr>
          <p:nvPr/>
        </p:nvPicPr>
        <p:blipFill>
          <a:blip r:embed="rId3" cstate="print"/>
          <a:srcRect t="31510"/>
          <a:stretch>
            <a:fillRect/>
          </a:stretch>
        </p:blipFill>
        <p:spPr bwMode="auto">
          <a:xfrm>
            <a:off x="5181600" y="1143000"/>
            <a:ext cx="4429156" cy="4749712"/>
          </a:xfrm>
          <a:prstGeom prst="rect">
            <a:avLst/>
          </a:prstGeom>
          <a:noFill/>
          <a:ln w="9525">
            <a:noFill/>
            <a:miter lim="800000"/>
            <a:headEnd/>
            <a:tailEnd/>
          </a:ln>
          <a:effectLst/>
        </p:spPr>
      </p:pic>
    </p:spTree>
    <p:extLst>
      <p:ext uri="{BB962C8B-B14F-4D97-AF65-F5344CB8AC3E}">
        <p14:creationId xmlns:p14="http://schemas.microsoft.com/office/powerpoint/2010/main" val="2625331048"/>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sz="4400" dirty="0" smtClean="0">
                <a:solidFill>
                  <a:schemeClr val="tx1"/>
                </a:solidFill>
              </a:rPr>
              <a:t>The PURB-Agent</a:t>
            </a:r>
          </a:p>
        </p:txBody>
      </p:sp>
      <p:sp>
        <p:nvSpPr>
          <p:cNvPr id="19459" name="Rectangle 5"/>
          <p:cNvSpPr>
            <a:spLocks noChangeArrowheads="1"/>
          </p:cNvSpPr>
          <p:nvPr/>
        </p:nvSpPr>
        <p:spPr bwMode="auto">
          <a:xfrm>
            <a:off x="533400" y="1700808"/>
            <a:ext cx="3276600" cy="1270992"/>
          </a:xfrm>
          <a:prstGeom prst="rect">
            <a:avLst/>
          </a:prstGeom>
          <a:solidFill>
            <a:srgbClr val="FFFFFF"/>
          </a:solidFill>
          <a:ln w="9525">
            <a:solidFill>
              <a:schemeClr val="tx1"/>
            </a:solidFill>
            <a:miter lim="800000"/>
            <a:headEnd/>
            <a:tailEnd/>
          </a:ln>
        </p:spPr>
        <p:txBody>
          <a:bodyPr wrap="none" anchor="ctr"/>
          <a:lstStyle/>
          <a:p>
            <a:pPr algn="ctr"/>
            <a:r>
              <a:rPr lang="en-US" sz="2400" b="1" dirty="0"/>
              <a:t>Agent’s </a:t>
            </a:r>
          </a:p>
          <a:p>
            <a:pPr algn="ctr"/>
            <a:r>
              <a:rPr lang="en-US" sz="2400" b="1" dirty="0"/>
              <a:t>Cooperativeness</a:t>
            </a:r>
          </a:p>
          <a:p>
            <a:pPr algn="ctr"/>
            <a:r>
              <a:rPr lang="en-US" sz="2400" b="1" dirty="0" smtClean="0"/>
              <a:t> &amp; </a:t>
            </a:r>
            <a:r>
              <a:rPr lang="en-US" sz="2400" b="1" dirty="0"/>
              <a:t>Reliability</a:t>
            </a:r>
          </a:p>
        </p:txBody>
      </p:sp>
      <p:sp>
        <p:nvSpPr>
          <p:cNvPr id="19460" name="Line 9"/>
          <p:cNvSpPr>
            <a:spLocks noChangeShapeType="1"/>
          </p:cNvSpPr>
          <p:nvPr/>
        </p:nvSpPr>
        <p:spPr bwMode="auto">
          <a:xfrm>
            <a:off x="2209800" y="2971800"/>
            <a:ext cx="1371600" cy="914400"/>
          </a:xfrm>
          <a:prstGeom prst="line">
            <a:avLst/>
          </a:prstGeom>
          <a:noFill/>
          <a:ln w="57150">
            <a:solidFill>
              <a:schemeClr val="tx1"/>
            </a:solidFill>
            <a:round/>
            <a:headEnd/>
            <a:tailEnd type="triangle" w="med" len="med"/>
          </a:ln>
        </p:spPr>
        <p:txBody>
          <a:bodyPr/>
          <a:lstStyle/>
          <a:p>
            <a:endParaRPr lang="en-US"/>
          </a:p>
        </p:txBody>
      </p:sp>
      <p:sp>
        <p:nvSpPr>
          <p:cNvPr id="19461" name="Oval 11"/>
          <p:cNvSpPr>
            <a:spLocks noChangeArrowheads="1"/>
          </p:cNvSpPr>
          <p:nvPr/>
        </p:nvSpPr>
        <p:spPr bwMode="auto">
          <a:xfrm>
            <a:off x="2971800" y="3733800"/>
            <a:ext cx="3124200" cy="990600"/>
          </a:xfrm>
          <a:prstGeom prst="ellipse">
            <a:avLst/>
          </a:prstGeom>
          <a:solidFill>
            <a:srgbClr val="FFFFFF"/>
          </a:solidFill>
          <a:ln w="9525">
            <a:solidFill>
              <a:schemeClr val="tx1"/>
            </a:solidFill>
            <a:round/>
            <a:headEnd/>
            <a:tailEnd/>
          </a:ln>
        </p:spPr>
        <p:txBody>
          <a:bodyPr wrap="none" anchor="ctr"/>
          <a:lstStyle/>
          <a:p>
            <a:pPr algn="ctr"/>
            <a:r>
              <a:rPr lang="en-US" sz="2800" b="1"/>
              <a:t>Social Utility</a:t>
            </a:r>
          </a:p>
        </p:txBody>
      </p:sp>
      <p:sp>
        <p:nvSpPr>
          <p:cNvPr id="19462" name="Rectangle 15"/>
          <p:cNvSpPr>
            <a:spLocks noChangeArrowheads="1"/>
          </p:cNvSpPr>
          <p:nvPr/>
        </p:nvSpPr>
        <p:spPr bwMode="auto">
          <a:xfrm>
            <a:off x="4953000" y="1828800"/>
            <a:ext cx="3581400" cy="1143000"/>
          </a:xfrm>
          <a:prstGeom prst="rect">
            <a:avLst/>
          </a:prstGeom>
          <a:solidFill>
            <a:srgbClr val="FFFFFF"/>
          </a:solidFill>
          <a:ln w="9525">
            <a:solidFill>
              <a:schemeClr val="tx1"/>
            </a:solidFill>
            <a:miter lim="800000"/>
            <a:headEnd/>
            <a:tailEnd/>
          </a:ln>
        </p:spPr>
        <p:txBody>
          <a:bodyPr wrap="none" anchor="ctr"/>
          <a:lstStyle/>
          <a:p>
            <a:pPr algn="ctr"/>
            <a:r>
              <a:rPr lang="en-US" sz="2400" b="1"/>
              <a:t>Estimations of others’</a:t>
            </a:r>
          </a:p>
          <a:p>
            <a:pPr algn="ctr"/>
            <a:r>
              <a:rPr lang="en-US" sz="2400" b="1"/>
              <a:t>Cooperativeness</a:t>
            </a:r>
          </a:p>
          <a:p>
            <a:pPr algn="ctr"/>
            <a:r>
              <a:rPr lang="en-US" sz="2400" b="1"/>
              <a:t>&amp; Reliability</a:t>
            </a:r>
          </a:p>
        </p:txBody>
      </p:sp>
      <p:sp>
        <p:nvSpPr>
          <p:cNvPr id="19463" name="Line 16"/>
          <p:cNvSpPr>
            <a:spLocks noChangeShapeType="1"/>
          </p:cNvSpPr>
          <p:nvPr/>
        </p:nvSpPr>
        <p:spPr bwMode="auto">
          <a:xfrm flipH="1">
            <a:off x="5334000" y="2971800"/>
            <a:ext cx="1447800" cy="838200"/>
          </a:xfrm>
          <a:prstGeom prst="line">
            <a:avLst/>
          </a:prstGeom>
          <a:noFill/>
          <a:ln w="57150">
            <a:solidFill>
              <a:schemeClr val="tx1"/>
            </a:solidFill>
            <a:round/>
            <a:headEnd/>
            <a:tailEnd type="triangle" w="med" len="med"/>
          </a:ln>
        </p:spPr>
        <p:txBody>
          <a:bodyPr/>
          <a:lstStyle/>
          <a:p>
            <a:endParaRPr lang="en-US"/>
          </a:p>
        </p:txBody>
      </p:sp>
      <p:sp>
        <p:nvSpPr>
          <p:cNvPr id="19464" name="Rectangle 17"/>
          <p:cNvSpPr>
            <a:spLocks noChangeArrowheads="1"/>
          </p:cNvSpPr>
          <p:nvPr/>
        </p:nvSpPr>
        <p:spPr bwMode="auto">
          <a:xfrm>
            <a:off x="609600" y="5029200"/>
            <a:ext cx="3242320" cy="1828800"/>
          </a:xfrm>
          <a:prstGeom prst="rect">
            <a:avLst/>
          </a:prstGeom>
          <a:solidFill>
            <a:schemeClr val="accent1"/>
          </a:solidFill>
          <a:ln w="9525">
            <a:solidFill>
              <a:schemeClr val="tx1"/>
            </a:solidFill>
            <a:miter lim="800000"/>
            <a:headEnd/>
            <a:tailEnd/>
          </a:ln>
        </p:spPr>
        <p:txBody>
          <a:bodyPr wrap="none" anchor="ctr"/>
          <a:lstStyle/>
          <a:p>
            <a:pPr algn="ctr"/>
            <a:r>
              <a:rPr lang="en-US" sz="3600" dirty="0"/>
              <a:t>Expected value </a:t>
            </a:r>
          </a:p>
          <a:p>
            <a:pPr algn="ctr"/>
            <a:r>
              <a:rPr lang="en-US" sz="3600" dirty="0"/>
              <a:t>of action</a:t>
            </a:r>
          </a:p>
        </p:txBody>
      </p:sp>
      <p:sp>
        <p:nvSpPr>
          <p:cNvPr id="19465" name="Rectangle 18"/>
          <p:cNvSpPr>
            <a:spLocks noChangeArrowheads="1"/>
          </p:cNvSpPr>
          <p:nvPr/>
        </p:nvSpPr>
        <p:spPr bwMode="auto">
          <a:xfrm>
            <a:off x="5076056" y="5029200"/>
            <a:ext cx="3305944" cy="1828800"/>
          </a:xfrm>
          <a:prstGeom prst="rect">
            <a:avLst/>
          </a:prstGeom>
          <a:solidFill>
            <a:schemeClr val="accent1"/>
          </a:solidFill>
          <a:ln w="9525">
            <a:solidFill>
              <a:schemeClr val="tx1"/>
            </a:solidFill>
            <a:miter lim="800000"/>
            <a:headEnd/>
            <a:tailEnd/>
          </a:ln>
        </p:spPr>
        <p:txBody>
          <a:bodyPr wrap="none" anchor="ctr"/>
          <a:lstStyle/>
          <a:p>
            <a:pPr algn="ctr"/>
            <a:r>
              <a:rPr lang="en-US" sz="3600" dirty="0"/>
              <a:t>Expected </a:t>
            </a:r>
            <a:endParaRPr lang="en-US" sz="3600" dirty="0" smtClean="0"/>
          </a:p>
          <a:p>
            <a:pPr algn="ctr"/>
            <a:r>
              <a:rPr lang="en-US" sz="3600" dirty="0" smtClean="0"/>
              <a:t>ramification</a:t>
            </a:r>
            <a:endParaRPr lang="en-US" sz="3600" dirty="0"/>
          </a:p>
          <a:p>
            <a:pPr algn="ctr"/>
            <a:r>
              <a:rPr lang="en-US" sz="3600" dirty="0"/>
              <a:t>of action</a:t>
            </a:r>
          </a:p>
        </p:txBody>
      </p:sp>
      <p:sp>
        <p:nvSpPr>
          <p:cNvPr id="19466" name="Line 20"/>
          <p:cNvSpPr>
            <a:spLocks noChangeShapeType="1"/>
          </p:cNvSpPr>
          <p:nvPr/>
        </p:nvSpPr>
        <p:spPr bwMode="auto">
          <a:xfrm flipV="1">
            <a:off x="2514600" y="4572000"/>
            <a:ext cx="1066800" cy="457200"/>
          </a:xfrm>
          <a:prstGeom prst="line">
            <a:avLst/>
          </a:prstGeom>
          <a:noFill/>
          <a:ln w="57150">
            <a:solidFill>
              <a:schemeClr val="tx1"/>
            </a:solidFill>
            <a:round/>
            <a:headEnd/>
            <a:tailEnd type="triangle" w="med" len="med"/>
          </a:ln>
        </p:spPr>
        <p:txBody>
          <a:bodyPr/>
          <a:lstStyle/>
          <a:p>
            <a:endParaRPr lang="en-US"/>
          </a:p>
        </p:txBody>
      </p:sp>
      <p:sp>
        <p:nvSpPr>
          <p:cNvPr id="19467" name="Line 21"/>
          <p:cNvSpPr>
            <a:spLocks noChangeShapeType="1"/>
          </p:cNvSpPr>
          <p:nvPr/>
        </p:nvSpPr>
        <p:spPr bwMode="auto">
          <a:xfrm flipH="1" flipV="1">
            <a:off x="5562600" y="4572000"/>
            <a:ext cx="1371600" cy="457200"/>
          </a:xfrm>
          <a:prstGeom prst="line">
            <a:avLst/>
          </a:prstGeom>
          <a:noFill/>
          <a:ln w="57150">
            <a:solidFill>
              <a:schemeClr val="tx1"/>
            </a:solidFill>
            <a:round/>
            <a:headEnd/>
            <a:tailEnd type="triangle" w="med" len="med"/>
          </a:ln>
        </p:spPr>
        <p:txBody>
          <a:bodyPr/>
          <a:lstStyle/>
          <a:p>
            <a:endParaRPr lang="en-US"/>
          </a:p>
        </p:txBody>
      </p:sp>
      <p:sp>
        <p:nvSpPr>
          <p:cNvPr id="12" name="Oval Callout 11"/>
          <p:cNvSpPr/>
          <p:nvPr/>
        </p:nvSpPr>
        <p:spPr>
          <a:xfrm>
            <a:off x="4343400" y="990600"/>
            <a:ext cx="4343400" cy="2819400"/>
          </a:xfrm>
          <a:prstGeom prst="wedgeEllipseCallout">
            <a:avLst>
              <a:gd name="adj1" fmla="val -43457"/>
              <a:gd name="adj2" fmla="val 57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Taking into consideration</a:t>
            </a:r>
          </a:p>
          <a:p>
            <a:pPr algn="ctr"/>
            <a:r>
              <a:rPr lang="en-US" sz="3200" dirty="0" smtClean="0"/>
              <a:t>human factors </a:t>
            </a:r>
            <a:endParaRPr lang="en-US" sz="3200" dirty="0"/>
          </a:p>
        </p:txBody>
      </p:sp>
      <p:sp>
        <p:nvSpPr>
          <p:cNvPr id="13" name="Rounded Rectangle 12"/>
          <p:cNvSpPr/>
          <p:nvPr/>
        </p:nvSpPr>
        <p:spPr>
          <a:xfrm>
            <a:off x="381000" y="533400"/>
            <a:ext cx="38862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Rules!!</a:t>
            </a:r>
            <a:endParaRPr lang="en-US" sz="4800" dirty="0"/>
          </a:p>
        </p:txBody>
      </p:sp>
    </p:spTree>
    <p:extLst>
      <p:ext uri="{BB962C8B-B14F-4D97-AF65-F5344CB8AC3E}">
        <p14:creationId xmlns:p14="http://schemas.microsoft.com/office/powerpoint/2010/main" val="75689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Hypothesis  </a:t>
            </a:r>
            <a:endParaRPr lang="en-US" dirty="0"/>
          </a:p>
        </p:txBody>
      </p:sp>
      <p:sp>
        <p:nvSpPr>
          <p:cNvPr id="3" name="Content Placeholder 2"/>
          <p:cNvSpPr>
            <a:spLocks noGrp="1"/>
          </p:cNvSpPr>
          <p:nvPr>
            <p:ph idx="1"/>
          </p:nvPr>
        </p:nvSpPr>
        <p:spPr/>
        <p:txBody>
          <a:bodyPr/>
          <a:lstStyle/>
          <a:p>
            <a:r>
              <a:rPr lang="en-US" dirty="0" smtClean="0"/>
              <a:t>People in the U.S. and Lebanon would differ significantly with respect to cooperativeness:</a:t>
            </a:r>
          </a:p>
          <a:p>
            <a:pPr lvl="1"/>
            <a:r>
              <a:rPr lang="en-US" b="1" dirty="0"/>
              <a:t>helpfulness trait: </a:t>
            </a:r>
            <a:endParaRPr lang="en-US" b="1" dirty="0" smtClean="0"/>
          </a:p>
          <a:p>
            <a:pPr lvl="1"/>
            <a:r>
              <a:rPr lang="en-US" b="1" dirty="0" smtClean="0"/>
              <a:t>reliability trait: </a:t>
            </a:r>
          </a:p>
          <a:p>
            <a:r>
              <a:rPr lang="en-US" dirty="0" smtClean="0"/>
              <a:t>An agent that modeled and adapted to the cooperativeness measures exhibited by people will play at least as well as people</a:t>
            </a:r>
            <a:endParaRPr lang="en-US" dirty="0"/>
          </a:p>
        </p:txBody>
      </p:sp>
      <p:sp>
        <p:nvSpPr>
          <p:cNvPr id="4" name="Slide Number Placeholder 3"/>
          <p:cNvSpPr>
            <a:spLocks noGrp="1"/>
          </p:cNvSpPr>
          <p:nvPr>
            <p:ph type="sldNum" sz="quarter" idx="12"/>
          </p:nvPr>
        </p:nvSpPr>
        <p:spPr/>
        <p:txBody>
          <a:bodyPr/>
          <a:lstStyle/>
          <a:p>
            <a:pPr>
              <a:defRPr/>
            </a:pPr>
            <a:fld id="{7B54DE23-55C9-4D28-81E4-A4C62141198A}" type="slidenum">
              <a:rPr lang="he-IL" smtClean="0"/>
              <a:pPr>
                <a:defRPr/>
              </a:pPr>
              <a:t>16</a:t>
            </a:fld>
            <a:endParaRPr lang="en-US"/>
          </a:p>
        </p:txBody>
      </p:sp>
    </p:spTree>
    <p:extLst>
      <p:ext uri="{BB962C8B-B14F-4D97-AF65-F5344CB8AC3E}">
        <p14:creationId xmlns:p14="http://schemas.microsoft.com/office/powerpoint/2010/main" val="2606647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type="title"/>
          </p:nvPr>
        </p:nvSpPr>
        <p:spPr/>
        <p:txBody>
          <a:bodyPr/>
          <a:lstStyle/>
          <a:p>
            <a:pPr eaLnBrk="1" hangingPunct="1"/>
            <a:r>
              <a:rPr lang="en-US" smtClean="0"/>
              <a:t>Average Performance</a:t>
            </a:r>
            <a:endParaRPr lang="he-IL" smtClean="0"/>
          </a:p>
        </p:txBody>
      </p:sp>
      <p:graphicFrame>
        <p:nvGraphicFramePr>
          <p:cNvPr id="13314" name="Object 6"/>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27038" r:id="rId4" imgW="6095496" imgH="4065696" progId="Excel.Sheet.8">
                  <p:embed/>
                </p:oleObj>
              </mc:Choice>
              <mc:Fallback>
                <p:oleObj r:id="rId4" imgW="6095496" imgH="40656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438400" y="1905000"/>
            <a:ext cx="2438400" cy="369332"/>
          </a:xfrm>
          <a:prstGeom prst="rect">
            <a:avLst/>
          </a:prstGeom>
          <a:noFill/>
        </p:spPr>
        <p:txBody>
          <a:bodyPr wrap="square" rtlCol="0">
            <a:spAutoFit/>
          </a:bodyPr>
          <a:lstStyle/>
          <a:p>
            <a:endParaRPr lang="en-US"/>
          </a:p>
        </p:txBody>
      </p:sp>
      <p:sp>
        <p:nvSpPr>
          <p:cNvPr id="5" name="Rectangle 4"/>
          <p:cNvSpPr/>
          <p:nvPr/>
        </p:nvSpPr>
        <p:spPr>
          <a:xfrm>
            <a:off x="2362200" y="1828800"/>
            <a:ext cx="23622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9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1331913" y="1773238"/>
          <a:ext cx="6515100" cy="1916113"/>
        </p:xfrm>
        <a:graphic>
          <a:graphicData uri="http://schemas.openxmlformats.org/drawingml/2006/table">
            <a:tbl>
              <a:tblPr rtl="1"/>
              <a:tblGrid>
                <a:gridCol w="1225550"/>
                <a:gridCol w="1225550"/>
                <a:gridCol w="1227138"/>
                <a:gridCol w="1225550"/>
                <a:gridCol w="1611312"/>
              </a:tblGrid>
              <a:tr h="6477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Average</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Task 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Task indep.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Co-dep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0.92</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0.87</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0.94</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0.96</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People (Lebanon)</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64" name="Group 116"/>
          <p:cNvGraphicFramePr>
            <a:graphicFrameLocks noGrp="1"/>
          </p:cNvGraphicFramePr>
          <p:nvPr>
            <p:extLst>
              <p:ext uri="{D42A27DB-BD31-4B8C-83A1-F6EECF244321}">
                <p14:modId xmlns:p14="http://schemas.microsoft.com/office/powerpoint/2010/main" val="36441209"/>
              </p:ext>
            </p:extLst>
          </p:nvPr>
        </p:nvGraphicFramePr>
        <p:xfrm>
          <a:off x="1331913" y="3962400"/>
          <a:ext cx="6515100" cy="1230313"/>
        </p:xfrm>
        <a:graphic>
          <a:graphicData uri="http://schemas.openxmlformats.org/drawingml/2006/table">
            <a:tbl>
              <a:tblPr rtl="1"/>
              <a:tblGrid>
                <a:gridCol w="1225550"/>
                <a:gridCol w="1225550"/>
                <a:gridCol w="1227138"/>
                <a:gridCol w="1225550"/>
                <a:gridCol w="1611312"/>
              </a:tblGrid>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0.65</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0.51</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cs typeface="Arial" charset="0"/>
                        </a:rPr>
                        <a:t>0.78</a:t>
                      </a: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0.64</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People (US)</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2" name="Rectangle 119"/>
          <p:cNvSpPr>
            <a:spLocks noGrp="1" noChangeArrowheads="1"/>
          </p:cNvSpPr>
          <p:nvPr>
            <p:ph type="title"/>
          </p:nvPr>
        </p:nvSpPr>
        <p:spPr/>
        <p:txBody>
          <a:bodyPr/>
          <a:lstStyle/>
          <a:p>
            <a:pPr eaLnBrk="1" hangingPunct="1"/>
            <a:r>
              <a:rPr lang="en-US" smtClean="0"/>
              <a:t>Reliability Measures</a:t>
            </a:r>
            <a:endParaRPr lang="he-IL" smtClean="0"/>
          </a:p>
        </p:txBody>
      </p:sp>
    </p:spTree>
    <p:extLst>
      <p:ext uri="{BB962C8B-B14F-4D97-AF65-F5344CB8AC3E}">
        <p14:creationId xmlns:p14="http://schemas.microsoft.com/office/powerpoint/2010/main" val="3984186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1331913" y="1773238"/>
          <a:ext cx="6515100" cy="1988757"/>
        </p:xfrm>
        <a:graphic>
          <a:graphicData uri="http://schemas.openxmlformats.org/drawingml/2006/table">
            <a:tbl>
              <a:tblPr rtl="1"/>
              <a:tblGrid>
                <a:gridCol w="1225550"/>
                <a:gridCol w="1225550"/>
                <a:gridCol w="1227138"/>
                <a:gridCol w="1225550"/>
                <a:gridCol w="1611312"/>
              </a:tblGrid>
              <a:tr h="6477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Average</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Task 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Task indep.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Co-dep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0.98</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0.99</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0.99</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0.96</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PURB (Lebanon) </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64" name="Group 116"/>
          <p:cNvGraphicFramePr>
            <a:graphicFrameLocks noGrp="1"/>
          </p:cNvGraphicFramePr>
          <p:nvPr/>
        </p:nvGraphicFramePr>
        <p:xfrm>
          <a:off x="1331913" y="4581525"/>
          <a:ext cx="6515100" cy="1230313"/>
        </p:xfrm>
        <a:graphic>
          <a:graphicData uri="http://schemas.openxmlformats.org/drawingml/2006/table">
            <a:tbl>
              <a:tblPr rtl="1"/>
              <a:tblGrid>
                <a:gridCol w="1225550"/>
                <a:gridCol w="1225550"/>
                <a:gridCol w="1227138"/>
                <a:gridCol w="1225550"/>
                <a:gridCol w="1611312"/>
              </a:tblGrid>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0.62</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0.72</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0.59</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0.59</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PURB (US)</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2" name="Rectangle 119"/>
          <p:cNvSpPr>
            <a:spLocks noGrp="1" noChangeArrowheads="1"/>
          </p:cNvSpPr>
          <p:nvPr>
            <p:ph type="title"/>
          </p:nvPr>
        </p:nvSpPr>
        <p:spPr/>
        <p:txBody>
          <a:bodyPr/>
          <a:lstStyle/>
          <a:p>
            <a:pPr eaLnBrk="1" hangingPunct="1"/>
            <a:r>
              <a:rPr lang="en-US" smtClean="0"/>
              <a:t>Reliability Measures</a:t>
            </a:r>
            <a:endParaRPr lang="he-IL" smtClean="0"/>
          </a:p>
        </p:txBody>
      </p:sp>
    </p:spTree>
    <p:extLst>
      <p:ext uri="{BB962C8B-B14F-4D97-AF65-F5344CB8AC3E}">
        <p14:creationId xmlns:p14="http://schemas.microsoft.com/office/powerpoint/2010/main" val="3786438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dirty="0" smtClean="0"/>
              <a:t>Motivation: e-commerce</a:t>
            </a:r>
            <a:endParaRPr lang="he-IL" sz="4300" dirty="0"/>
          </a:p>
        </p:txBody>
      </p:sp>
      <p:sp>
        <p:nvSpPr>
          <p:cNvPr id="3" name="Content Placeholder 2"/>
          <p:cNvSpPr>
            <a:spLocks noGrp="1"/>
          </p:cNvSpPr>
          <p:nvPr>
            <p:ph idx="1"/>
          </p:nvPr>
        </p:nvSpPr>
        <p:spPr>
          <a:xfrm>
            <a:off x="838200" y="1844674"/>
            <a:ext cx="8126413" cy="4752677"/>
          </a:xfrm>
        </p:spPr>
        <p:txBody>
          <a:bodyPr/>
          <a:lstStyle/>
          <a:p>
            <a:r>
              <a:rPr lang="en-US" dirty="0" smtClean="0"/>
              <a:t>Buyers and seller across geographical and ethnic borders</a:t>
            </a:r>
          </a:p>
          <a:p>
            <a:pPr lvl="1"/>
            <a:r>
              <a:rPr lang="en-US" dirty="0" smtClean="0"/>
              <a:t>electronic commerce: </a:t>
            </a:r>
          </a:p>
          <a:p>
            <a:pPr lvl="1"/>
            <a:r>
              <a:rPr lang="en-US" dirty="0" smtClean="0"/>
              <a:t>crowd-sourcing: </a:t>
            </a:r>
          </a:p>
          <a:p>
            <a:pPr lvl="1"/>
            <a:r>
              <a:rPr lang="en-US" dirty="0" smtClean="0"/>
              <a:t>deal-of-the-day applications:</a:t>
            </a:r>
          </a:p>
          <a:p>
            <a:r>
              <a:rPr lang="en-US" dirty="0" smtClean="0"/>
              <a:t>Interaction between people from different countries </a:t>
            </a:r>
            <a:endParaRPr lang="en-US" dirty="0" smtClean="0">
              <a:sym typeface="Wingdings" pitchFamily="2" charset="2"/>
            </a:endParaRPr>
          </a:p>
          <a:p>
            <a:pPr>
              <a:buNone/>
            </a:pPr>
            <a:r>
              <a:rPr lang="en-US" dirty="0" smtClean="0">
                <a:sym typeface="Wingdings" pitchFamily="2" charset="2"/>
              </a:rPr>
              <a:t> </a:t>
            </a:r>
            <a:r>
              <a:rPr lang="en-US" dirty="0" smtClean="0"/>
              <a:t>to succeed, an agent needs to reason about how culture affects people's decision making</a:t>
            </a:r>
            <a:endParaRPr lang="he-IL" dirty="0"/>
          </a:p>
        </p:txBody>
      </p:sp>
      <p:sp>
        <p:nvSpPr>
          <p:cNvPr id="4" name="Slide Number Placeholder 3"/>
          <p:cNvSpPr>
            <a:spLocks noGrp="1"/>
          </p:cNvSpPr>
          <p:nvPr>
            <p:ph type="sldNum" sz="quarter" idx="12"/>
          </p:nvPr>
        </p:nvSpPr>
        <p:spPr/>
        <p:txBody>
          <a:bodyPr/>
          <a:lstStyle/>
          <a:p>
            <a:pPr>
              <a:defRPr/>
            </a:pPr>
            <a:fld id="{7B54DE23-55C9-4D28-81E4-A4C62141198A}" type="slidenum">
              <a:rPr lang="he-IL" smtClean="0"/>
              <a:pPr>
                <a:defRPr/>
              </a:pPr>
              <a:t>2</a:t>
            </a:fld>
            <a:endParaRPr lang="en-US"/>
          </a:p>
        </p:txBody>
      </p:sp>
      <p:pic>
        <p:nvPicPr>
          <p:cNvPr id="5" name="Picture 4" descr="logoEbay_x45.gif"/>
          <p:cNvPicPr>
            <a:picLocks noChangeAspect="1"/>
          </p:cNvPicPr>
          <p:nvPr/>
        </p:nvPicPr>
        <p:blipFill>
          <a:blip r:embed="rId3" cstate="print"/>
          <a:stretch>
            <a:fillRect/>
          </a:stretch>
        </p:blipFill>
        <p:spPr>
          <a:xfrm>
            <a:off x="4820394" y="2780928"/>
            <a:ext cx="1047750" cy="428625"/>
          </a:xfrm>
          <a:prstGeom prst="rect">
            <a:avLst/>
          </a:prstGeom>
        </p:spPr>
      </p:pic>
      <p:pic>
        <p:nvPicPr>
          <p:cNvPr id="6" name="Picture 5" descr="logoAI3.gif"/>
          <p:cNvPicPr>
            <a:picLocks noChangeAspect="1"/>
          </p:cNvPicPr>
          <p:nvPr/>
        </p:nvPicPr>
        <p:blipFill>
          <a:blip r:embed="rId4" cstate="print"/>
          <a:stretch>
            <a:fillRect/>
          </a:stretch>
        </p:blipFill>
        <p:spPr>
          <a:xfrm>
            <a:off x="4572000" y="3209553"/>
            <a:ext cx="2428875" cy="390525"/>
          </a:xfrm>
          <a:prstGeom prst="rect">
            <a:avLst/>
          </a:prstGeom>
        </p:spPr>
      </p:pic>
      <p:pic>
        <p:nvPicPr>
          <p:cNvPr id="7" name="Picture 6" descr="groupon.png"/>
          <p:cNvPicPr>
            <a:picLocks noChangeAspect="1"/>
          </p:cNvPicPr>
          <p:nvPr/>
        </p:nvPicPr>
        <p:blipFill>
          <a:blip r:embed="rId5" cstate="print"/>
          <a:stretch>
            <a:fillRect/>
          </a:stretch>
        </p:blipFill>
        <p:spPr>
          <a:xfrm>
            <a:off x="7543800" y="3090725"/>
            <a:ext cx="1368152" cy="628179"/>
          </a:xfrm>
          <a:prstGeom prst="rect">
            <a:avLst/>
          </a:prstGeom>
        </p:spPr>
      </p:pic>
    </p:spTree>
    <p:extLst>
      <p:ext uri="{BB962C8B-B14F-4D97-AF65-F5344CB8AC3E}">
        <p14:creationId xmlns:p14="http://schemas.microsoft.com/office/powerpoint/2010/main" val="1551364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1331913" y="1773238"/>
          <a:ext cx="6515100" cy="1988757"/>
        </p:xfrm>
        <a:graphic>
          <a:graphicData uri="http://schemas.openxmlformats.org/drawingml/2006/table">
            <a:tbl>
              <a:tblPr rtl="1"/>
              <a:tblGrid>
                <a:gridCol w="1225550"/>
                <a:gridCol w="1225550"/>
                <a:gridCol w="1227138"/>
                <a:gridCol w="1225550"/>
                <a:gridCol w="1611312"/>
              </a:tblGrid>
              <a:tr h="6477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Average</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Task 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Task indep.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Co-dep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cs typeface="Arial" charset="0"/>
                        </a:rPr>
                        <a:t>0.98</a:t>
                      </a: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cs typeface="Arial" charset="0"/>
                        </a:rPr>
                        <a:t>0.99</a:t>
                      </a: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0.99</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0.96</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PURB (Lebanon) </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0.92</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0.87</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0.94</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0.96</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People (Lebanon)</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64" name="Group 116"/>
          <p:cNvGraphicFramePr>
            <a:graphicFrameLocks noGrp="1"/>
          </p:cNvGraphicFramePr>
          <p:nvPr/>
        </p:nvGraphicFramePr>
        <p:xfrm>
          <a:off x="1331913" y="4581525"/>
          <a:ext cx="6515100" cy="1230313"/>
        </p:xfrm>
        <a:graphic>
          <a:graphicData uri="http://schemas.openxmlformats.org/drawingml/2006/table">
            <a:tbl>
              <a:tblPr rtl="1"/>
              <a:tblGrid>
                <a:gridCol w="1225550"/>
                <a:gridCol w="1225550"/>
                <a:gridCol w="1227138"/>
                <a:gridCol w="1225550"/>
                <a:gridCol w="1611312"/>
              </a:tblGrid>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0.62</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cs typeface="Arial" charset="0"/>
                        </a:rPr>
                        <a:t>0.72</a:t>
                      </a: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0.59</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0.59</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PURB (US)</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0.65</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0.51</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cs typeface="Arial" charset="0"/>
                        </a:rPr>
                        <a:t>0.78</a:t>
                      </a: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0.64</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People (US)</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2" name="Rectangle 119"/>
          <p:cNvSpPr>
            <a:spLocks noGrp="1" noChangeArrowheads="1"/>
          </p:cNvSpPr>
          <p:nvPr>
            <p:ph type="title"/>
          </p:nvPr>
        </p:nvSpPr>
        <p:spPr/>
        <p:txBody>
          <a:bodyPr/>
          <a:lstStyle/>
          <a:p>
            <a:pPr eaLnBrk="1" hangingPunct="1"/>
            <a:r>
              <a:rPr lang="en-US" smtClean="0"/>
              <a:t>Reliability Measures</a:t>
            </a:r>
            <a:endParaRPr lang="he-IL" smtClean="0"/>
          </a:p>
        </p:txBody>
      </p:sp>
    </p:spTree>
    <p:extLst>
      <p:ext uri="{BB962C8B-B14F-4D97-AF65-F5344CB8AC3E}">
        <p14:creationId xmlns:p14="http://schemas.microsoft.com/office/powerpoint/2010/main" val="2446917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1331913" y="1773238"/>
          <a:ext cx="6515100" cy="1988757"/>
        </p:xfrm>
        <a:graphic>
          <a:graphicData uri="http://schemas.openxmlformats.org/drawingml/2006/table">
            <a:tbl>
              <a:tblPr rtl="1"/>
              <a:tblGrid>
                <a:gridCol w="1225550"/>
                <a:gridCol w="1225550"/>
                <a:gridCol w="1227138"/>
                <a:gridCol w="1225550"/>
                <a:gridCol w="1611312"/>
              </a:tblGrid>
              <a:tr h="6477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Average</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Task 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Task indep.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Co-dep</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cs typeface="Arial" charset="0"/>
                        </a:rPr>
                        <a:t>0.98</a:t>
                      </a: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cs typeface="Arial" charset="0"/>
                        </a:rPr>
                        <a:t>0.99</a:t>
                      </a: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0.99</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0.96</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PURB (Lebanon) </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0.92</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0.87</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0.94</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0.96</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People (Lebanon)</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64" name="Group 116"/>
          <p:cNvGraphicFramePr>
            <a:graphicFrameLocks noGrp="1"/>
          </p:cNvGraphicFramePr>
          <p:nvPr/>
        </p:nvGraphicFramePr>
        <p:xfrm>
          <a:off x="1331913" y="4581525"/>
          <a:ext cx="6515100" cy="1230313"/>
        </p:xfrm>
        <a:graphic>
          <a:graphicData uri="http://schemas.openxmlformats.org/drawingml/2006/table">
            <a:tbl>
              <a:tblPr rtl="1"/>
              <a:tblGrid>
                <a:gridCol w="1225550"/>
                <a:gridCol w="1225550"/>
                <a:gridCol w="1227138"/>
                <a:gridCol w="1225550"/>
                <a:gridCol w="1611312"/>
              </a:tblGrid>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0.62</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cs typeface="Arial" charset="0"/>
                        </a:rPr>
                        <a:t>0.72</a:t>
                      </a: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0.59</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0.59</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PURB (US)</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0.65</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0.51</a:t>
                      </a:r>
                      <a:endParaRPr kumimoji="0" lang="he-IL"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cs typeface="Arial" charset="0"/>
                        </a:rPr>
                        <a:t>0.78</a:t>
                      </a:r>
                      <a:endParaRPr kumimoji="0" lang="he-IL"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0.64</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People (US)</a:t>
                      </a:r>
                      <a:endParaRPr kumimoji="0" lang="he-IL"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2" name="Rectangle 119"/>
          <p:cNvSpPr>
            <a:spLocks noGrp="1" noChangeArrowheads="1"/>
          </p:cNvSpPr>
          <p:nvPr>
            <p:ph type="title"/>
          </p:nvPr>
        </p:nvSpPr>
        <p:spPr/>
        <p:txBody>
          <a:bodyPr/>
          <a:lstStyle/>
          <a:p>
            <a:pPr eaLnBrk="1" hangingPunct="1"/>
            <a:r>
              <a:rPr lang="en-US" smtClean="0"/>
              <a:t>Reliability Measures</a:t>
            </a:r>
            <a:endParaRPr lang="he-IL" smtClean="0"/>
          </a:p>
        </p:txBody>
      </p:sp>
    </p:spTree>
    <p:extLst>
      <p:ext uri="{BB962C8B-B14F-4D97-AF65-F5344CB8AC3E}">
        <p14:creationId xmlns:p14="http://schemas.microsoft.com/office/powerpoint/2010/main" val="3994744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6"/>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28054" r:id="rId4" imgW="6095496" imgH="4065696" progId="Excel.Sheet.8">
                  <p:embed/>
                </p:oleObj>
              </mc:Choice>
              <mc:Fallback>
                <p:oleObj r:id="rId4" imgW="6095496" imgH="40656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5" name="Rectangle 7"/>
          <p:cNvSpPr>
            <a:spLocks noGrp="1" noChangeArrowheads="1"/>
          </p:cNvSpPr>
          <p:nvPr>
            <p:ph type="title"/>
          </p:nvPr>
        </p:nvSpPr>
        <p:spPr/>
        <p:txBody>
          <a:bodyPr/>
          <a:lstStyle/>
          <a:p>
            <a:pPr eaLnBrk="1" hangingPunct="1"/>
            <a:r>
              <a:rPr lang="en-US" smtClean="0"/>
              <a:t>Average Performance</a:t>
            </a:r>
            <a:endParaRPr lang="he-IL" smtClean="0"/>
          </a:p>
        </p:txBody>
      </p:sp>
    </p:spTree>
    <p:extLst>
      <p:ext uri="{BB962C8B-B14F-4D97-AF65-F5344CB8AC3E}">
        <p14:creationId xmlns:p14="http://schemas.microsoft.com/office/powerpoint/2010/main" val="631866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Challenges</a:t>
            </a:r>
            <a:endParaRPr lang="en-US" dirty="0"/>
          </a:p>
        </p:txBody>
      </p:sp>
      <p:sp>
        <p:nvSpPr>
          <p:cNvPr id="3" name="Rounded Rectangle 2"/>
          <p:cNvSpPr/>
          <p:nvPr/>
        </p:nvSpPr>
        <p:spPr bwMode="auto">
          <a:xfrm>
            <a:off x="381000" y="1295400"/>
            <a:ext cx="2133600" cy="1828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pitchFamily="34" charset="-128"/>
              </a:rPr>
              <a:t>Can we build an agent that will be better than the people it plays with in all countries?</a:t>
            </a:r>
          </a:p>
        </p:txBody>
      </p:sp>
      <p:sp>
        <p:nvSpPr>
          <p:cNvPr id="4" name="Rounded Rectangle 3"/>
          <p:cNvSpPr/>
          <p:nvPr/>
        </p:nvSpPr>
        <p:spPr bwMode="auto">
          <a:xfrm>
            <a:off x="304800" y="3352800"/>
            <a:ext cx="23622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pitchFamily="34" charset="-128"/>
              </a:rPr>
              <a:t>Can we build </a:t>
            </a:r>
            <a:r>
              <a:rPr lang="en-US" b="1" dirty="0" smtClean="0">
                <a:ea typeface="ＭＳ Ｐゴシック" pitchFamily="34" charset="-128"/>
              </a:rPr>
              <a:t>proficient negotiator </a:t>
            </a:r>
            <a:r>
              <a:rPr kumimoji="0" lang="en-US" sz="1800" b="1" i="0" u="none" strike="noStrike" cap="none" normalizeH="0" baseline="0" dirty="0" smtClean="0">
                <a:ln>
                  <a:noFill/>
                </a:ln>
                <a:solidFill>
                  <a:schemeClr val="tx1"/>
                </a:solidFill>
                <a:effectLst/>
                <a:latin typeface="Arial" charset="0"/>
                <a:ea typeface="ＭＳ Ｐゴシック" pitchFamily="34" charset="-128"/>
              </a:rPr>
              <a:t>with</a:t>
            </a:r>
            <a:r>
              <a:rPr kumimoji="0" lang="en-US" sz="1800" b="1" i="0" u="none" strike="noStrike" cap="none" normalizeH="0" dirty="0" smtClean="0">
                <a:ln>
                  <a:noFill/>
                </a:ln>
                <a:solidFill>
                  <a:schemeClr val="tx1"/>
                </a:solidFill>
                <a:effectLst/>
                <a:latin typeface="Arial" charset="0"/>
                <a:ea typeface="ＭＳ Ｐゴシック" pitchFamily="34" charset="-128"/>
              </a:rPr>
              <a:t> no expert designed rules?</a:t>
            </a:r>
            <a:endParaRPr kumimoji="0" lang="en-US" sz="18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 name="Rounded Rectangle 4"/>
          <p:cNvSpPr/>
          <p:nvPr/>
        </p:nvSpPr>
        <p:spPr bwMode="auto">
          <a:xfrm>
            <a:off x="381000" y="5029200"/>
            <a:ext cx="2209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34" charset="-128"/>
              </a:rPr>
              <a:t>Culture sensitive agent</a:t>
            </a:r>
            <a:r>
              <a:rPr kumimoji="0" lang="en-US" sz="2000" b="1" i="0" u="none" strike="noStrike" cap="none" normalizeH="0" dirty="0" smtClean="0">
                <a:ln>
                  <a:noFill/>
                </a:ln>
                <a:solidFill>
                  <a:schemeClr val="tx1"/>
                </a:solidFill>
                <a:effectLst/>
                <a:latin typeface="Arial" charset="0"/>
                <a:ea typeface="ＭＳ Ｐゴシック" pitchFamily="34" charset="-128"/>
              </a:rPr>
              <a:t>?</a:t>
            </a: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 name="Rounded Rectangle 5"/>
          <p:cNvSpPr/>
          <p:nvPr/>
        </p:nvSpPr>
        <p:spPr bwMode="auto">
          <a:xfrm>
            <a:off x="4953000" y="1447800"/>
            <a:ext cx="3810000" cy="1524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1. Collect data on each</a:t>
            </a:r>
            <a:r>
              <a:rPr kumimoji="0" lang="en-US" sz="1800" b="0" i="0" u="none" strike="noStrike" cap="none" normalizeH="0" dirty="0" smtClean="0">
                <a:ln>
                  <a:noFill/>
                </a:ln>
                <a:solidFill>
                  <a:schemeClr val="tx1"/>
                </a:solidFill>
                <a:effectLst/>
                <a:latin typeface="Arial" charset="0"/>
                <a:ea typeface="ＭＳ Ｐゴシック" pitchFamily="34" charset="-128"/>
              </a:rPr>
              <a:t> country</a:t>
            </a:r>
            <a:endParaRPr kumimoji="0" lang="en-US" sz="1800" b="0" i="0" u="none" strike="noStrike" cap="none" normalizeH="0" baseline="0" dirty="0" smtClean="0">
              <a:ln>
                <a:noFill/>
              </a:ln>
              <a:solidFill>
                <a:schemeClr val="tx1"/>
              </a:solidFill>
              <a:effectLst/>
              <a:latin typeface="Arial" charset="0"/>
              <a:ea typeface="ＭＳ Ｐゴシック" pitchFamily="34"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ea typeface="ＭＳ Ｐゴシック" pitchFamily="34" charset="-128"/>
              </a:rPr>
              <a:t>2. Use machine learning</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ea typeface="ＭＳ Ｐゴシック" pitchFamily="34" charset="-128"/>
              </a:rPr>
              <a:t>3. Build influential diagram   </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ea typeface="ＭＳ Ｐゴシック" pitchFamily="34" charset="-128"/>
              </a:rPr>
              <a:t>4. Solve with backward induction</a:t>
            </a: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ea typeface="ＭＳ Ｐゴシック" pitchFamily="34"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ea typeface="ＭＳ Ｐゴシック" pitchFamily="34"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8" name="Right Arrow Callout 7"/>
          <p:cNvSpPr/>
          <p:nvPr/>
        </p:nvSpPr>
        <p:spPr bwMode="auto">
          <a:xfrm>
            <a:off x="3200400" y="1371600"/>
            <a:ext cx="1752600" cy="1219200"/>
          </a:xfrm>
          <a:prstGeom prst="rightArrowCallou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dirty="0" smtClean="0">
                <a:ln>
                  <a:noFill/>
                </a:ln>
                <a:effectLst/>
                <a:latin typeface="Arial" charset="0"/>
                <a:ea typeface="ＭＳ Ｐゴシック" pitchFamily="34" charset="-128"/>
              </a:rPr>
              <a:t>It didn’t work!!</a:t>
            </a:r>
          </a:p>
        </p:txBody>
      </p:sp>
      <p:sp>
        <p:nvSpPr>
          <p:cNvPr id="10" name="Smiley Face 9"/>
          <p:cNvSpPr/>
          <p:nvPr/>
        </p:nvSpPr>
        <p:spPr bwMode="auto">
          <a:xfrm>
            <a:off x="3048000" y="2514600"/>
            <a:ext cx="1524000" cy="685800"/>
          </a:xfrm>
          <a:prstGeom prst="smileyFace">
            <a:avLst>
              <a:gd name="adj" fmla="val -465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11" name="Oval 10"/>
          <p:cNvSpPr/>
          <p:nvPr/>
        </p:nvSpPr>
        <p:spPr bwMode="auto">
          <a:xfrm>
            <a:off x="4343400" y="3657600"/>
            <a:ext cx="4191000" cy="10668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ea typeface="ＭＳ Ｐゴシック" pitchFamily="34" charset="-128"/>
              </a:rPr>
              <a:t>Examples don’t cover the entire possibilities</a:t>
            </a:r>
            <a:endParaRPr kumimoji="0" lang="en-US" sz="20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12" name="Oval 11"/>
          <p:cNvSpPr/>
          <p:nvPr/>
        </p:nvSpPr>
        <p:spPr bwMode="auto">
          <a:xfrm>
            <a:off x="4419600" y="5105400"/>
            <a:ext cx="4495800" cy="6858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Examples are too noisy </a:t>
            </a:r>
          </a:p>
        </p:txBody>
      </p:sp>
    </p:spTree>
    <p:extLst>
      <p:ext uri="{BB962C8B-B14F-4D97-AF65-F5344CB8AC3E}">
        <p14:creationId xmlns:p14="http://schemas.microsoft.com/office/powerpoint/2010/main" val="103050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410400" cy="1080120"/>
          </a:xfrm>
        </p:spPr>
        <p:txBody>
          <a:bodyPr>
            <a:normAutofit fontScale="90000"/>
          </a:bodyPr>
          <a:lstStyle/>
          <a:p>
            <a:pPr algn="ctr" rtl="0"/>
            <a:r>
              <a:rPr lang="en-US" dirty="0" smtClean="0"/>
              <a:t>Personality, Adaptive Learning </a:t>
            </a:r>
            <a:br>
              <a:rPr lang="en-US" dirty="0" smtClean="0"/>
            </a:br>
            <a:r>
              <a:rPr lang="en-US" dirty="0" smtClean="0"/>
              <a:t>(PAL) Agent</a:t>
            </a:r>
            <a:endParaRPr lang="he-IL" dirty="0"/>
          </a:p>
        </p:txBody>
      </p:sp>
      <p:sp>
        <p:nvSpPr>
          <p:cNvPr id="3" name="Content Placeholder 2"/>
          <p:cNvSpPr>
            <a:spLocks noGrp="1"/>
          </p:cNvSpPr>
          <p:nvPr>
            <p:ph idx="1"/>
          </p:nvPr>
        </p:nvSpPr>
        <p:spPr/>
        <p:txBody>
          <a:bodyPr/>
          <a:lstStyle/>
          <a:p>
            <a:endParaRPr lang="he-IL" dirty="0"/>
          </a:p>
        </p:txBody>
      </p:sp>
      <p:sp>
        <p:nvSpPr>
          <p:cNvPr id="4" name="Slide Number Placeholder 3"/>
          <p:cNvSpPr>
            <a:spLocks noGrp="1"/>
          </p:cNvSpPr>
          <p:nvPr>
            <p:ph type="sldNum" sz="quarter" idx="12"/>
          </p:nvPr>
        </p:nvSpPr>
        <p:spPr/>
        <p:txBody>
          <a:bodyPr/>
          <a:lstStyle/>
          <a:p>
            <a:pPr>
              <a:defRPr/>
            </a:pPr>
            <a:fld id="{7B54DE23-55C9-4D28-81E4-A4C62141198A}" type="slidenum">
              <a:rPr lang="he-IL" smtClean="0"/>
              <a:pPr>
                <a:defRPr/>
              </a:pPr>
              <a:t>24</a:t>
            </a:fld>
            <a:endParaRPr lang="en-US"/>
          </a:p>
        </p:txBody>
      </p:sp>
      <p:sp>
        <p:nvSpPr>
          <p:cNvPr id="15" name="Down Arrow 14"/>
          <p:cNvSpPr/>
          <p:nvPr/>
        </p:nvSpPr>
        <p:spPr>
          <a:xfrm rot="18778737">
            <a:off x="7307776" y="4406358"/>
            <a:ext cx="685818" cy="1180855"/>
          </a:xfrm>
          <a:prstGeom prst="downArrow">
            <a:avLst>
              <a:gd name="adj1" fmla="val 50000"/>
              <a:gd name="adj2" fmla="val 53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35696" y="4226024"/>
            <a:ext cx="2895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Human behavior model </a:t>
            </a:r>
            <a:endParaRPr lang="en-US" sz="2400" dirty="0">
              <a:solidFill>
                <a:schemeClr val="tx1"/>
              </a:solidFill>
            </a:endParaRPr>
          </a:p>
        </p:txBody>
      </p:sp>
      <p:sp>
        <p:nvSpPr>
          <p:cNvPr id="20" name="Down Arrow 19"/>
          <p:cNvSpPr/>
          <p:nvPr/>
        </p:nvSpPr>
        <p:spPr>
          <a:xfrm rot="1452361">
            <a:off x="3290902" y="2480386"/>
            <a:ext cx="914400" cy="1752600"/>
          </a:xfrm>
          <a:prstGeom prst="downArrow">
            <a:avLst>
              <a:gd name="adj1" fmla="val 50000"/>
              <a:gd name="adj2" fmla="val 53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5486400" y="5410200"/>
            <a:ext cx="3048000" cy="1219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Take action</a:t>
            </a:r>
            <a:endParaRPr lang="en-US" sz="2400" dirty="0">
              <a:solidFill>
                <a:schemeClr val="tx1"/>
              </a:solidFill>
            </a:endParaRPr>
          </a:p>
        </p:txBody>
      </p:sp>
      <p:sp>
        <p:nvSpPr>
          <p:cNvPr id="22" name="Slide Number Placeholder 17"/>
          <p:cNvSpPr txBox="1">
            <a:spLocks/>
          </p:cNvSpPr>
          <p:nvPr/>
        </p:nvSpPr>
        <p:spPr bwMode="auto">
          <a:xfrm>
            <a:off x="8647113" y="6408738"/>
            <a:ext cx="366712" cy="3651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976B79-0DD0-4D71-841F-0C38EA70C66A}" type="slidenum">
              <a:rPr kumimoji="0" lang="he-IL" sz="2600" b="1"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sz="2600" b="1" i="0" u="none" strike="noStrike" kern="1200" cap="none" spc="0" normalizeH="0" baseline="0" noProof="0">
              <a:ln>
                <a:noFill/>
              </a:ln>
              <a:solidFill>
                <a:schemeClr val="bg1"/>
              </a:solidFill>
              <a:effectLst/>
              <a:uLnTx/>
              <a:uFillTx/>
              <a:latin typeface="Arial" charset="0"/>
              <a:ea typeface="+mn-ea"/>
              <a:cs typeface="Arial" charset="0"/>
            </a:endParaRPr>
          </a:p>
        </p:txBody>
      </p:sp>
      <p:sp>
        <p:nvSpPr>
          <p:cNvPr id="23" name="32-Point Star 22"/>
          <p:cNvSpPr/>
          <p:nvPr/>
        </p:nvSpPr>
        <p:spPr>
          <a:xfrm>
            <a:off x="2971800" y="2133600"/>
            <a:ext cx="1981200" cy="15240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machine learning</a:t>
            </a:r>
            <a:endParaRPr lang="en-US" dirty="0">
              <a:solidFill>
                <a:schemeClr val="tx1"/>
              </a:solidFill>
            </a:endParaRPr>
          </a:p>
        </p:txBody>
      </p:sp>
      <p:sp>
        <p:nvSpPr>
          <p:cNvPr id="24" name="Curved Left Arrow 23"/>
          <p:cNvSpPr/>
          <p:nvPr/>
        </p:nvSpPr>
        <p:spPr>
          <a:xfrm>
            <a:off x="4644008" y="4306416"/>
            <a:ext cx="1219200" cy="1066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24-Point Star 24"/>
          <p:cNvSpPr/>
          <p:nvPr/>
        </p:nvSpPr>
        <p:spPr>
          <a:xfrm>
            <a:off x="5436096" y="3480792"/>
            <a:ext cx="2057400" cy="16764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Decision Making</a:t>
            </a:r>
            <a:endParaRPr lang="en-US" dirty="0">
              <a:solidFill>
                <a:schemeClr val="tx1"/>
              </a:solidFill>
            </a:endParaRPr>
          </a:p>
        </p:txBody>
      </p:sp>
      <p:sp>
        <p:nvSpPr>
          <p:cNvPr id="26" name="Down Arrow 25"/>
          <p:cNvSpPr/>
          <p:nvPr/>
        </p:nvSpPr>
        <p:spPr>
          <a:xfrm rot="3893121">
            <a:off x="4892305" y="1880745"/>
            <a:ext cx="782673" cy="1283964"/>
          </a:xfrm>
          <a:prstGeom prst="downArrow">
            <a:avLst>
              <a:gd name="adj1" fmla="val 50000"/>
              <a:gd name="adj2" fmla="val 53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776664" y="1854823"/>
            <a:ext cx="2971800" cy="135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smtClean="0">
                <a:solidFill>
                  <a:schemeClr val="tx1"/>
                </a:solidFill>
              </a:rPr>
              <a:t>Data from specific country</a:t>
            </a:r>
          </a:p>
        </p:txBody>
      </p:sp>
      <p:sp>
        <p:nvSpPr>
          <p:cNvPr id="16" name="Oval 15"/>
          <p:cNvSpPr/>
          <p:nvPr/>
        </p:nvSpPr>
        <p:spPr bwMode="auto">
          <a:xfrm>
            <a:off x="4611688" y="620688"/>
            <a:ext cx="4608512" cy="2808312"/>
          </a:xfrm>
          <a:prstGeom prst="ellipse">
            <a:avLst/>
          </a:prstGeom>
          <a:solidFill>
            <a:schemeClr val="accent4">
              <a:lumMod val="10000"/>
              <a:lumOff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The Lebanon</a:t>
            </a:r>
            <a:r>
              <a:rPr kumimoji="0" lang="en-US" sz="2400" b="1" i="0" u="none" strike="noStrike" cap="none" normalizeH="0" dirty="0" smtClean="0">
                <a:ln>
                  <a:noFill/>
                </a:ln>
                <a:solidFill>
                  <a:schemeClr val="tx1"/>
                </a:solidFill>
                <a:effectLst/>
                <a:latin typeface="Times New Roman" pitchFamily="18" charset="0"/>
                <a:cs typeface="Times New Roman" pitchFamily="18" charset="0"/>
              </a:rPr>
              <a:t> people</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in this data  set almost always kept the agreements and as a  result, PAL never kept agreements </a:t>
            </a:r>
            <a:endParaRPr kumimoji="0" lang="he-IL"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Oval 16"/>
          <p:cNvSpPr/>
          <p:nvPr/>
        </p:nvSpPr>
        <p:spPr bwMode="auto">
          <a:xfrm>
            <a:off x="122784" y="2024844"/>
            <a:ext cx="4608512" cy="2808312"/>
          </a:xfrm>
          <a:prstGeom prst="ellipse">
            <a:avLst/>
          </a:prstGeom>
          <a:solidFill>
            <a:schemeClr val="accent4">
              <a:lumMod val="10000"/>
              <a:lumOff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109537" lvl="2">
              <a:spcBef>
                <a:spcPts val="400"/>
              </a:spcBef>
              <a:buClr>
                <a:schemeClr val="accent1"/>
              </a:buClr>
              <a:buSzPct val="68000"/>
            </a:pPr>
            <a:r>
              <a:rPr lang="en-US" sz="2400" b="1" dirty="0"/>
              <a:t>“Nasty agent”: less reliable when fulfilling its agreement </a:t>
            </a:r>
            <a:endParaRPr lang="he-IL" sz="2400" b="1" dirty="0"/>
          </a:p>
          <a:p>
            <a:endParaRPr lang="he-IL" sz="2800" b="1" dirty="0"/>
          </a:p>
        </p:txBody>
      </p:sp>
    </p:spTree>
    <p:extLst>
      <p:ext uri="{BB962C8B-B14F-4D97-AF65-F5344CB8AC3E}">
        <p14:creationId xmlns:p14="http://schemas.microsoft.com/office/powerpoint/2010/main" val="15585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55576" y="274638"/>
            <a:ext cx="8388424" cy="1143000"/>
          </a:xfrm>
        </p:spPr>
        <p:txBody>
          <a:bodyPr>
            <a:normAutofit fontScale="90000"/>
          </a:bodyPr>
          <a:lstStyle/>
          <a:p>
            <a:pPr algn="ctr"/>
            <a:r>
              <a:rPr lang="en-US" dirty="0" smtClean="0"/>
              <a:t>Success Rate: Getting to the Goal</a:t>
            </a:r>
            <a:endParaRPr lang="he-IL" dirty="0" smtClean="0"/>
          </a:p>
        </p:txBody>
      </p:sp>
      <p:pic>
        <p:nvPicPr>
          <p:cNvPr id="4" name="Picture 2"/>
          <p:cNvPicPr>
            <a:picLocks noGrp="1" noChangeAspect="1" noChangeArrowheads="1"/>
          </p:cNvPicPr>
          <p:nvPr>
            <p:ph idx="1"/>
          </p:nvPr>
        </p:nvPicPr>
        <p:blipFill>
          <a:blip r:embed="rId3" cstate="print"/>
          <a:srcRect/>
          <a:stretch>
            <a:fillRect/>
          </a:stretch>
        </p:blipFill>
        <p:spPr>
          <a:xfrm>
            <a:off x="1085850" y="1792288"/>
            <a:ext cx="6972300" cy="41433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pic>
      <p:sp>
        <p:nvSpPr>
          <p:cNvPr id="5" name="Slide Number Placeholder 4"/>
          <p:cNvSpPr>
            <a:spLocks noGrp="1"/>
          </p:cNvSpPr>
          <p:nvPr>
            <p:ph type="sldNum" sz="quarter" idx="12"/>
          </p:nvPr>
        </p:nvSpPr>
        <p:spPr/>
        <p:txBody>
          <a:bodyPr/>
          <a:lstStyle/>
          <a:p>
            <a:pPr>
              <a:defRPr/>
            </a:pPr>
            <a:fld id="{7B54DE23-55C9-4D28-81E4-A4C62141198A}" type="slidenum">
              <a:rPr lang="he-IL" smtClean="0"/>
              <a:pPr>
                <a:defRPr/>
              </a:pPr>
              <a:t>25</a:t>
            </a:fld>
            <a:endParaRPr lang="en-US"/>
          </a:p>
        </p:txBody>
      </p:sp>
    </p:spTree>
    <p:extLst>
      <p:ext uri="{BB962C8B-B14F-4D97-AF65-F5344CB8AC3E}">
        <p14:creationId xmlns:p14="http://schemas.microsoft.com/office/powerpoint/2010/main" val="1731930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Performance Comparison: Averages</a:t>
            </a:r>
            <a:endParaRPr lang="he-IL" dirty="0"/>
          </a:p>
        </p:txBody>
      </p:sp>
      <p:sp>
        <p:nvSpPr>
          <p:cNvPr id="5" name="Slide Number Placeholder 4"/>
          <p:cNvSpPr>
            <a:spLocks noGrp="1"/>
          </p:cNvSpPr>
          <p:nvPr>
            <p:ph type="sldNum" sz="quarter" idx="12"/>
          </p:nvPr>
        </p:nvSpPr>
        <p:spPr/>
        <p:txBody>
          <a:bodyPr/>
          <a:lstStyle/>
          <a:p>
            <a:pPr>
              <a:defRPr/>
            </a:pPr>
            <a:fld id="{7B54DE23-55C9-4D28-81E4-A4C62141198A}" type="slidenum">
              <a:rPr lang="he-IL" smtClean="0"/>
              <a:pPr>
                <a:defRPr/>
              </a:pPr>
              <a:t>26</a:t>
            </a:fld>
            <a:endParaRPr lang="en-US"/>
          </a:p>
        </p:txBody>
      </p:sp>
      <p:graphicFrame>
        <p:nvGraphicFramePr>
          <p:cNvPr id="7" name="Content Placeholder 6"/>
          <p:cNvGraphicFramePr>
            <a:graphicFrameLocks noGrp="1"/>
          </p:cNvGraphicFramePr>
          <p:nvPr>
            <p:ph idx="1"/>
          </p:nvPr>
        </p:nvGraphicFramePr>
        <p:xfrm>
          <a:off x="838200" y="1844675"/>
          <a:ext cx="8126413" cy="446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1234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defRPr/>
            </a:pPr>
            <a:r>
              <a:rPr lang="en-US" dirty="0" smtClean="0"/>
              <a:t>Example in Lebanon</a:t>
            </a:r>
            <a:endParaRPr lang="he-IL" dirty="0"/>
          </a:p>
        </p:txBody>
      </p:sp>
      <p:sp>
        <p:nvSpPr>
          <p:cNvPr id="3" name="Content Placeholder 2"/>
          <p:cNvSpPr>
            <a:spLocks noGrp="1"/>
          </p:cNvSpPr>
          <p:nvPr>
            <p:ph idx="1"/>
          </p:nvPr>
        </p:nvSpPr>
        <p:spPr>
          <a:xfrm>
            <a:off x="838200" y="1844674"/>
            <a:ext cx="8126413" cy="5013325"/>
          </a:xfrm>
        </p:spPr>
        <p:txBody>
          <a:bodyPr/>
          <a:lstStyle/>
          <a:p>
            <a:pPr lvl="0">
              <a:defRPr/>
            </a:pPr>
            <a:r>
              <a:rPr lang="en-US" dirty="0" smtClean="0"/>
              <a:t>2 chips for 2 chips; accepted </a:t>
            </a:r>
            <a:r>
              <a:rPr lang="en-US" dirty="0" smtClean="0">
                <a:sym typeface="Wingdings" pitchFamily="2" charset="2"/>
              </a:rPr>
              <a:t> both sent</a:t>
            </a:r>
            <a:endParaRPr lang="en-US" dirty="0" smtClean="0"/>
          </a:p>
          <a:p>
            <a:pPr lvl="0">
              <a:defRPr/>
            </a:pPr>
            <a:r>
              <a:rPr lang="en-US" dirty="0" smtClean="0"/>
              <a:t>1 chip for 1 chip; accepted</a:t>
            </a:r>
          </a:p>
          <a:p>
            <a:pPr lvl="0">
              <a:defRPr/>
            </a:pPr>
            <a:r>
              <a:rPr lang="en-US" dirty="0" smtClean="0"/>
              <a:t>PAL learned that people in Lebanon were highly reliable </a:t>
            </a:r>
            <a:r>
              <a:rPr lang="en-US" dirty="0" smtClean="0">
                <a:sym typeface="Wingdings" pitchFamily="2" charset="2"/>
              </a:rPr>
              <a:t></a:t>
            </a:r>
            <a:r>
              <a:rPr lang="en-US" dirty="0" smtClean="0"/>
              <a:t>PAL did not send, the human sent</a:t>
            </a:r>
          </a:p>
          <a:p>
            <a:pPr lvl="0">
              <a:buNone/>
              <a:defRPr/>
            </a:pPr>
            <a:endParaRPr lang="en-US" dirty="0" smtClean="0"/>
          </a:p>
          <a:p>
            <a:pPr lvl="0">
              <a:buNone/>
              <a:defRPr/>
            </a:pPr>
            <a:r>
              <a:rPr lang="en-US" dirty="0" smtClean="0"/>
              <a:t>	</a:t>
            </a:r>
            <a:endParaRPr lang="he-IL" dirty="0" smtClean="0"/>
          </a:p>
          <a:p>
            <a:endParaRPr lang="he-IL" dirty="0"/>
          </a:p>
        </p:txBody>
      </p:sp>
      <p:sp>
        <p:nvSpPr>
          <p:cNvPr id="4" name="Slide Number Placeholder 3"/>
          <p:cNvSpPr>
            <a:spLocks noGrp="1"/>
          </p:cNvSpPr>
          <p:nvPr>
            <p:ph type="sldNum" sz="quarter" idx="12"/>
          </p:nvPr>
        </p:nvSpPr>
        <p:spPr/>
        <p:txBody>
          <a:bodyPr/>
          <a:lstStyle/>
          <a:p>
            <a:pPr>
              <a:defRPr/>
            </a:pPr>
            <a:fld id="{7B54DE23-55C9-4D28-81E4-A4C62141198A}" type="slidenum">
              <a:rPr lang="he-IL" smtClean="0"/>
              <a:pPr>
                <a:defRPr/>
              </a:pPr>
              <a:t>27</a:t>
            </a:fld>
            <a:endParaRPr lang="en-US"/>
          </a:p>
        </p:txBody>
      </p:sp>
      <p:sp>
        <p:nvSpPr>
          <p:cNvPr id="5" name="Title 1"/>
          <p:cNvSpPr txBox="1">
            <a:spLocks/>
          </p:cNvSpPr>
          <p:nvPr/>
        </p:nvSpPr>
        <p:spPr bwMode="auto">
          <a:xfrm>
            <a:off x="762000" y="762000"/>
            <a:ext cx="7924800" cy="650875"/>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marL="0" marR="0" lvl="0" indent="0" algn="ctr" defTabSz="914400" rtl="1" eaLnBrk="0" fontAlgn="base" latinLnBrk="0" hangingPunct="0">
              <a:lnSpc>
                <a:spcPct val="90000"/>
              </a:lnSpc>
              <a:spcBef>
                <a:spcPct val="0"/>
              </a:spcBef>
              <a:spcAft>
                <a:spcPct val="0"/>
              </a:spcAft>
              <a:buClrTx/>
              <a:buSzTx/>
              <a:buFontTx/>
              <a:buNone/>
              <a:tabLst/>
              <a:defRPr/>
            </a:pPr>
            <a:endParaRPr kumimoji="0" lang="he-IL" sz="3200" b="1" i="0" u="none" strike="noStrike" kern="0" cap="none" spc="0" normalizeH="0" baseline="0" noProof="0" dirty="0">
              <a:ln>
                <a:noFill/>
              </a:ln>
              <a:solidFill>
                <a:schemeClr val="tx2"/>
              </a:solidFill>
              <a:effectLst/>
              <a:uLnTx/>
              <a:uFillTx/>
              <a:latin typeface="+mj-lt"/>
              <a:ea typeface="+mj-ea"/>
              <a:cs typeface="+mj-cs"/>
            </a:endParaRPr>
          </a:p>
        </p:txBody>
      </p:sp>
      <p:sp>
        <p:nvSpPr>
          <p:cNvPr id="6" name="Content Placeholder 2"/>
          <p:cNvSpPr txBox="1">
            <a:spLocks/>
          </p:cNvSpPr>
          <p:nvPr/>
        </p:nvSpPr>
        <p:spPr bwMode="auto">
          <a:xfrm>
            <a:off x="4716016" y="1844674"/>
            <a:ext cx="8712968" cy="4752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endParaRPr kumimoji="0" lang="he-IL" sz="2800" b="0" i="0" u="none" strike="noStrike" kern="0" cap="none" spc="0" normalizeH="0" baseline="0" noProof="0" dirty="0">
              <a:ln>
                <a:noFill/>
              </a:ln>
              <a:solidFill>
                <a:schemeClr val="tx1"/>
              </a:solidFill>
              <a:effectLst/>
              <a:uLnTx/>
              <a:uFillTx/>
              <a:latin typeface="+mn-lt"/>
              <a:ea typeface="+mn-ea"/>
              <a:cs typeface="+mn-cs"/>
            </a:endParaRPr>
          </a:p>
        </p:txBody>
      </p:sp>
      <p:sp>
        <p:nvSpPr>
          <p:cNvPr id="7" name="Slide Number Placeholder 3"/>
          <p:cNvSpPr txBox="1">
            <a:spLocks/>
          </p:cNvSpPr>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B54DE23-55C9-4D28-81E4-A4C62141198A}" type="slidenum">
              <a:rPr kumimoji="0" lang="he-IL" sz="2600" b="1"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sz="2600" b="1" i="0" u="none" strike="noStrike" kern="1200" cap="none" spc="0" normalizeH="0" baseline="0" noProof="0">
              <a:ln>
                <a:noFill/>
              </a:ln>
              <a:solidFill>
                <a:schemeClr val="bg1"/>
              </a:solidFill>
              <a:effectLst/>
              <a:uLnTx/>
              <a:uFillTx/>
              <a:latin typeface="Arial" charset="0"/>
              <a:ea typeface="+mn-ea"/>
              <a:cs typeface="Arial" charset="0"/>
            </a:endParaRPr>
          </a:p>
        </p:txBody>
      </p:sp>
      <p:sp>
        <p:nvSpPr>
          <p:cNvPr id="9" name="Cloud 8"/>
          <p:cNvSpPr/>
          <p:nvPr/>
        </p:nvSpPr>
        <p:spPr bwMode="auto">
          <a:xfrm>
            <a:off x="899592" y="4149080"/>
            <a:ext cx="3600400" cy="1728192"/>
          </a:xfrm>
          <a:prstGeom prst="cloud">
            <a:avLst/>
          </a:prstGeom>
          <a:solidFill>
            <a:schemeClr val="accent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0"/>
            <a:r>
              <a:rPr lang="en-US" sz="2800" dirty="0" smtClean="0">
                <a:solidFill>
                  <a:srgbClr val="C00000"/>
                </a:solidFill>
                <a:effectLst>
                  <a:outerShdw blurRad="38100" dist="38100" dir="2700000" algn="tl">
                    <a:srgbClr val="000000">
                      <a:alpha val="43137"/>
                    </a:srgbClr>
                  </a:outerShdw>
                </a:effectLst>
              </a:rPr>
              <a:t>games were relatively shorter</a:t>
            </a:r>
            <a:endParaRPr kumimoji="0" lang="he-IL" sz="2800" b="0" i="0" u="none" strike="noStrike" cap="none" normalizeH="0" baseline="0" dirty="0" smtClean="0">
              <a:ln>
                <a:noFill/>
              </a:ln>
              <a:solidFill>
                <a:srgbClr val="C00000"/>
              </a:solidFill>
              <a:effectLst/>
              <a:latin typeface="Arial" charset="0"/>
              <a:cs typeface="Arial" charset="0"/>
            </a:endParaRPr>
          </a:p>
        </p:txBody>
      </p:sp>
      <p:sp>
        <p:nvSpPr>
          <p:cNvPr id="10" name="Cloud 9"/>
          <p:cNvSpPr/>
          <p:nvPr/>
        </p:nvSpPr>
        <p:spPr bwMode="auto">
          <a:xfrm>
            <a:off x="4427984" y="4725144"/>
            <a:ext cx="4536504" cy="2088232"/>
          </a:xfrm>
          <a:prstGeom prst="cloud">
            <a:avLst/>
          </a:prstGeom>
          <a:solidFill>
            <a:schemeClr val="accent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0"/>
            <a:r>
              <a:rPr lang="en-US" sz="2800" dirty="0" smtClean="0">
                <a:solidFill>
                  <a:srgbClr val="C00000"/>
                </a:solidFill>
                <a:effectLst>
                  <a:outerShdw blurRad="38100" dist="38100" dir="2700000" algn="tl">
                    <a:srgbClr val="000000">
                      <a:alpha val="43137"/>
                    </a:srgbClr>
                  </a:outerShdw>
                </a:effectLst>
              </a:rPr>
              <a:t>people were very reliable in the training games</a:t>
            </a:r>
            <a:endParaRPr lang="he-IL" sz="2800"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917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in Israel</a:t>
            </a:r>
            <a:endParaRPr lang="he-IL" dirty="0"/>
          </a:p>
        </p:txBody>
      </p:sp>
      <p:sp>
        <p:nvSpPr>
          <p:cNvPr id="3" name="Content Placeholder 2"/>
          <p:cNvSpPr>
            <a:spLocks noGrp="1"/>
          </p:cNvSpPr>
          <p:nvPr>
            <p:ph idx="1"/>
          </p:nvPr>
        </p:nvSpPr>
        <p:spPr>
          <a:xfrm>
            <a:off x="683568" y="1844674"/>
            <a:ext cx="8460432" cy="5013325"/>
          </a:xfrm>
        </p:spPr>
        <p:txBody>
          <a:bodyPr/>
          <a:lstStyle/>
          <a:p>
            <a:r>
              <a:rPr lang="en-US" dirty="0" smtClean="0"/>
              <a:t>2 chips for 2 chips; accepted </a:t>
            </a:r>
            <a:r>
              <a:rPr lang="en-US" dirty="0" smtClean="0">
                <a:sym typeface="Wingdings" pitchFamily="2" charset="2"/>
              </a:rPr>
              <a:t> only PAL sent</a:t>
            </a:r>
            <a:endParaRPr lang="en-US" dirty="0" smtClean="0"/>
          </a:p>
          <a:p>
            <a:r>
              <a:rPr lang="en-US" dirty="0" smtClean="0"/>
              <a:t>1 chip for 1 chip; accepted </a:t>
            </a:r>
            <a:r>
              <a:rPr lang="en-US" dirty="0" smtClean="0">
                <a:sym typeface="Wingdings" pitchFamily="2" charset="2"/>
              </a:rPr>
              <a:t> the human only sent </a:t>
            </a:r>
            <a:endParaRPr lang="en-US" dirty="0" smtClean="0"/>
          </a:p>
          <a:p>
            <a:r>
              <a:rPr lang="en-US" dirty="0" smtClean="0"/>
              <a:t>1 chip for 1 chip; accepted </a:t>
            </a:r>
            <a:r>
              <a:rPr lang="en-US" dirty="0" smtClean="0">
                <a:sym typeface="Wingdings" pitchFamily="2" charset="2"/>
              </a:rPr>
              <a:t> the human only sent </a:t>
            </a:r>
            <a:endParaRPr lang="en-US" dirty="0" smtClean="0"/>
          </a:p>
          <a:p>
            <a:r>
              <a:rPr lang="en-US" dirty="0" smtClean="0"/>
              <a:t>1 chip for 1 chip; accepted</a:t>
            </a:r>
            <a:r>
              <a:rPr lang="en-US" dirty="0" smtClean="0">
                <a:sym typeface="Wingdings" pitchFamily="2" charset="2"/>
              </a:rPr>
              <a:t> only PAL sent</a:t>
            </a:r>
            <a:endParaRPr lang="en-US" dirty="0" smtClean="0"/>
          </a:p>
          <a:p>
            <a:r>
              <a:rPr lang="en-US" dirty="0" smtClean="0"/>
              <a:t>1 chip for 3 chips; accepted</a:t>
            </a:r>
            <a:r>
              <a:rPr lang="en-US" dirty="0" smtClean="0">
                <a:sym typeface="Wingdings" pitchFamily="2" charset="2"/>
              </a:rPr>
              <a:t> only the human sent</a:t>
            </a:r>
            <a:endParaRPr lang="en-US" dirty="0" smtClean="0"/>
          </a:p>
          <a:p>
            <a:pPr>
              <a:buNone/>
            </a:pPr>
            <a:endParaRPr lang="en-US" dirty="0" smtClean="0"/>
          </a:p>
          <a:p>
            <a:pPr>
              <a:buNone/>
            </a:pPr>
            <a:endParaRPr lang="en-US" dirty="0" smtClean="0"/>
          </a:p>
          <a:p>
            <a:pPr>
              <a:buNone/>
            </a:pPr>
            <a:r>
              <a:rPr lang="en-US" dirty="0" smtClean="0"/>
              <a:t>	</a:t>
            </a:r>
            <a:endParaRPr lang="he-IL" dirty="0" smtClean="0"/>
          </a:p>
          <a:p>
            <a:endParaRPr lang="he-IL" dirty="0" smtClean="0"/>
          </a:p>
          <a:p>
            <a:endParaRPr lang="he-IL" dirty="0"/>
          </a:p>
        </p:txBody>
      </p:sp>
      <p:sp>
        <p:nvSpPr>
          <p:cNvPr id="4" name="Slide Number Placeholder 3"/>
          <p:cNvSpPr>
            <a:spLocks noGrp="1"/>
          </p:cNvSpPr>
          <p:nvPr>
            <p:ph type="sldNum" sz="quarter" idx="12"/>
          </p:nvPr>
        </p:nvSpPr>
        <p:spPr/>
        <p:txBody>
          <a:bodyPr/>
          <a:lstStyle/>
          <a:p>
            <a:pPr>
              <a:defRPr/>
            </a:pPr>
            <a:fld id="{7B54DE23-55C9-4D28-81E4-A4C62141198A}" type="slidenum">
              <a:rPr lang="he-IL" smtClean="0"/>
              <a:pPr>
                <a:defRPr/>
              </a:pPr>
              <a:t>28</a:t>
            </a:fld>
            <a:endParaRPr lang="en-US"/>
          </a:p>
        </p:txBody>
      </p:sp>
      <p:sp>
        <p:nvSpPr>
          <p:cNvPr id="8" name="Cloud 7"/>
          <p:cNvSpPr/>
          <p:nvPr/>
        </p:nvSpPr>
        <p:spPr bwMode="auto">
          <a:xfrm>
            <a:off x="827584" y="4581128"/>
            <a:ext cx="3528392" cy="2304256"/>
          </a:xfrm>
          <a:prstGeom prst="cloud">
            <a:avLst/>
          </a:prstGeom>
          <a:solidFill>
            <a:schemeClr val="accent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0"/>
            <a:r>
              <a:rPr lang="en-US" sz="2800" dirty="0" smtClean="0">
                <a:solidFill>
                  <a:srgbClr val="C00000"/>
                </a:solidFill>
                <a:effectLst>
                  <a:outerShdw blurRad="38100" dist="38100" dir="2700000" algn="tl">
                    <a:srgbClr val="000000">
                      <a:alpha val="43137"/>
                    </a:srgbClr>
                  </a:outerShdw>
                </a:effectLst>
              </a:rPr>
              <a:t>games were relatively longer</a:t>
            </a:r>
            <a:endParaRPr kumimoji="0" lang="he-IL" sz="2800" b="0" i="0" u="none" strike="noStrike" cap="none" normalizeH="0" baseline="0" dirty="0" smtClean="0">
              <a:ln>
                <a:noFill/>
              </a:ln>
              <a:solidFill>
                <a:srgbClr val="C00000"/>
              </a:solidFill>
              <a:effectLst/>
              <a:latin typeface="Arial" charset="0"/>
              <a:cs typeface="Arial" charset="0"/>
            </a:endParaRPr>
          </a:p>
        </p:txBody>
      </p:sp>
      <p:sp>
        <p:nvSpPr>
          <p:cNvPr id="9" name="Cloud 8"/>
          <p:cNvSpPr/>
          <p:nvPr/>
        </p:nvSpPr>
        <p:spPr bwMode="auto">
          <a:xfrm>
            <a:off x="4427984" y="4365104"/>
            <a:ext cx="4536504" cy="2592288"/>
          </a:xfrm>
          <a:prstGeom prst="cloud">
            <a:avLst/>
          </a:prstGeom>
          <a:solidFill>
            <a:schemeClr val="accent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0"/>
            <a:r>
              <a:rPr lang="en-US" sz="2800" dirty="0" smtClean="0">
                <a:solidFill>
                  <a:srgbClr val="C00000"/>
                </a:solidFill>
                <a:effectLst>
                  <a:outerShdw blurRad="38100" dist="38100" dir="2700000" algn="tl">
                    <a:srgbClr val="000000">
                      <a:alpha val="43137"/>
                    </a:srgbClr>
                  </a:outerShdw>
                </a:effectLst>
              </a:rPr>
              <a:t>people were less reliable in the training games than in Lebanon</a:t>
            </a:r>
            <a:endParaRPr lang="he-IL" sz="2800"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8101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dirty="0" smtClean="0"/>
              <a:t>PAL</a:t>
            </a:r>
            <a:endParaRPr lang="he-IL" dirty="0" smtClean="0"/>
          </a:p>
        </p:txBody>
      </p:sp>
      <p:sp>
        <p:nvSpPr>
          <p:cNvPr id="20483" name="Content Placeholder 2"/>
          <p:cNvSpPr>
            <a:spLocks noGrp="1"/>
          </p:cNvSpPr>
          <p:nvPr>
            <p:ph idx="1"/>
          </p:nvPr>
        </p:nvSpPr>
        <p:spPr>
          <a:xfrm>
            <a:off x="827584" y="1772816"/>
            <a:ext cx="8126413" cy="4464050"/>
          </a:xfrm>
        </p:spPr>
        <p:txBody>
          <a:bodyPr/>
          <a:lstStyle/>
          <a:p>
            <a:r>
              <a:rPr lang="en-US" dirty="0" smtClean="0"/>
              <a:t>PAL is able to learn to negotiate proficiently with people across different cultures</a:t>
            </a:r>
          </a:p>
          <a:p>
            <a:r>
              <a:rPr lang="en-US" dirty="0" smtClean="0"/>
              <a:t>PAL was able to outperform people in all dependency conditions and in all countries</a:t>
            </a:r>
          </a:p>
          <a:p>
            <a:endParaRPr lang="en-US" dirty="0" smtClean="0"/>
          </a:p>
          <a:p>
            <a:endParaRPr lang="en-US" dirty="0" smtClean="0"/>
          </a:p>
          <a:p>
            <a:endParaRPr lang="en-US" dirty="0" smtClean="0"/>
          </a:p>
          <a:p>
            <a:pPr>
              <a:buFontTx/>
              <a:buNone/>
            </a:pPr>
            <a:endParaRPr lang="he-IL" dirty="0" smtClean="0"/>
          </a:p>
          <a:p>
            <a:endParaRPr lang="he-IL" dirty="0" smtClean="0"/>
          </a:p>
        </p:txBody>
      </p:sp>
      <p:sp>
        <p:nvSpPr>
          <p:cNvPr id="4" name="Slide Number Placeholder 3"/>
          <p:cNvSpPr>
            <a:spLocks noGrp="1"/>
          </p:cNvSpPr>
          <p:nvPr>
            <p:ph type="sldNum" sz="quarter" idx="12"/>
          </p:nvPr>
        </p:nvSpPr>
        <p:spPr/>
        <p:txBody>
          <a:bodyPr/>
          <a:lstStyle/>
          <a:p>
            <a:pPr>
              <a:defRPr/>
            </a:pPr>
            <a:fld id="{7B54DE23-55C9-4D28-81E4-A4C62141198A}" type="slidenum">
              <a:rPr lang="he-IL" smtClean="0"/>
              <a:pPr>
                <a:defRPr/>
              </a:pPr>
              <a:t>29</a:t>
            </a:fld>
            <a:endParaRPr lang="en-US"/>
          </a:p>
        </p:txBody>
      </p:sp>
      <p:sp>
        <p:nvSpPr>
          <p:cNvPr id="5" name="Cloud 4"/>
          <p:cNvSpPr/>
          <p:nvPr/>
        </p:nvSpPr>
        <p:spPr bwMode="auto">
          <a:xfrm>
            <a:off x="899592" y="3789040"/>
            <a:ext cx="8244408" cy="2880320"/>
          </a:xfrm>
          <a:prstGeom prst="cloud">
            <a:avLst/>
          </a:prstGeom>
          <a:solidFill>
            <a:schemeClr val="accent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0">
              <a:buNone/>
            </a:pPr>
            <a:r>
              <a:rPr lang="en-US" sz="3200" dirty="0" smtClean="0">
                <a:solidFill>
                  <a:srgbClr val="C00000"/>
                </a:solidFill>
                <a:effectLst>
                  <a:outerShdw blurRad="38100" dist="38100" dir="2700000" algn="tl">
                    <a:srgbClr val="000000">
                      <a:alpha val="43137"/>
                    </a:srgbClr>
                  </a:outerShdw>
                </a:effectLst>
              </a:rPr>
              <a:t>This is the first work to show that a computer agent can learn to negotiate with people in different countries</a:t>
            </a:r>
          </a:p>
        </p:txBody>
      </p:sp>
    </p:spTree>
    <p:extLst>
      <p:ext uri="{BB962C8B-B14F-4D97-AF65-F5344CB8AC3E}">
        <p14:creationId xmlns:p14="http://schemas.microsoft.com/office/powerpoint/2010/main" val="890754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idx="1"/>
          </p:nvPr>
        </p:nvSpPr>
        <p:spPr>
          <a:xfrm>
            <a:off x="304800" y="1874838"/>
            <a:ext cx="8686800" cy="4525962"/>
          </a:xfrm>
        </p:spPr>
        <p:txBody>
          <a:bodyPr/>
          <a:lstStyle/>
          <a:p>
            <a:pPr eaLnBrk="1" hangingPunct="1">
              <a:buFont typeface="Wingdings" pitchFamily="2" charset="2"/>
              <a:buNone/>
            </a:pPr>
            <a:r>
              <a:rPr lang="en-US" sz="4000" dirty="0" smtClean="0"/>
              <a:t>  The development of a standardized agent to be used in studies in negotiation across cultures</a:t>
            </a:r>
          </a:p>
        </p:txBody>
      </p:sp>
      <p:sp>
        <p:nvSpPr>
          <p:cNvPr id="9219" name="AutoShape 2"/>
          <p:cNvSpPr>
            <a:spLocks noGrp="1" noChangeArrowheads="1"/>
          </p:cNvSpPr>
          <p:nvPr>
            <p:ph type="title"/>
          </p:nvPr>
        </p:nvSpPr>
        <p:spPr>
          <a:xfrm>
            <a:off x="762000" y="609600"/>
            <a:ext cx="7924800" cy="650875"/>
          </a:xfrm>
        </p:spPr>
        <p:txBody>
          <a:bodyPr>
            <a:normAutofit fontScale="90000"/>
          </a:bodyPr>
          <a:lstStyle/>
          <a:p>
            <a:pPr algn="ctr" eaLnBrk="1" hangingPunct="1"/>
            <a:r>
              <a:rPr lang="en-US" sz="4800" dirty="0" smtClean="0"/>
              <a:t>Motivation: Study of Cross Culture Negotiations</a:t>
            </a:r>
          </a:p>
        </p:txBody>
      </p:sp>
      <p:sp>
        <p:nvSpPr>
          <p:cNvPr id="13" name="Slide Number Placeholder 17"/>
          <p:cNvSpPr>
            <a:spLocks noGrp="1"/>
          </p:cNvSpPr>
          <p:nvPr>
            <p:ph type="sldNum" sz="quarter" idx="12"/>
          </p:nvPr>
        </p:nvSpPr>
        <p:spPr>
          <a:xfrm>
            <a:off x="8647113" y="6408738"/>
            <a:ext cx="366712" cy="365125"/>
          </a:xfrm>
        </p:spPr>
        <p:txBody>
          <a:bodyPr/>
          <a:lstStyle>
            <a:lvl1pPr>
              <a:defRPr/>
            </a:lvl1pPr>
          </a:lstStyle>
          <a:p>
            <a:fld id="{70976B79-0DD0-4D71-841F-0C38EA70C66A}" type="slidenum">
              <a:rPr lang="he-IL"/>
              <a:pPr/>
              <a:t>3</a:t>
            </a:fld>
            <a:endParaRPr lang="en-US"/>
          </a:p>
        </p:txBody>
      </p:sp>
      <p:pic>
        <p:nvPicPr>
          <p:cNvPr id="8" name="Picture 7" descr="gelfand.jpg"/>
          <p:cNvPicPr>
            <a:picLocks noChangeAspect="1"/>
          </p:cNvPicPr>
          <p:nvPr/>
        </p:nvPicPr>
        <p:blipFill>
          <a:blip r:embed="rId3" cstate="print"/>
          <a:stretch>
            <a:fillRect/>
          </a:stretch>
        </p:blipFill>
        <p:spPr>
          <a:xfrm>
            <a:off x="7315200" y="3733800"/>
            <a:ext cx="1600200" cy="2096814"/>
          </a:xfrm>
          <a:prstGeom prst="rect">
            <a:avLst/>
          </a:prstGeom>
        </p:spPr>
      </p:pic>
    </p:spTree>
    <p:extLst>
      <p:ext uri="{BB962C8B-B14F-4D97-AF65-F5344CB8AC3E}">
        <p14:creationId xmlns:p14="http://schemas.microsoft.com/office/powerpoint/2010/main" val="148484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260648"/>
            <a:ext cx="7924800" cy="650875"/>
          </a:xfrm>
        </p:spPr>
        <p:txBody>
          <a:bodyPr>
            <a:normAutofit fontScale="90000"/>
          </a:bodyPr>
          <a:lstStyle/>
          <a:p>
            <a:pPr eaLnBrk="1" hangingPunct="1"/>
            <a:r>
              <a:rPr lang="en-US" dirty="0" smtClean="0"/>
              <a:t>Automated Mediator</a:t>
            </a:r>
            <a:br>
              <a:rPr lang="en-US" dirty="0" smtClean="0"/>
            </a:br>
            <a:r>
              <a:rPr lang="en-US" dirty="0" smtClean="0"/>
              <a:t>Scenario: Neighbor Dispute</a:t>
            </a:r>
          </a:p>
        </p:txBody>
      </p:sp>
      <p:sp>
        <p:nvSpPr>
          <p:cNvPr id="9219" name="Rectangle 3"/>
          <p:cNvSpPr>
            <a:spLocks noGrp="1" noChangeArrowheads="1"/>
          </p:cNvSpPr>
          <p:nvPr>
            <p:ph type="body" sz="half" idx="1"/>
          </p:nvPr>
        </p:nvSpPr>
        <p:spPr>
          <a:xfrm>
            <a:off x="4984750" y="1981200"/>
            <a:ext cx="4159250" cy="4114800"/>
          </a:xfrm>
        </p:spPr>
        <p:txBody>
          <a:bodyPr/>
          <a:lstStyle/>
          <a:p>
            <a:pPr eaLnBrk="1" hangingPunct="1"/>
            <a:r>
              <a:rPr lang="en-US" smtClean="0"/>
              <a:t>Alex and Tyler</a:t>
            </a:r>
          </a:p>
          <a:p>
            <a:pPr lvl="1" eaLnBrk="1" hangingPunct="1"/>
            <a:r>
              <a:rPr lang="en-US" smtClean="0"/>
              <a:t>Two renters</a:t>
            </a:r>
          </a:p>
          <a:p>
            <a:pPr lvl="1" eaLnBrk="1" hangingPunct="1"/>
            <a:r>
              <a:rPr lang="en-US" smtClean="0"/>
              <a:t>Always arguing</a:t>
            </a:r>
          </a:p>
          <a:p>
            <a:pPr lvl="1" eaLnBrk="1" hangingPunct="1"/>
            <a:r>
              <a:rPr lang="en-US" smtClean="0"/>
              <a:t>Sending complaint letters, calling police on each other</a:t>
            </a:r>
          </a:p>
          <a:p>
            <a:pPr eaLnBrk="1" hangingPunct="1"/>
            <a:r>
              <a:rPr lang="en-US" smtClean="0"/>
              <a:t>Jordan, the mediator</a:t>
            </a:r>
          </a:p>
          <a:p>
            <a:pPr lvl="2" eaLnBrk="1" hangingPunct="1"/>
            <a:endParaRPr lang="en-US" smtClean="0"/>
          </a:p>
          <a:p>
            <a:pPr eaLnBrk="1" hangingPunct="1"/>
            <a:endParaRPr lang="en-US" smtClean="0"/>
          </a:p>
        </p:txBody>
      </p:sp>
      <p:pic>
        <p:nvPicPr>
          <p:cNvPr id="9220" name="מציין מיקום תוכן 6" descr="neighbors.jpg"/>
          <p:cNvPicPr>
            <a:picLocks noGrp="1" noChangeAspect="1"/>
          </p:cNvPicPr>
          <p:nvPr>
            <p:ph sz="half" idx="2"/>
          </p:nvPr>
        </p:nvPicPr>
        <p:blipFill>
          <a:blip r:embed="rId2" cstate="print"/>
          <a:srcRect/>
          <a:stretch>
            <a:fillRect/>
          </a:stretch>
        </p:blipFill>
        <p:spPr>
          <a:xfrm>
            <a:off x="0" y="1831975"/>
            <a:ext cx="4802188" cy="3306763"/>
          </a:xfrm>
        </p:spPr>
      </p:pic>
    </p:spTree>
    <p:extLst>
      <p:ext uri="{BB962C8B-B14F-4D97-AF65-F5344CB8AC3E}">
        <p14:creationId xmlns:p14="http://schemas.microsoft.com/office/powerpoint/2010/main" val="246560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pic>
        <p:nvPicPr>
          <p:cNvPr id="4" name="תמונה 104" descr="med-during-full.png"/>
          <p:cNvPicPr>
            <a:picLocks noGrp="1" noChangeAspect="1"/>
          </p:cNvPicPr>
          <p:nvPr>
            <p:ph idx="1"/>
          </p:nvPr>
        </p:nvPicPr>
        <p:blipFill>
          <a:blip r:embed="rId2" cstate="print"/>
          <a:srcRect/>
          <a:stretch>
            <a:fillRect/>
          </a:stretch>
        </p:blipFill>
        <p:spPr bwMode="auto">
          <a:xfrm>
            <a:off x="457200" y="533400"/>
            <a:ext cx="8332761" cy="5211763"/>
          </a:xfrm>
          <a:prstGeom prst="rect">
            <a:avLst/>
          </a:prstGeom>
          <a:noFill/>
          <a:ln w="9525">
            <a:noFill/>
            <a:miter lim="800000"/>
            <a:headEnd/>
            <a:tailEnd/>
          </a:ln>
        </p:spPr>
      </p:pic>
      <p:pic>
        <p:nvPicPr>
          <p:cNvPr id="5" name="Picture 4" descr="gelfand.jpg"/>
          <p:cNvPicPr>
            <a:picLocks noChangeAspect="1"/>
          </p:cNvPicPr>
          <p:nvPr/>
        </p:nvPicPr>
        <p:blipFill>
          <a:blip r:embed="rId3" cstate="print"/>
          <a:stretch>
            <a:fillRect/>
          </a:stretch>
        </p:blipFill>
        <p:spPr>
          <a:xfrm>
            <a:off x="914400" y="1295400"/>
            <a:ext cx="1600200" cy="2096814"/>
          </a:xfrm>
          <a:prstGeom prst="rect">
            <a:avLst/>
          </a:prstGeom>
        </p:spPr>
      </p:pic>
      <p:sp>
        <p:nvSpPr>
          <p:cNvPr id="6" name="Oval Callout 5"/>
          <p:cNvSpPr/>
          <p:nvPr/>
        </p:nvSpPr>
        <p:spPr bwMode="auto">
          <a:xfrm>
            <a:off x="2895600" y="838200"/>
            <a:ext cx="3048000" cy="1600200"/>
          </a:xfrm>
          <a:prstGeom prst="wedgeEllipseCallout">
            <a:avLst>
              <a:gd name="adj1" fmla="val -91078"/>
              <a:gd name="adj2" fmla="val 3249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cs typeface="ＭＳ Ｐゴシック" charset="-128"/>
              </a:rPr>
              <a:t>This</a:t>
            </a:r>
            <a:r>
              <a:rPr kumimoji="0" lang="en-US" sz="1800" b="0" i="0" u="none" strike="noStrike" cap="none" normalizeH="0" dirty="0" smtClean="0">
                <a:ln>
                  <a:noFill/>
                </a:ln>
                <a:solidFill>
                  <a:schemeClr val="tx1"/>
                </a:solidFill>
                <a:effectLst/>
                <a:latin typeface="Arial" charset="0"/>
                <a:ea typeface="ＭＳ Ｐゴシック" charset="-128"/>
                <a:cs typeface="ＭＳ Ｐゴシック" charset="-128"/>
              </a:rPr>
              <a:t> does not look as a real person!!</a:t>
            </a:r>
          </a:p>
          <a:p>
            <a:pPr marL="0" marR="0" indent="0" algn="l" defTabSz="914400" rtl="0" eaLnBrk="0" fontAlgn="base" latinLnBrk="0" hangingPunct="0">
              <a:lnSpc>
                <a:spcPct val="100000"/>
              </a:lnSpc>
              <a:spcBef>
                <a:spcPct val="0"/>
              </a:spcBef>
              <a:spcAft>
                <a:spcPct val="0"/>
              </a:spcAft>
              <a:buClrTx/>
              <a:buSzTx/>
              <a:buFontTx/>
              <a:buNone/>
              <a:tabLst/>
            </a:pPr>
            <a:r>
              <a:rPr lang="en-US" baseline="0" dirty="0" smtClean="0">
                <a:ea typeface="ＭＳ Ｐゴシック" charset="-128"/>
                <a:cs typeface="ＭＳ Ｐゴシック" charset="-128"/>
              </a:rPr>
              <a:t>Remove the Avatar!!</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2317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8" y="0"/>
            <a:ext cx="8229600" cy="1143000"/>
          </a:xfrm>
        </p:spPr>
        <p:txBody>
          <a:bodyPr/>
          <a:lstStyle/>
          <a:p>
            <a:r>
              <a:rPr lang="en-US" dirty="0" err="1" smtClean="0">
                <a:solidFill>
                  <a:schemeClr val="tx1"/>
                </a:solidFill>
              </a:rPr>
              <a:t>AniMed</a:t>
            </a:r>
            <a:r>
              <a:rPr lang="en-US" dirty="0" smtClean="0">
                <a:solidFill>
                  <a:schemeClr val="tx1"/>
                </a:solidFill>
              </a:rPr>
              <a:t> Evaluation</a:t>
            </a:r>
            <a:endParaRPr lang="en-US" dirty="0">
              <a:solidFill>
                <a:schemeClr val="tx1"/>
              </a:solidFill>
            </a:endParaRPr>
          </a:p>
        </p:txBody>
      </p:sp>
      <p:pic>
        <p:nvPicPr>
          <p:cNvPr id="211972" name="Picture 4"/>
          <p:cNvPicPr>
            <a:picLocks noChangeAspect="1" noChangeArrowheads="1"/>
          </p:cNvPicPr>
          <p:nvPr/>
        </p:nvPicPr>
        <p:blipFill>
          <a:blip r:embed="rId2" cstate="print"/>
          <a:srcRect/>
          <a:stretch>
            <a:fillRect/>
          </a:stretch>
        </p:blipFill>
        <p:spPr bwMode="auto">
          <a:xfrm>
            <a:off x="1" y="984913"/>
            <a:ext cx="8763000" cy="4970060"/>
          </a:xfrm>
          <a:prstGeom prst="rect">
            <a:avLst/>
          </a:prstGeom>
          <a:noFill/>
          <a:ln w="9525">
            <a:noFill/>
            <a:miter lim="800000"/>
            <a:headEnd/>
            <a:tailEnd/>
          </a:ln>
        </p:spPr>
      </p:pic>
    </p:spTree>
    <p:extLst>
      <p:ext uri="{BB962C8B-B14F-4D97-AF65-F5344CB8AC3E}">
        <p14:creationId xmlns:p14="http://schemas.microsoft.com/office/powerpoint/2010/main" val="104383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wn Arrow 23"/>
          <p:cNvSpPr/>
          <p:nvPr/>
        </p:nvSpPr>
        <p:spPr>
          <a:xfrm rot="18778737">
            <a:off x="6266421" y="4406358"/>
            <a:ext cx="685818" cy="1180855"/>
          </a:xfrm>
          <a:prstGeom prst="downArrow">
            <a:avLst>
              <a:gd name="adj1" fmla="val 50000"/>
              <a:gd name="adj2" fmla="val 53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8778737">
            <a:off x="2027172" y="2063588"/>
            <a:ext cx="914400" cy="1105359"/>
          </a:xfrm>
          <a:prstGeom prst="downArrow">
            <a:avLst>
              <a:gd name="adj1" fmla="val 50000"/>
              <a:gd name="adj2" fmla="val 53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smtClean="0"/>
              <a:t>Conclusions</a:t>
            </a:r>
            <a:endParaRPr lang="en-US" sz="4400" dirty="0"/>
          </a:p>
        </p:txBody>
      </p:sp>
      <p:sp>
        <p:nvSpPr>
          <p:cNvPr id="4" name="Oval 3"/>
          <p:cNvSpPr/>
          <p:nvPr/>
        </p:nvSpPr>
        <p:spPr>
          <a:xfrm>
            <a:off x="2057400" y="3962400"/>
            <a:ext cx="2895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Human Prediction Model</a:t>
            </a:r>
          </a:p>
        </p:txBody>
      </p:sp>
      <p:sp>
        <p:nvSpPr>
          <p:cNvPr id="6" name="Oval 5"/>
          <p:cNvSpPr/>
          <p:nvPr/>
        </p:nvSpPr>
        <p:spPr>
          <a:xfrm>
            <a:off x="217714" y="1513615"/>
            <a:ext cx="3276600" cy="12102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solidFill>
                  <a:schemeClr val="bg1"/>
                </a:solidFill>
              </a:rPr>
              <a:t>Human behavior models </a:t>
            </a:r>
            <a:endParaRPr lang="en-US" sz="2400" b="1" dirty="0">
              <a:solidFill>
                <a:schemeClr val="bg1"/>
              </a:solidFill>
            </a:endParaRPr>
          </a:p>
        </p:txBody>
      </p:sp>
      <p:sp>
        <p:nvSpPr>
          <p:cNvPr id="10" name="Down Arrow 9"/>
          <p:cNvSpPr/>
          <p:nvPr/>
        </p:nvSpPr>
        <p:spPr>
          <a:xfrm rot="1452361">
            <a:off x="3290902" y="2480386"/>
            <a:ext cx="914400" cy="1752600"/>
          </a:xfrm>
          <a:prstGeom prst="downArrow">
            <a:avLst>
              <a:gd name="adj1" fmla="val 50000"/>
              <a:gd name="adj2" fmla="val 53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5486400" y="5410200"/>
            <a:ext cx="3048000" cy="1219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Take action</a:t>
            </a:r>
            <a:endParaRPr lang="en-US" sz="2400" b="1" dirty="0">
              <a:solidFill>
                <a:schemeClr val="bg1"/>
              </a:solidFill>
            </a:endParaRPr>
          </a:p>
        </p:txBody>
      </p:sp>
      <p:sp>
        <p:nvSpPr>
          <p:cNvPr id="12" name="Slide Number Placeholder 17"/>
          <p:cNvSpPr>
            <a:spLocks noGrp="1"/>
          </p:cNvSpPr>
          <p:nvPr>
            <p:ph type="sldNum" sz="quarter" idx="4294967295"/>
          </p:nvPr>
        </p:nvSpPr>
        <p:spPr>
          <a:xfrm>
            <a:off x="8647113" y="6408738"/>
            <a:ext cx="366712" cy="365125"/>
          </a:xfrm>
          <a:prstGeom prst="rect">
            <a:avLst/>
          </a:prstGeom>
        </p:spPr>
        <p:txBody>
          <a:bodyPr/>
          <a:lstStyle>
            <a:lvl1pPr>
              <a:defRPr/>
            </a:lvl1pPr>
          </a:lstStyle>
          <a:p>
            <a:fld id="{70976B79-0DD0-4D71-841F-0C38EA70C66A}" type="slidenum">
              <a:rPr lang="he-IL"/>
              <a:pPr/>
              <a:t>33</a:t>
            </a:fld>
            <a:endParaRPr lang="en-US"/>
          </a:p>
        </p:txBody>
      </p:sp>
      <p:sp>
        <p:nvSpPr>
          <p:cNvPr id="15" name="32-Point Star 14"/>
          <p:cNvSpPr/>
          <p:nvPr/>
        </p:nvSpPr>
        <p:spPr>
          <a:xfrm>
            <a:off x="2999509" y="2133600"/>
            <a:ext cx="2284132" cy="15240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machine learning</a:t>
            </a:r>
            <a:endParaRPr lang="en-US" b="1" dirty="0">
              <a:solidFill>
                <a:schemeClr val="bg1"/>
              </a:solidFill>
            </a:endParaRPr>
          </a:p>
        </p:txBody>
      </p:sp>
      <p:sp>
        <p:nvSpPr>
          <p:cNvPr id="16" name="Curved Left Arrow 15"/>
          <p:cNvSpPr/>
          <p:nvPr/>
        </p:nvSpPr>
        <p:spPr>
          <a:xfrm>
            <a:off x="4800600" y="4038600"/>
            <a:ext cx="1219200" cy="1066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24-Point Star 16"/>
          <p:cNvSpPr/>
          <p:nvPr/>
        </p:nvSpPr>
        <p:spPr>
          <a:xfrm>
            <a:off x="5181600" y="3276600"/>
            <a:ext cx="2743200" cy="16764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Game Theory Optimization</a:t>
            </a:r>
          </a:p>
          <a:p>
            <a:pPr algn="ctr"/>
            <a:r>
              <a:rPr lang="en-US" dirty="0" smtClean="0">
                <a:solidFill>
                  <a:schemeClr val="bg1"/>
                </a:solidFill>
              </a:rPr>
              <a:t>methods</a:t>
            </a:r>
            <a:endParaRPr lang="en-US" dirty="0">
              <a:solidFill>
                <a:schemeClr val="bg1"/>
              </a:solidFill>
            </a:endParaRPr>
          </a:p>
        </p:txBody>
      </p:sp>
      <p:sp>
        <p:nvSpPr>
          <p:cNvPr id="22" name="Down Arrow 21"/>
          <p:cNvSpPr/>
          <p:nvPr/>
        </p:nvSpPr>
        <p:spPr>
          <a:xfrm rot="3893121">
            <a:off x="4892305" y="1880745"/>
            <a:ext cx="782673" cy="1283964"/>
          </a:xfrm>
          <a:prstGeom prst="downArrow">
            <a:avLst>
              <a:gd name="adj1" fmla="val 50000"/>
              <a:gd name="adj2" fmla="val 53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86400" y="1318633"/>
            <a:ext cx="3429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solidFill>
                  <a:schemeClr val="bg1"/>
                </a:solidFill>
              </a:rPr>
              <a:t>Data </a:t>
            </a:r>
          </a:p>
          <a:p>
            <a:pPr lvl="1"/>
            <a:r>
              <a:rPr lang="en-US" sz="2400" b="1" dirty="0">
                <a:solidFill>
                  <a:schemeClr val="bg1"/>
                </a:solidFill>
              </a:rPr>
              <a:t>(</a:t>
            </a:r>
            <a:r>
              <a:rPr lang="en-US" sz="2400" b="1" dirty="0" smtClean="0">
                <a:solidFill>
                  <a:schemeClr val="bg1"/>
                </a:solidFill>
              </a:rPr>
              <a:t>from specific culture)</a:t>
            </a:r>
          </a:p>
        </p:txBody>
      </p:sp>
      <p:pic>
        <p:nvPicPr>
          <p:cNvPr id="429058" name="Picture 2" descr="Almog Virtual Fem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4" y="4191000"/>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29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4" grpId="0" animBg="1"/>
      <p:bldP spid="10" grpId="0" animBg="1"/>
      <p:bldP spid="11" grpId="0" animBg="1"/>
      <p:bldP spid="15" grpId="0" animBg="1"/>
      <p:bldP spid="16" grpId="0" animBg="1"/>
      <p:bldP spid="17"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Motivation: Training People</a:t>
            </a:r>
            <a:endParaRPr lang="he-IL" dirty="0"/>
          </a:p>
        </p:txBody>
      </p:sp>
      <p:sp>
        <p:nvSpPr>
          <p:cNvPr id="4" name="Slide Number Placeholder 3"/>
          <p:cNvSpPr>
            <a:spLocks noGrp="1"/>
          </p:cNvSpPr>
          <p:nvPr>
            <p:ph type="sldNum" sz="quarter" idx="12"/>
          </p:nvPr>
        </p:nvSpPr>
        <p:spPr/>
        <p:txBody>
          <a:bodyPr/>
          <a:lstStyle/>
          <a:p>
            <a:pPr>
              <a:defRPr/>
            </a:pPr>
            <a:fld id="{7B54DE23-55C9-4D28-81E4-A4C62141198A}" type="slidenum">
              <a:rPr lang="he-IL" smtClean="0"/>
              <a:pPr>
                <a:defRPr/>
              </a:pPr>
              <a:t>4</a:t>
            </a:fld>
            <a:endParaRPr lang="en-US"/>
          </a:p>
        </p:txBody>
      </p:sp>
      <p:pic>
        <p:nvPicPr>
          <p:cNvPr id="423938" name="Picture 2" descr="http://i.web.srsvc.com/image/o_20130414_3126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1571252"/>
            <a:ext cx="428625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423940" name="Picture 4" descr="http://smallbusiness.chron.com/DM-Resize/photos.demandstudios.com/getty/article/114/86/80405173.jpg?w=600&amp;h=600&amp;keep_rati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678" y="1571252"/>
            <a:ext cx="4574722" cy="2847976"/>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descr="http://www.kaushik.net/avinash/wp-content/uploads/2007/10/negotiate.jpg?7983b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8" y="4419228"/>
            <a:ext cx="4365172" cy="2482735"/>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descr="http://www.worldhotels.com/wp-uploads/2012/08/Porta-Portese-Flea-Marke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0678" y="4419227"/>
            <a:ext cx="4574722" cy="241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70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4300" dirty="0" smtClean="0"/>
              <a:t>Motivation: Training People</a:t>
            </a:r>
            <a:endParaRPr lang="he-IL" sz="4300" dirty="0"/>
          </a:p>
        </p:txBody>
      </p:sp>
      <p:sp>
        <p:nvSpPr>
          <p:cNvPr id="4" name="Slide Number Placeholder 3"/>
          <p:cNvSpPr>
            <a:spLocks noGrp="1"/>
          </p:cNvSpPr>
          <p:nvPr>
            <p:ph type="sldNum" sz="quarter" idx="12"/>
          </p:nvPr>
        </p:nvSpPr>
        <p:spPr/>
        <p:txBody>
          <a:bodyPr/>
          <a:lstStyle/>
          <a:p>
            <a:pPr>
              <a:defRPr/>
            </a:pPr>
            <a:fld id="{7B54DE23-55C9-4D28-81E4-A4C62141198A}" type="slidenum">
              <a:rPr lang="he-IL" smtClean="0"/>
              <a:pPr>
                <a:defRPr/>
              </a:pPr>
              <a:t>5</a:t>
            </a:fld>
            <a:endParaRPr lang="en-US"/>
          </a:p>
        </p:txBody>
      </p:sp>
      <p:pic>
        <p:nvPicPr>
          <p:cNvPr id="7" name="Picture 2" descr="http://www.wired.com/images_blogs/dangerroom/2010/09/100413-a-3603j-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79" y="1143000"/>
            <a:ext cx="4382839" cy="2924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msimg.armytimes.com/apps/pbcsi.dll/bilde?Site=M6&amp;Date=20120128&amp;Category=NEWS&amp;ArtNo=201280311&amp;Ref=AR&amp;MaxW=640&amp;Border=0&amp;West-Point-group-teaches-art-negoti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047" y="1143000"/>
            <a:ext cx="4364779" cy="2924176"/>
          </a:xfrm>
          <a:prstGeom prst="rect">
            <a:avLst/>
          </a:prstGeom>
          <a:noFill/>
          <a:extLst>
            <a:ext uri="{909E8E84-426E-40DD-AFC4-6F175D3DCCD1}">
              <a14:hiddenFill xmlns:a14="http://schemas.microsoft.com/office/drawing/2010/main">
                <a:solidFill>
                  <a:srgbClr val="FFFFFF"/>
                </a:solidFill>
              </a14:hiddenFill>
            </a:ext>
          </a:extLst>
        </p:spPr>
      </p:pic>
      <p:pic>
        <p:nvPicPr>
          <p:cNvPr id="425986" name="Picture 2" descr="http://usarmy.vo.llnwd.net/e2/-images/2011/02/08/98724/size0-army.mil-98724-2011-02-09-0702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7" y="4067176"/>
            <a:ext cx="4493182" cy="2790824"/>
          </a:xfrm>
          <a:prstGeom prst="rect">
            <a:avLst/>
          </a:prstGeom>
          <a:noFill/>
          <a:extLst>
            <a:ext uri="{909E8E84-426E-40DD-AFC4-6F175D3DCCD1}">
              <a14:hiddenFill xmlns:a14="http://schemas.microsoft.com/office/drawing/2010/main">
                <a:solidFill>
                  <a:srgbClr val="FFFFFF"/>
                </a:solidFill>
              </a14:hiddenFill>
            </a:ext>
          </a:extLst>
        </p:spPr>
      </p:pic>
      <p:pic>
        <p:nvPicPr>
          <p:cNvPr id="425988" name="Picture 4" descr="http://blog.netsciwestpoint.org/wp-content/uploads/2012/02/MTT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3218" y="4067176"/>
            <a:ext cx="4299465" cy="279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375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1414"/>
            <a:ext cx="7924800" cy="650875"/>
          </a:xfrm>
        </p:spPr>
        <p:txBody>
          <a:bodyPr>
            <a:normAutofit fontScale="90000"/>
          </a:bodyPr>
          <a:lstStyle/>
          <a:p>
            <a:pPr algn="ctr"/>
            <a:r>
              <a:rPr lang="en-US" dirty="0" smtClean="0"/>
              <a:t>Security Applications</a:t>
            </a:r>
            <a:endParaRPr lang="en-US" dirty="0"/>
          </a:p>
        </p:txBody>
      </p:sp>
      <p:sp>
        <p:nvSpPr>
          <p:cNvPr id="3" name="Slide Number Placeholder 2"/>
          <p:cNvSpPr>
            <a:spLocks noGrp="1"/>
          </p:cNvSpPr>
          <p:nvPr>
            <p:ph type="sldNum" sz="quarter" idx="12"/>
          </p:nvPr>
        </p:nvSpPr>
        <p:spPr/>
        <p:txBody>
          <a:bodyPr/>
          <a:lstStyle/>
          <a:p>
            <a:pPr>
              <a:defRPr/>
            </a:pPr>
            <a:fld id="{40D60D8E-E684-4466-942E-A07EFF17E32C}" type="slidenum">
              <a:rPr lang="he-IL" smtClean="0"/>
              <a:pPr>
                <a:defRPr/>
              </a:pPr>
              <a:t>6</a:t>
            </a:fld>
            <a:endParaRPr lang="en-US"/>
          </a:p>
        </p:txBody>
      </p:sp>
      <p:pic>
        <p:nvPicPr>
          <p:cNvPr id="562178" name="Picture 2"/>
          <p:cNvPicPr>
            <a:picLocks noChangeAspect="1" noChangeArrowheads="1"/>
          </p:cNvPicPr>
          <p:nvPr/>
        </p:nvPicPr>
        <p:blipFill>
          <a:blip r:embed="rId2" cstate="print"/>
          <a:srcRect b="27269"/>
          <a:stretch>
            <a:fillRect/>
          </a:stretch>
        </p:blipFill>
        <p:spPr bwMode="auto">
          <a:xfrm>
            <a:off x="357158" y="685800"/>
            <a:ext cx="8501122" cy="41148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66322" y="1412016"/>
            <a:ext cx="8581072" cy="4912584"/>
          </a:xfrm>
          <a:prstGeom prst="rect">
            <a:avLst/>
          </a:prstGeom>
          <a:noFill/>
          <a:ln w="9525">
            <a:noFill/>
            <a:miter lim="800000"/>
            <a:headEnd/>
            <a:tailEnd/>
          </a:ln>
          <a:effectLst/>
        </p:spPr>
      </p:pic>
    </p:spTree>
    <p:extLst>
      <p:ext uri="{BB962C8B-B14F-4D97-AF65-F5344CB8AC3E}">
        <p14:creationId xmlns:p14="http://schemas.microsoft.com/office/powerpoint/2010/main" val="46949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0F3E940-0A61-4563-93D5-BBB9EE9DDCB4}" type="slidenum">
              <a:rPr lang="he-IL"/>
              <a:pPr/>
              <a:t>7</a:t>
            </a:fld>
            <a:r>
              <a:rPr lang="en-US"/>
              <a:t>/19</a:t>
            </a:r>
          </a:p>
        </p:txBody>
      </p:sp>
      <p:sp>
        <p:nvSpPr>
          <p:cNvPr id="316418" name="Rectangle 2"/>
          <p:cNvSpPr>
            <a:spLocks noGrp="1" noChangeArrowheads="1"/>
          </p:cNvSpPr>
          <p:nvPr>
            <p:ph type="title"/>
          </p:nvPr>
        </p:nvSpPr>
        <p:spPr/>
        <p:txBody>
          <a:bodyPr>
            <a:normAutofit fontScale="90000"/>
          </a:bodyPr>
          <a:lstStyle/>
          <a:p>
            <a:r>
              <a:rPr lang="en-US" dirty="0" smtClean="0"/>
              <a:t>Can Automated Agents be Used for Negotiation Training?</a:t>
            </a:r>
            <a:endParaRPr lang="en-US" dirty="0"/>
          </a:p>
        </p:txBody>
      </p:sp>
      <p:sp>
        <p:nvSpPr>
          <p:cNvPr id="316419" name="Rectangle 3"/>
          <p:cNvSpPr>
            <a:spLocks noGrp="1" noChangeArrowheads="1"/>
          </p:cNvSpPr>
          <p:nvPr>
            <p:ph type="body" idx="1"/>
          </p:nvPr>
        </p:nvSpPr>
        <p:spPr>
          <a:xfrm>
            <a:off x="76200" y="1600200"/>
            <a:ext cx="7153275" cy="3957637"/>
          </a:xfrm>
        </p:spPr>
        <p:txBody>
          <a:bodyPr/>
          <a:lstStyle/>
          <a:p>
            <a:r>
              <a:rPr lang="en-US" dirty="0"/>
              <a:t>Simulations and role-playing are extensively used for training </a:t>
            </a:r>
            <a:r>
              <a:rPr lang="en-US" dirty="0" smtClean="0"/>
              <a:t>people</a:t>
            </a:r>
            <a:endParaRPr lang="en-US" sz="2400" dirty="0"/>
          </a:p>
          <a:p>
            <a:pPr lvl="1"/>
            <a:r>
              <a:rPr lang="en-US" dirty="0"/>
              <a:t>Underlying assumption: they improve people’s negotiation skills</a:t>
            </a:r>
            <a:endParaRPr lang="en-US" dirty="0">
              <a:solidFill>
                <a:srgbClr val="FF3300"/>
              </a:solidFill>
            </a:endParaRPr>
          </a:p>
          <a:p>
            <a:r>
              <a:rPr lang="en-US" i="1" dirty="0"/>
              <a:t>Do they really</a:t>
            </a:r>
            <a:r>
              <a:rPr lang="en-US" dirty="0"/>
              <a:t>? </a:t>
            </a:r>
            <a:endParaRPr lang="en-US" dirty="0" smtClean="0"/>
          </a:p>
          <a:p>
            <a:r>
              <a:rPr lang="en-US" dirty="0" smtClean="0"/>
              <a:t>Can automated agent help?</a:t>
            </a:r>
          </a:p>
          <a:p>
            <a:pPr lvl="1">
              <a:buClr>
                <a:srgbClr val="0033CC"/>
              </a:buClr>
              <a:buSzPct val="125000"/>
              <a:buFont typeface="Wingdings 2" pitchFamily="18" charset="2"/>
              <a:buChar char="&lt;"/>
            </a:pPr>
            <a:r>
              <a:rPr lang="en-US" sz="2400" dirty="0">
                <a:sym typeface="Wingdings 2" pitchFamily="18" charset="2"/>
              </a:rPr>
              <a:t>accessible and available 24/7</a:t>
            </a:r>
          </a:p>
          <a:p>
            <a:pPr lvl="1">
              <a:buClr>
                <a:srgbClr val="0033CC"/>
              </a:buClr>
              <a:buSzPct val="125000"/>
              <a:buFont typeface="Wingdings 2" pitchFamily="18" charset="2"/>
              <a:buChar char="&lt;"/>
            </a:pPr>
            <a:r>
              <a:rPr lang="en-US" sz="2400" dirty="0"/>
              <a:t>modeling different counterparts</a:t>
            </a:r>
            <a:endParaRPr lang="en-US" sz="2400" dirty="0">
              <a:sym typeface="Wingdings 2" pitchFamily="18" charset="2"/>
            </a:endParaRPr>
          </a:p>
          <a:p>
            <a:endParaRPr lang="en-US" dirty="0" smtClean="0"/>
          </a:p>
          <a:p>
            <a:endParaRPr lang="en-US" i="1" dirty="0">
              <a:solidFill>
                <a:srgbClr val="0033CC"/>
              </a:solidFill>
            </a:endParaRPr>
          </a:p>
        </p:txBody>
      </p:sp>
      <p:pic>
        <p:nvPicPr>
          <p:cNvPr id="6" name="Picture 5" descr="role_playing"/>
          <p:cNvPicPr>
            <a:picLocks noChangeAspect="1" noChangeArrowheads="1"/>
          </p:cNvPicPr>
          <p:nvPr/>
        </p:nvPicPr>
        <p:blipFill rotWithShape="1">
          <a:blip r:embed="rId3">
            <a:extLst>
              <a:ext uri="{28A0092B-C50C-407E-A947-70E740481C1C}">
                <a14:useLocalDpi xmlns:a14="http://schemas.microsoft.com/office/drawing/2010/main" val="0"/>
              </a:ext>
            </a:extLst>
          </a:blip>
          <a:srcRect l="9529" t="8512" r="8468"/>
          <a:stretch/>
        </p:blipFill>
        <p:spPr>
          <a:xfrm>
            <a:off x="5344885" y="3560534"/>
            <a:ext cx="4027715" cy="31586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3725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093D32A-9C4A-44AA-9A2D-FE5883A5BE66}" type="slidenum">
              <a:rPr lang="he-IL" smtClean="0"/>
              <a:pPr/>
              <a:t>8</a:t>
            </a:fld>
            <a:endParaRPr lang="en-US" dirty="0"/>
          </a:p>
        </p:txBody>
      </p:sp>
      <p:sp>
        <p:nvSpPr>
          <p:cNvPr id="471042" name="Rectangle 2"/>
          <p:cNvSpPr>
            <a:spLocks noGrp="1" noChangeArrowheads="1"/>
          </p:cNvSpPr>
          <p:nvPr>
            <p:ph type="title"/>
          </p:nvPr>
        </p:nvSpPr>
        <p:spPr/>
        <p:txBody>
          <a:bodyPr/>
          <a:lstStyle/>
          <a:p>
            <a:r>
              <a:rPr lang="en-US" i="1"/>
              <a:t>KBAgent </a:t>
            </a:r>
            <a:r>
              <a:rPr lang="en-US" sz="2400"/>
              <a:t>[OS09]</a:t>
            </a:r>
          </a:p>
        </p:txBody>
      </p:sp>
      <p:sp>
        <p:nvSpPr>
          <p:cNvPr id="471044" name="Text Box 4"/>
          <p:cNvSpPr txBox="1">
            <a:spLocks noChangeArrowheads="1"/>
          </p:cNvSpPr>
          <p:nvPr/>
        </p:nvSpPr>
        <p:spPr bwMode="auto">
          <a:xfrm>
            <a:off x="914400" y="5181600"/>
            <a:ext cx="5715000" cy="923330"/>
          </a:xfrm>
          <a:prstGeom prst="rect">
            <a:avLst/>
          </a:prstGeom>
          <a:noFill/>
          <a:ln w="12700" cap="sq">
            <a:noFill/>
            <a:miter lim="800000"/>
            <a:headEnd type="none" w="sm" len="sm"/>
            <a:tailEnd type="none" w="sm" len="sm"/>
          </a:ln>
          <a:effectLst/>
        </p:spPr>
        <p:txBody>
          <a:bodyPr wrap="square">
            <a:spAutoFit/>
          </a:bodyPr>
          <a:lstStyle/>
          <a:p>
            <a:pPr algn="l"/>
            <a:r>
              <a:rPr lang="en-US" dirty="0"/>
              <a:t>Y. Oshrat, R. Lin, and S. Kraus. Facing the challenge of human-agent negotiations via effective general opponent modeling. In </a:t>
            </a:r>
            <a:r>
              <a:rPr lang="en-US" i="1" dirty="0"/>
              <a:t>AAMAS</a:t>
            </a:r>
            <a:r>
              <a:rPr lang="en-US" dirty="0"/>
              <a:t>, 2009</a:t>
            </a:r>
          </a:p>
        </p:txBody>
      </p:sp>
      <p:sp>
        <p:nvSpPr>
          <p:cNvPr id="471046" name="Rectangle 6"/>
          <p:cNvSpPr>
            <a:spLocks noGrp="1" noChangeArrowheads="1"/>
          </p:cNvSpPr>
          <p:nvPr>
            <p:ph type="body" idx="1"/>
          </p:nvPr>
        </p:nvSpPr>
        <p:spPr>
          <a:xfrm>
            <a:off x="949325" y="1371600"/>
            <a:ext cx="7661275" cy="4114800"/>
          </a:xfrm>
          <a:noFill/>
          <a:ln/>
        </p:spPr>
        <p:txBody>
          <a:bodyPr/>
          <a:lstStyle/>
          <a:p>
            <a:pPr marL="342900" indent="-342900">
              <a:lnSpc>
                <a:spcPct val="90000"/>
              </a:lnSpc>
            </a:pPr>
            <a:r>
              <a:rPr lang="en-US" dirty="0"/>
              <a:t>Multi-issue, multi-attribute, with incomplete information</a:t>
            </a:r>
          </a:p>
          <a:p>
            <a:pPr marL="342900" indent="-342900">
              <a:lnSpc>
                <a:spcPct val="90000"/>
              </a:lnSpc>
            </a:pPr>
            <a:r>
              <a:rPr lang="en-US" dirty="0"/>
              <a:t>Domain independent</a:t>
            </a:r>
          </a:p>
          <a:p>
            <a:pPr marL="342900" indent="-342900">
              <a:lnSpc>
                <a:spcPct val="90000"/>
              </a:lnSpc>
            </a:pPr>
            <a:r>
              <a:rPr lang="en-US" dirty="0"/>
              <a:t>Implemented several tactics and heuristics</a:t>
            </a:r>
          </a:p>
          <a:p>
            <a:pPr marL="742950" lvl="1" indent="-285750">
              <a:lnSpc>
                <a:spcPct val="90000"/>
              </a:lnSpc>
            </a:pPr>
            <a:r>
              <a:rPr lang="en-US" dirty="0"/>
              <a:t>qualitative in nature</a:t>
            </a:r>
          </a:p>
          <a:p>
            <a:pPr marL="342900" indent="-342900">
              <a:lnSpc>
                <a:spcPct val="90000"/>
              </a:lnSpc>
            </a:pPr>
            <a:r>
              <a:rPr lang="en-US" i="1" dirty="0"/>
              <a:t>Non-deterministic</a:t>
            </a:r>
            <a:r>
              <a:rPr lang="en-US" dirty="0"/>
              <a:t> behavior, also via means of randomization</a:t>
            </a:r>
          </a:p>
          <a:p>
            <a:pPr marL="342900" indent="-342900">
              <a:lnSpc>
                <a:spcPct val="90000"/>
              </a:lnSpc>
            </a:pPr>
            <a:r>
              <a:rPr lang="en-US" dirty="0"/>
              <a:t>Using data from </a:t>
            </a:r>
            <a:r>
              <a:rPr lang="en-US" b="1" i="1" dirty="0">
                <a:solidFill>
                  <a:srgbClr val="FF0000"/>
                </a:solidFill>
              </a:rPr>
              <a:t>previous </a:t>
            </a:r>
            <a:r>
              <a:rPr lang="en-US" b="1" dirty="0" smtClean="0">
                <a:solidFill>
                  <a:srgbClr val="FF0000"/>
                </a:solidFill>
              </a:rPr>
              <a:t>interactions</a:t>
            </a:r>
            <a:endParaRPr lang="en-US" b="1" dirty="0">
              <a:solidFill>
                <a:srgbClr val="FF0000"/>
              </a:solidFill>
            </a:endParaRPr>
          </a:p>
        </p:txBody>
      </p:sp>
    </p:spTree>
    <p:extLst>
      <p:ext uri="{BB962C8B-B14F-4D97-AF65-F5344CB8AC3E}">
        <p14:creationId xmlns:p14="http://schemas.microsoft.com/office/powerpoint/2010/main" val="1060061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normAutofit fontScale="90000"/>
          </a:bodyPr>
          <a:lstStyle/>
          <a:p>
            <a:r>
              <a:rPr lang="en-US"/>
              <a:t>The Negotiation Scenario</a:t>
            </a:r>
          </a:p>
        </p:txBody>
      </p:sp>
      <p:sp>
        <p:nvSpPr>
          <p:cNvPr id="396291" name="Rectangle 3"/>
          <p:cNvSpPr>
            <a:spLocks noGrp="1" noChangeArrowheads="1"/>
          </p:cNvSpPr>
          <p:nvPr>
            <p:ph type="body" sz="half" idx="1"/>
          </p:nvPr>
        </p:nvSpPr>
        <p:spPr>
          <a:xfrm>
            <a:off x="5237163" y="1981200"/>
            <a:ext cx="3906837" cy="4114800"/>
          </a:xfrm>
        </p:spPr>
        <p:txBody>
          <a:bodyPr/>
          <a:lstStyle/>
          <a:p>
            <a:r>
              <a:rPr lang="en-US" sz="2800"/>
              <a:t>Employer and job candidate</a:t>
            </a:r>
          </a:p>
          <a:p>
            <a:pPr lvl="1"/>
            <a:r>
              <a:rPr lang="en-US" sz="2400"/>
              <a:t>Objective: reach an agreement over hiring terms after successful interview</a:t>
            </a:r>
          </a:p>
          <a:p>
            <a:endParaRPr lang="en-US" sz="2800"/>
          </a:p>
        </p:txBody>
      </p:sp>
      <p:pic>
        <p:nvPicPr>
          <p:cNvPr id="396292" name="Picture 4" descr="job candidate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 y="1716088"/>
            <a:ext cx="5657850" cy="4635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20902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12278</TotalTime>
  <Words>1419</Words>
  <Application>Microsoft Office PowerPoint</Application>
  <PresentationFormat>On-screen Show (4:3)</PresentationFormat>
  <Paragraphs>310</Paragraphs>
  <Slides>33</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Concourse</vt:lpstr>
      <vt:lpstr>Microsoft Excel 97-2003 Worksheet</vt:lpstr>
      <vt:lpstr>Culture Sensitive Negotiation Agents  Sarit Kraus Dept of Computer Science Bar-Ilan University   </vt:lpstr>
      <vt:lpstr>Motivation: e-commerce</vt:lpstr>
      <vt:lpstr>Motivation: Study of Cross Culture Negotiations</vt:lpstr>
      <vt:lpstr>Motivation: Training People</vt:lpstr>
      <vt:lpstr>Motivation: Training People</vt:lpstr>
      <vt:lpstr>Security Applications</vt:lpstr>
      <vt:lpstr>Can Automated Agents be Used for Negotiation Training?</vt:lpstr>
      <vt:lpstr>KBAgent [OS09]</vt:lpstr>
      <vt:lpstr>The Negotiation Scenario</vt:lpstr>
      <vt:lpstr>Results</vt:lpstr>
      <vt:lpstr>Example scenario</vt:lpstr>
      <vt:lpstr>CT game</vt:lpstr>
      <vt:lpstr>An Experimental Test-Bed</vt:lpstr>
      <vt:lpstr>CT game</vt:lpstr>
      <vt:lpstr>The PURB-Agent</vt:lpstr>
      <vt:lpstr>Hypothesis  </vt:lpstr>
      <vt:lpstr>Average Performance</vt:lpstr>
      <vt:lpstr>Reliability Measures</vt:lpstr>
      <vt:lpstr>Reliability Measures</vt:lpstr>
      <vt:lpstr>Reliability Measures</vt:lpstr>
      <vt:lpstr>Reliability Measures</vt:lpstr>
      <vt:lpstr>Average Performance</vt:lpstr>
      <vt:lpstr>Goals and Challenges</vt:lpstr>
      <vt:lpstr>Personality, Adaptive Learning  (PAL) Agent</vt:lpstr>
      <vt:lpstr>Success Rate: Getting to the Goal</vt:lpstr>
      <vt:lpstr>Performance Comparison: Averages</vt:lpstr>
      <vt:lpstr>Example in Lebanon</vt:lpstr>
      <vt:lpstr>Example in Israel</vt:lpstr>
      <vt:lpstr>PAL</vt:lpstr>
      <vt:lpstr>Automated Mediator Scenario: Neighbor Dispute</vt:lpstr>
      <vt:lpstr>PowerPoint Presentation</vt:lpstr>
      <vt:lpstr>AniMed Evaluation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Proposal Business Intelligence  to Quickly Model Data</dc:title>
  <dc:creator>Avi Rosenfeld</dc:creator>
  <cp:lastModifiedBy>user</cp:lastModifiedBy>
  <cp:revision>205</cp:revision>
  <dcterms:created xsi:type="dcterms:W3CDTF">2009-09-02T05:54:12Z</dcterms:created>
  <dcterms:modified xsi:type="dcterms:W3CDTF">2013-04-30T13:06:42Z</dcterms:modified>
</cp:coreProperties>
</file>