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notesSlides/notesSlide26.xml" ContentType="application/vnd.openxmlformats-officedocument.presentationml.notesSlide+xml"/>
  <Override PartName="/ppt/charts/chart4.xml" ContentType="application/vnd.openxmlformats-officedocument.drawingml.chart+xml"/>
  <Override PartName="/ppt/notesSlides/notesSlide27.xml" ContentType="application/vnd.openxmlformats-officedocument.presentationml.notesSlide+xml"/>
  <Override PartName="/ppt/charts/chart5.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notesSlides/notesSlide32.xml" ContentType="application/vnd.openxmlformats-officedocument.presentationml.notesSlide+xml"/>
  <Override PartName="/ppt/charts/chart7.xml" ContentType="application/vnd.openxmlformats-officedocument.drawingml.chart+xml"/>
  <Override PartName="/ppt/notesSlides/notesSlide33.xml" ContentType="application/vnd.openxmlformats-officedocument.presentationml.notesSlide+xml"/>
  <Override PartName="/ppt/charts/chart8.xml" ContentType="application/vnd.openxmlformats-officedocument.drawingml.chart+xml"/>
  <Override PartName="/ppt/notesSlides/notesSlide34.xml" ContentType="application/vnd.openxmlformats-officedocument.presentationml.notesSlide+xml"/>
  <Override PartName="/ppt/charts/chart9.xml" ContentType="application/vnd.openxmlformats-officedocument.drawingml.chart+xml"/>
  <Override PartName="/ppt/notesSlides/notesSlide35.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6.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37.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38.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44" r:id="rId2"/>
  </p:sldMasterIdLst>
  <p:notesMasterIdLst>
    <p:notesMasterId r:id="rId106"/>
  </p:notesMasterIdLst>
  <p:sldIdLst>
    <p:sldId id="464" r:id="rId3"/>
    <p:sldId id="958" r:id="rId4"/>
    <p:sldId id="959" r:id="rId5"/>
    <p:sldId id="960" r:id="rId6"/>
    <p:sldId id="971" r:id="rId7"/>
    <p:sldId id="972" r:id="rId8"/>
    <p:sldId id="973" r:id="rId9"/>
    <p:sldId id="885" r:id="rId10"/>
    <p:sldId id="824" r:id="rId11"/>
    <p:sldId id="825" r:id="rId12"/>
    <p:sldId id="917" r:id="rId13"/>
    <p:sldId id="890" r:id="rId14"/>
    <p:sldId id="891" r:id="rId15"/>
    <p:sldId id="892" r:id="rId16"/>
    <p:sldId id="893" r:id="rId17"/>
    <p:sldId id="894" r:id="rId18"/>
    <p:sldId id="896" r:id="rId19"/>
    <p:sldId id="897" r:id="rId20"/>
    <p:sldId id="898" r:id="rId21"/>
    <p:sldId id="899" r:id="rId22"/>
    <p:sldId id="900" r:id="rId23"/>
    <p:sldId id="901" r:id="rId24"/>
    <p:sldId id="902" r:id="rId25"/>
    <p:sldId id="903" r:id="rId26"/>
    <p:sldId id="904" r:id="rId27"/>
    <p:sldId id="905" r:id="rId28"/>
    <p:sldId id="906" r:id="rId29"/>
    <p:sldId id="907" r:id="rId30"/>
    <p:sldId id="908" r:id="rId31"/>
    <p:sldId id="909" r:id="rId32"/>
    <p:sldId id="910" r:id="rId33"/>
    <p:sldId id="911" r:id="rId34"/>
    <p:sldId id="912" r:id="rId35"/>
    <p:sldId id="913" r:id="rId36"/>
    <p:sldId id="914" r:id="rId37"/>
    <p:sldId id="915" r:id="rId38"/>
    <p:sldId id="916" r:id="rId39"/>
    <p:sldId id="828" r:id="rId40"/>
    <p:sldId id="832" r:id="rId41"/>
    <p:sldId id="833" r:id="rId42"/>
    <p:sldId id="834" r:id="rId43"/>
    <p:sldId id="918" r:id="rId44"/>
    <p:sldId id="835" r:id="rId45"/>
    <p:sldId id="836" r:id="rId46"/>
    <p:sldId id="837" r:id="rId47"/>
    <p:sldId id="838" r:id="rId48"/>
    <p:sldId id="839" r:id="rId49"/>
    <p:sldId id="840" r:id="rId50"/>
    <p:sldId id="841" r:id="rId51"/>
    <p:sldId id="842" r:id="rId52"/>
    <p:sldId id="843" r:id="rId53"/>
    <p:sldId id="844" r:id="rId54"/>
    <p:sldId id="845" r:id="rId55"/>
    <p:sldId id="846" r:id="rId56"/>
    <p:sldId id="855" r:id="rId57"/>
    <p:sldId id="856" r:id="rId58"/>
    <p:sldId id="857" r:id="rId59"/>
    <p:sldId id="861" r:id="rId60"/>
    <p:sldId id="862" r:id="rId61"/>
    <p:sldId id="863" r:id="rId62"/>
    <p:sldId id="864" r:id="rId63"/>
    <p:sldId id="919" r:id="rId64"/>
    <p:sldId id="962" r:id="rId65"/>
    <p:sldId id="883" r:id="rId66"/>
    <p:sldId id="961" r:id="rId67"/>
    <p:sldId id="922" r:id="rId68"/>
    <p:sldId id="923" r:id="rId69"/>
    <p:sldId id="924" r:id="rId70"/>
    <p:sldId id="926" r:id="rId71"/>
    <p:sldId id="927" r:id="rId72"/>
    <p:sldId id="928" r:id="rId73"/>
    <p:sldId id="929" r:id="rId74"/>
    <p:sldId id="930" r:id="rId75"/>
    <p:sldId id="931" r:id="rId76"/>
    <p:sldId id="932" r:id="rId77"/>
    <p:sldId id="933" r:id="rId78"/>
    <p:sldId id="934" r:id="rId79"/>
    <p:sldId id="935" r:id="rId80"/>
    <p:sldId id="937" r:id="rId81"/>
    <p:sldId id="938" r:id="rId82"/>
    <p:sldId id="939" r:id="rId83"/>
    <p:sldId id="940" r:id="rId84"/>
    <p:sldId id="941" r:id="rId85"/>
    <p:sldId id="942" r:id="rId86"/>
    <p:sldId id="943" r:id="rId87"/>
    <p:sldId id="944" r:id="rId88"/>
    <p:sldId id="945" r:id="rId89"/>
    <p:sldId id="946" r:id="rId90"/>
    <p:sldId id="947" r:id="rId91"/>
    <p:sldId id="948" r:id="rId92"/>
    <p:sldId id="949" r:id="rId93"/>
    <p:sldId id="964" r:id="rId94"/>
    <p:sldId id="950" r:id="rId95"/>
    <p:sldId id="951" r:id="rId96"/>
    <p:sldId id="952" r:id="rId97"/>
    <p:sldId id="953" r:id="rId98"/>
    <p:sldId id="957" r:id="rId99"/>
    <p:sldId id="965" r:id="rId100"/>
    <p:sldId id="967" r:id="rId101"/>
    <p:sldId id="968" r:id="rId102"/>
    <p:sldId id="969" r:id="rId103"/>
    <p:sldId id="970" r:id="rId104"/>
    <p:sldId id="966" r:id="rId10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47" autoAdjust="0"/>
    <p:restoredTop sz="79372" autoAdjust="0"/>
  </p:normalViewPr>
  <p:slideViewPr>
    <p:cSldViewPr>
      <p:cViewPr>
        <p:scale>
          <a:sx n="66" d="100"/>
          <a:sy n="66" d="100"/>
        </p:scale>
        <p:origin x="-2286" y="-1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100.jpeg"/><Relationship Id="rId1" Type="http://schemas.openxmlformats.org/officeDocument/2006/relationships/image" Target="../media/image99.jpe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image" Target="../media/image100.jpeg"/><Relationship Id="rId1" Type="http://schemas.openxmlformats.org/officeDocument/2006/relationships/image" Target="../media/image99.jpeg"/></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image" Target="../media/image100.jpeg"/><Relationship Id="rId1" Type="http://schemas.openxmlformats.org/officeDocument/2006/relationships/image" Target="../media/image99.jpeg"/></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openxmlformats.org/officeDocument/2006/relationships/image" Target="../media/image100.jpeg"/><Relationship Id="rId1" Type="http://schemas.openxmlformats.org/officeDocument/2006/relationships/image" Target="../media/image99.jpe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openxmlformats.org/officeDocument/2006/relationships/image" Target="../media/image100.jpeg"/><Relationship Id="rId1" Type="http://schemas.openxmlformats.org/officeDocument/2006/relationships/image" Target="../media/image99.jpeg"/></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openxmlformats.org/officeDocument/2006/relationships/image" Target="../media/image100.jpeg"/><Relationship Id="rId1" Type="http://schemas.openxmlformats.org/officeDocument/2006/relationships/image" Target="../media/image99.jpeg"/></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openxmlformats.org/officeDocument/2006/relationships/image" Target="../media/image100.jpeg"/><Relationship Id="rId1" Type="http://schemas.openxmlformats.org/officeDocument/2006/relationships/image" Target="../media/image99.jpe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openxmlformats.org/officeDocument/2006/relationships/image" Target="../media/image100.jpeg"/><Relationship Id="rId1" Type="http://schemas.openxmlformats.org/officeDocument/2006/relationships/image" Target="../media/image99.jpeg"/></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openxmlformats.org/officeDocument/2006/relationships/image" Target="../media/image100.jpeg"/><Relationship Id="rId1" Type="http://schemas.openxmlformats.org/officeDocument/2006/relationships/image" Target="../media/image99.jpe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image" Target="../media/image100.jpeg"/><Relationship Id="rId1" Type="http://schemas.openxmlformats.org/officeDocument/2006/relationships/image" Target="../media/image99.jpe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image" Target="../media/image100.jpeg"/><Relationship Id="rId1" Type="http://schemas.openxmlformats.org/officeDocument/2006/relationships/image" Target="../media/image99.jpe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image" Target="../media/image100.jpeg"/><Relationship Id="rId1" Type="http://schemas.openxmlformats.org/officeDocument/2006/relationships/image" Target="../media/image99.jpeg"/></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image" Target="../media/image100.jpeg"/><Relationship Id="rId1" Type="http://schemas.openxmlformats.org/officeDocument/2006/relationships/image" Target="../media/image99.jpe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image" Target="../media/image100.jpeg"/><Relationship Id="rId1" Type="http://schemas.openxmlformats.org/officeDocument/2006/relationships/image" Target="../media/image99.jpe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image" Target="../media/image100.jpeg"/><Relationship Id="rId1" Type="http://schemas.openxmlformats.org/officeDocument/2006/relationships/image" Target="../media/image99.jpeg"/></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image" Target="../media/image100.jpeg"/><Relationship Id="rId1" Type="http://schemas.openxmlformats.org/officeDocument/2006/relationships/image" Target="../media/image99.jpeg"/></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image" Target="../media/image100.jpeg"/><Relationship Id="rId1" Type="http://schemas.openxmlformats.org/officeDocument/2006/relationships/image" Target="../media/image99.jpe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559"/>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9</c:v>
                </c:pt>
                <c:pt idx="1">
                  <c:v>8</c:v>
                </c:pt>
                <c:pt idx="2">
                  <c:v>5</c:v>
                </c:pt>
                <c:pt idx="3">
                  <c:v>1</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-3</c:v>
                </c:pt>
                <c:pt idx="1">
                  <c:v>-5</c:v>
                </c:pt>
                <c:pt idx="2">
                  <c:v>-4</c:v>
                </c:pt>
                <c:pt idx="3">
                  <c:v>-10</c:v>
                </c:pt>
              </c:numCache>
            </c:numRef>
          </c:val>
        </c:ser>
        <c:dLbls>
          <c:showLegendKey val="0"/>
          <c:showVal val="0"/>
          <c:showCatName val="0"/>
          <c:showSerName val="0"/>
          <c:showPercent val="0"/>
          <c:showBubbleSize val="0"/>
        </c:dLbls>
        <c:gapWidth val="40"/>
        <c:axId val="164854784"/>
        <c:axId val="127954880"/>
      </c:barChart>
      <c:catAx>
        <c:axId val="164854784"/>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27954880"/>
        <c:crosses val="autoZero"/>
        <c:auto val="1"/>
        <c:lblAlgn val="ctr"/>
        <c:lblOffset val="100"/>
        <c:tickLblSkip val="1"/>
        <c:tickMarkSkip val="1"/>
        <c:noMultiLvlLbl val="0"/>
      </c:catAx>
      <c:valAx>
        <c:axId val="127954880"/>
        <c:scaling>
          <c:orientation val="minMax"/>
          <c:max val="10"/>
          <c:min val="-10"/>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48"/>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4854784"/>
        <c:crosses val="autoZero"/>
        <c:crossBetween val="between"/>
        <c:majorUnit val="2"/>
      </c:valAx>
      <c:spPr>
        <a:noFill/>
        <a:ln w="15812">
          <a:noFill/>
        </a:ln>
      </c:spPr>
    </c:plotArea>
    <c:legend>
      <c:legendPos val="r"/>
      <c:layout>
        <c:manualLayout>
          <c:xMode val="edge"/>
          <c:yMode val="edge"/>
          <c:x val="1.1098760121954004E-3"/>
          <c:y val="2.750129317776899E-2"/>
          <c:w val="0.19984464779740443"/>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626"/>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2.9</c:v>
                </c:pt>
                <c:pt idx="1">
                  <c:v>2.9</c:v>
                </c:pt>
                <c:pt idx="2">
                  <c:v>2.9</c:v>
                </c:pt>
                <c:pt idx="3">
                  <c:v>1</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0.60000000000000064</c:v>
                </c:pt>
                <c:pt idx="1">
                  <c:v>-0.30000000000000032</c:v>
                </c:pt>
                <c:pt idx="2">
                  <c:v>-2.7</c:v>
                </c:pt>
                <c:pt idx="3">
                  <c:v>-10</c:v>
                </c:pt>
              </c:numCache>
            </c:numRef>
          </c:val>
        </c:ser>
        <c:dLbls>
          <c:showLegendKey val="0"/>
          <c:showVal val="0"/>
          <c:showCatName val="0"/>
          <c:showSerName val="0"/>
          <c:showPercent val="0"/>
          <c:showBubbleSize val="0"/>
        </c:dLbls>
        <c:gapWidth val="40"/>
        <c:axId val="170784768"/>
        <c:axId val="169119680"/>
      </c:barChart>
      <c:catAx>
        <c:axId val="170784768"/>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9119680"/>
        <c:crosses val="autoZero"/>
        <c:auto val="1"/>
        <c:lblAlgn val="ctr"/>
        <c:lblOffset val="100"/>
        <c:tickLblSkip val="1"/>
        <c:tickMarkSkip val="1"/>
        <c:noMultiLvlLbl val="0"/>
      </c:catAx>
      <c:valAx>
        <c:axId val="169119680"/>
        <c:scaling>
          <c:orientation val="minMax"/>
          <c:max val="4"/>
          <c:min val="-3"/>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59"/>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70784768"/>
        <c:crosses val="autoZero"/>
        <c:crossBetween val="between"/>
        <c:majorUnit val="1"/>
      </c:valAx>
      <c:spPr>
        <a:noFill/>
        <a:ln w="15812">
          <a:noFill/>
        </a:ln>
      </c:spPr>
    </c:plotArea>
    <c:legend>
      <c:legendPos val="r"/>
      <c:layout>
        <c:manualLayout>
          <c:xMode val="edge"/>
          <c:yMode val="edge"/>
          <c:x val="1.1098760121954004E-3"/>
          <c:y val="2.7501293177769021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654"/>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4.75</c:v>
                </c:pt>
                <c:pt idx="1">
                  <c:v>5</c:v>
                </c:pt>
                <c:pt idx="2">
                  <c:v>2.5</c:v>
                </c:pt>
                <c:pt idx="3">
                  <c:v>0.5</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-0.5</c:v>
                </c:pt>
                <c:pt idx="1">
                  <c:v>-2.25</c:v>
                </c:pt>
                <c:pt idx="2">
                  <c:v>-2.5</c:v>
                </c:pt>
                <c:pt idx="3">
                  <c:v>-5</c:v>
                </c:pt>
              </c:numCache>
            </c:numRef>
          </c:val>
        </c:ser>
        <c:dLbls>
          <c:showLegendKey val="0"/>
          <c:showVal val="0"/>
          <c:showCatName val="0"/>
          <c:showSerName val="0"/>
          <c:showPercent val="0"/>
          <c:showBubbleSize val="0"/>
        </c:dLbls>
        <c:gapWidth val="40"/>
        <c:axId val="169024000"/>
        <c:axId val="169121408"/>
      </c:barChart>
      <c:catAx>
        <c:axId val="169024000"/>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9121408"/>
        <c:crosses val="autoZero"/>
        <c:auto val="1"/>
        <c:lblAlgn val="ctr"/>
        <c:lblOffset val="100"/>
        <c:tickLblSkip val="1"/>
        <c:tickMarkSkip val="1"/>
        <c:noMultiLvlLbl val="0"/>
      </c:catAx>
      <c:valAx>
        <c:axId val="169121408"/>
        <c:scaling>
          <c:orientation val="minMax"/>
          <c:max val="6"/>
          <c:min val="-3"/>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67"/>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9024000"/>
        <c:crosses val="autoZero"/>
        <c:crossBetween val="between"/>
        <c:majorUnit val="1"/>
      </c:valAx>
      <c:spPr>
        <a:noFill/>
        <a:ln w="15812">
          <a:noFill/>
        </a:ln>
      </c:spPr>
    </c:plotArea>
    <c:legend>
      <c:legendPos val="r"/>
      <c:layout>
        <c:manualLayout>
          <c:xMode val="edge"/>
          <c:yMode val="edge"/>
          <c:x val="1.1098760121954004E-3"/>
          <c:y val="2.7501293177769039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654"/>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2.9</c:v>
                </c:pt>
                <c:pt idx="1">
                  <c:v>2.9</c:v>
                </c:pt>
                <c:pt idx="2">
                  <c:v>2.9</c:v>
                </c:pt>
                <c:pt idx="3">
                  <c:v>1</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0.60000000000000064</c:v>
                </c:pt>
                <c:pt idx="1">
                  <c:v>-0.30000000000000032</c:v>
                </c:pt>
                <c:pt idx="2">
                  <c:v>-2.7</c:v>
                </c:pt>
                <c:pt idx="3">
                  <c:v>-10</c:v>
                </c:pt>
              </c:numCache>
            </c:numRef>
          </c:val>
        </c:ser>
        <c:dLbls>
          <c:showLegendKey val="0"/>
          <c:showVal val="0"/>
          <c:showCatName val="0"/>
          <c:showSerName val="0"/>
          <c:showPercent val="0"/>
          <c:showBubbleSize val="0"/>
        </c:dLbls>
        <c:gapWidth val="40"/>
        <c:axId val="169027072"/>
        <c:axId val="170803200"/>
      </c:barChart>
      <c:catAx>
        <c:axId val="169027072"/>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70803200"/>
        <c:crosses val="autoZero"/>
        <c:auto val="1"/>
        <c:lblAlgn val="ctr"/>
        <c:lblOffset val="100"/>
        <c:tickLblSkip val="1"/>
        <c:tickMarkSkip val="1"/>
        <c:noMultiLvlLbl val="0"/>
      </c:catAx>
      <c:valAx>
        <c:axId val="170803200"/>
        <c:scaling>
          <c:orientation val="minMax"/>
          <c:max val="4"/>
          <c:min val="-3"/>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67"/>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9027072"/>
        <c:crosses val="autoZero"/>
        <c:crossBetween val="between"/>
        <c:majorUnit val="1"/>
      </c:valAx>
      <c:spPr>
        <a:noFill/>
        <a:ln w="15812">
          <a:noFill/>
        </a:ln>
      </c:spPr>
    </c:plotArea>
    <c:legend>
      <c:legendPos val="r"/>
      <c:layout>
        <c:manualLayout>
          <c:xMode val="edge"/>
          <c:yMode val="edge"/>
          <c:x val="1.1098760121954004E-3"/>
          <c:y val="2.7501293177769039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687"/>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4.75</c:v>
                </c:pt>
                <c:pt idx="1">
                  <c:v>5</c:v>
                </c:pt>
                <c:pt idx="2">
                  <c:v>2.5</c:v>
                </c:pt>
                <c:pt idx="3">
                  <c:v>0.5</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-0.5</c:v>
                </c:pt>
                <c:pt idx="1">
                  <c:v>-2.25</c:v>
                </c:pt>
                <c:pt idx="2">
                  <c:v>-2.5</c:v>
                </c:pt>
                <c:pt idx="3">
                  <c:v>-5</c:v>
                </c:pt>
              </c:numCache>
            </c:numRef>
          </c:val>
        </c:ser>
        <c:dLbls>
          <c:showLegendKey val="0"/>
          <c:showVal val="0"/>
          <c:showCatName val="0"/>
          <c:showSerName val="0"/>
          <c:showPercent val="0"/>
          <c:showBubbleSize val="0"/>
        </c:dLbls>
        <c:gapWidth val="40"/>
        <c:axId val="171222016"/>
        <c:axId val="170804928"/>
      </c:barChart>
      <c:catAx>
        <c:axId val="171222016"/>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70804928"/>
        <c:crosses val="autoZero"/>
        <c:auto val="1"/>
        <c:lblAlgn val="ctr"/>
        <c:lblOffset val="100"/>
        <c:tickLblSkip val="1"/>
        <c:tickMarkSkip val="1"/>
        <c:noMultiLvlLbl val="0"/>
      </c:catAx>
      <c:valAx>
        <c:axId val="170804928"/>
        <c:scaling>
          <c:orientation val="minMax"/>
          <c:max val="6"/>
          <c:min val="-3"/>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76"/>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71222016"/>
        <c:crosses val="autoZero"/>
        <c:crossBetween val="between"/>
        <c:majorUnit val="1"/>
      </c:valAx>
      <c:spPr>
        <a:noFill/>
        <a:ln w="15812">
          <a:noFill/>
        </a:ln>
      </c:spPr>
    </c:plotArea>
    <c:legend>
      <c:legendPos val="r"/>
      <c:layout>
        <c:manualLayout>
          <c:xMode val="edge"/>
          <c:yMode val="edge"/>
          <c:x val="1.1098760121954004E-3"/>
          <c:y val="2.7501293177769059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709"/>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4.75</c:v>
                </c:pt>
                <c:pt idx="1">
                  <c:v>5</c:v>
                </c:pt>
                <c:pt idx="2">
                  <c:v>2.5</c:v>
                </c:pt>
                <c:pt idx="3">
                  <c:v>0.5</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-0.5</c:v>
                </c:pt>
                <c:pt idx="1">
                  <c:v>-2.25</c:v>
                </c:pt>
                <c:pt idx="2">
                  <c:v>-2.5</c:v>
                </c:pt>
                <c:pt idx="3">
                  <c:v>-5</c:v>
                </c:pt>
              </c:numCache>
            </c:numRef>
          </c:val>
        </c:ser>
        <c:dLbls>
          <c:showLegendKey val="0"/>
          <c:showVal val="0"/>
          <c:showCatName val="0"/>
          <c:showSerName val="0"/>
          <c:showPercent val="0"/>
          <c:showBubbleSize val="0"/>
        </c:dLbls>
        <c:gapWidth val="40"/>
        <c:axId val="170893312"/>
        <c:axId val="170807232"/>
      </c:barChart>
      <c:catAx>
        <c:axId val="170893312"/>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70807232"/>
        <c:crosses val="autoZero"/>
        <c:auto val="1"/>
        <c:lblAlgn val="ctr"/>
        <c:lblOffset val="100"/>
        <c:tickLblSkip val="1"/>
        <c:tickMarkSkip val="1"/>
        <c:noMultiLvlLbl val="0"/>
      </c:catAx>
      <c:valAx>
        <c:axId val="170807232"/>
        <c:scaling>
          <c:orientation val="minMax"/>
          <c:max val="6"/>
          <c:min val="-3"/>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81"/>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70893312"/>
        <c:crosses val="autoZero"/>
        <c:crossBetween val="between"/>
        <c:majorUnit val="1"/>
      </c:valAx>
      <c:spPr>
        <a:noFill/>
        <a:ln w="15812">
          <a:noFill/>
        </a:ln>
      </c:spPr>
    </c:plotArea>
    <c:legend>
      <c:legendPos val="r"/>
      <c:layout>
        <c:manualLayout>
          <c:xMode val="edge"/>
          <c:yMode val="edge"/>
          <c:x val="1.1098760121954004E-3"/>
          <c:y val="2.7501293177769077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742"/>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9</c:v>
                </c:pt>
                <c:pt idx="1">
                  <c:v>-4</c:v>
                </c:pt>
                <c:pt idx="2">
                  <c:v>5</c:v>
                </c:pt>
                <c:pt idx="3">
                  <c:v>1</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-3</c:v>
                </c:pt>
                <c:pt idx="1">
                  <c:v>6</c:v>
                </c:pt>
                <c:pt idx="2">
                  <c:v>-4</c:v>
                </c:pt>
                <c:pt idx="3">
                  <c:v>-10</c:v>
                </c:pt>
              </c:numCache>
            </c:numRef>
          </c:val>
        </c:ser>
        <c:dLbls>
          <c:showLegendKey val="0"/>
          <c:showVal val="0"/>
          <c:showCatName val="0"/>
          <c:showSerName val="0"/>
          <c:showPercent val="0"/>
          <c:showBubbleSize val="0"/>
        </c:dLbls>
        <c:gapWidth val="40"/>
        <c:axId val="169239040"/>
        <c:axId val="170809536"/>
      </c:barChart>
      <c:catAx>
        <c:axId val="169239040"/>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70809536"/>
        <c:crosses val="autoZero"/>
        <c:auto val="1"/>
        <c:lblAlgn val="ctr"/>
        <c:lblOffset val="100"/>
        <c:tickLblSkip val="1"/>
        <c:tickMarkSkip val="1"/>
        <c:noMultiLvlLbl val="0"/>
      </c:catAx>
      <c:valAx>
        <c:axId val="170809536"/>
        <c:scaling>
          <c:orientation val="minMax"/>
          <c:max val="9"/>
          <c:min val="-9"/>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87"/>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9239040"/>
        <c:crosses val="autoZero"/>
        <c:crossBetween val="between"/>
        <c:majorUnit val="3"/>
      </c:valAx>
      <c:spPr>
        <a:noFill/>
        <a:ln w="15812">
          <a:noFill/>
        </a:ln>
      </c:spPr>
    </c:plotArea>
    <c:legend>
      <c:legendPos val="r"/>
      <c:layout>
        <c:manualLayout>
          <c:xMode val="edge"/>
          <c:yMode val="edge"/>
          <c:x val="1.1098760121954004E-3"/>
          <c:y val="2.7501293177769098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709"/>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9</c:v>
                </c:pt>
                <c:pt idx="1">
                  <c:v>-4</c:v>
                </c:pt>
                <c:pt idx="2">
                  <c:v>5</c:v>
                </c:pt>
                <c:pt idx="3">
                  <c:v>1</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-3</c:v>
                </c:pt>
                <c:pt idx="1">
                  <c:v>6</c:v>
                </c:pt>
                <c:pt idx="2">
                  <c:v>-4</c:v>
                </c:pt>
                <c:pt idx="3">
                  <c:v>-10</c:v>
                </c:pt>
              </c:numCache>
            </c:numRef>
          </c:val>
        </c:ser>
        <c:dLbls>
          <c:showLegendKey val="0"/>
          <c:showVal val="0"/>
          <c:showCatName val="0"/>
          <c:showSerName val="0"/>
          <c:showPercent val="0"/>
          <c:showBubbleSize val="0"/>
        </c:dLbls>
        <c:gapWidth val="40"/>
        <c:axId val="169243136"/>
        <c:axId val="164700160"/>
      </c:barChart>
      <c:catAx>
        <c:axId val="169243136"/>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4700160"/>
        <c:crosses val="autoZero"/>
        <c:auto val="1"/>
        <c:lblAlgn val="ctr"/>
        <c:lblOffset val="100"/>
        <c:tickLblSkip val="1"/>
        <c:tickMarkSkip val="1"/>
        <c:noMultiLvlLbl val="0"/>
      </c:catAx>
      <c:valAx>
        <c:axId val="164700160"/>
        <c:scaling>
          <c:orientation val="minMax"/>
          <c:max val="9"/>
          <c:min val="-9"/>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81"/>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9243136"/>
        <c:crosses val="autoZero"/>
        <c:crossBetween val="between"/>
        <c:majorUnit val="3"/>
      </c:valAx>
      <c:spPr>
        <a:noFill/>
        <a:ln w="15812">
          <a:noFill/>
        </a:ln>
      </c:spPr>
    </c:plotArea>
    <c:legend>
      <c:legendPos val="r"/>
      <c:layout>
        <c:manualLayout>
          <c:xMode val="edge"/>
          <c:yMode val="edge"/>
          <c:x val="1.1098760121954004E-3"/>
          <c:y val="2.7501293177769077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742"/>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4.75</c:v>
                </c:pt>
                <c:pt idx="1">
                  <c:v>5</c:v>
                </c:pt>
                <c:pt idx="2">
                  <c:v>2.5</c:v>
                </c:pt>
                <c:pt idx="3">
                  <c:v>0.5</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-0.5</c:v>
                </c:pt>
                <c:pt idx="1">
                  <c:v>-2.25</c:v>
                </c:pt>
                <c:pt idx="2">
                  <c:v>-2.5</c:v>
                </c:pt>
                <c:pt idx="3">
                  <c:v>-5</c:v>
                </c:pt>
              </c:numCache>
            </c:numRef>
          </c:val>
        </c:ser>
        <c:dLbls>
          <c:showLegendKey val="0"/>
          <c:showVal val="0"/>
          <c:showCatName val="0"/>
          <c:showSerName val="0"/>
          <c:showPercent val="0"/>
          <c:showBubbleSize val="0"/>
        </c:dLbls>
        <c:gapWidth val="40"/>
        <c:axId val="170896896"/>
        <c:axId val="164701888"/>
      </c:barChart>
      <c:catAx>
        <c:axId val="170896896"/>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4701888"/>
        <c:crosses val="autoZero"/>
        <c:auto val="1"/>
        <c:lblAlgn val="ctr"/>
        <c:lblOffset val="100"/>
        <c:tickLblSkip val="1"/>
        <c:tickMarkSkip val="1"/>
        <c:noMultiLvlLbl val="0"/>
      </c:catAx>
      <c:valAx>
        <c:axId val="164701888"/>
        <c:scaling>
          <c:orientation val="minMax"/>
          <c:max val="6"/>
          <c:min val="-3"/>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87"/>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70896896"/>
        <c:crosses val="autoZero"/>
        <c:crossBetween val="between"/>
        <c:majorUnit val="1"/>
      </c:valAx>
      <c:spPr>
        <a:noFill/>
        <a:ln w="15812">
          <a:noFill/>
        </a:ln>
      </c:spPr>
    </c:plotArea>
    <c:legend>
      <c:legendPos val="r"/>
      <c:layout>
        <c:manualLayout>
          <c:xMode val="edge"/>
          <c:yMode val="edge"/>
          <c:x val="1.1098760121954004E-3"/>
          <c:y val="2.7501293177769098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593"/>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4.75</c:v>
                </c:pt>
                <c:pt idx="1">
                  <c:v>5</c:v>
                </c:pt>
                <c:pt idx="2">
                  <c:v>2.5</c:v>
                </c:pt>
                <c:pt idx="3">
                  <c:v>0.5</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-0.5</c:v>
                </c:pt>
                <c:pt idx="1">
                  <c:v>-2.25</c:v>
                </c:pt>
                <c:pt idx="2">
                  <c:v>-2.5</c:v>
                </c:pt>
                <c:pt idx="3">
                  <c:v>-5</c:v>
                </c:pt>
              </c:numCache>
            </c:numRef>
          </c:val>
        </c:ser>
        <c:dLbls>
          <c:showLegendKey val="0"/>
          <c:showVal val="0"/>
          <c:showCatName val="0"/>
          <c:showSerName val="0"/>
          <c:showPercent val="0"/>
          <c:showBubbleSize val="0"/>
        </c:dLbls>
        <c:gapWidth val="40"/>
        <c:axId val="159586304"/>
        <c:axId val="127957184"/>
      </c:barChart>
      <c:catAx>
        <c:axId val="159586304"/>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27957184"/>
        <c:crosses val="autoZero"/>
        <c:auto val="1"/>
        <c:lblAlgn val="ctr"/>
        <c:lblOffset val="100"/>
        <c:tickLblSkip val="1"/>
        <c:tickMarkSkip val="1"/>
        <c:noMultiLvlLbl val="0"/>
      </c:catAx>
      <c:valAx>
        <c:axId val="127957184"/>
        <c:scaling>
          <c:orientation val="minMax"/>
          <c:max val="10"/>
          <c:min val="-10"/>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53"/>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59586304"/>
        <c:crosses val="autoZero"/>
        <c:crossBetween val="between"/>
        <c:majorUnit val="2"/>
      </c:valAx>
      <c:spPr>
        <a:noFill/>
        <a:ln w="15812">
          <a:noFill/>
        </a:ln>
      </c:spPr>
    </c:plotArea>
    <c:legend>
      <c:legendPos val="r"/>
      <c:layout>
        <c:manualLayout>
          <c:xMode val="edge"/>
          <c:yMode val="edge"/>
          <c:x val="1.1098760121954004E-3"/>
          <c:y val="2.7501293177769004E-2"/>
          <c:w val="0.19984464779740449"/>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526"/>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2.9</c:v>
                </c:pt>
                <c:pt idx="1">
                  <c:v>2.9</c:v>
                </c:pt>
                <c:pt idx="2">
                  <c:v>2.9</c:v>
                </c:pt>
                <c:pt idx="3">
                  <c:v>1</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0.60000000000000064</c:v>
                </c:pt>
                <c:pt idx="1">
                  <c:v>-0.30000000000000032</c:v>
                </c:pt>
                <c:pt idx="2">
                  <c:v>-2.7</c:v>
                </c:pt>
                <c:pt idx="3">
                  <c:v>-10</c:v>
                </c:pt>
              </c:numCache>
            </c:numRef>
          </c:val>
        </c:ser>
        <c:dLbls>
          <c:showLegendKey val="0"/>
          <c:showVal val="0"/>
          <c:showCatName val="0"/>
          <c:showSerName val="0"/>
          <c:showPercent val="0"/>
          <c:showBubbleSize val="0"/>
        </c:dLbls>
        <c:gapWidth val="40"/>
        <c:axId val="159585280"/>
        <c:axId val="166036608"/>
      </c:barChart>
      <c:catAx>
        <c:axId val="159585280"/>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6036608"/>
        <c:crosses val="autoZero"/>
        <c:auto val="1"/>
        <c:lblAlgn val="ctr"/>
        <c:lblOffset val="100"/>
        <c:tickLblSkip val="1"/>
        <c:tickMarkSkip val="1"/>
        <c:noMultiLvlLbl val="0"/>
      </c:catAx>
      <c:valAx>
        <c:axId val="166036608"/>
        <c:scaling>
          <c:orientation val="minMax"/>
          <c:max val="4"/>
          <c:min val="-3"/>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42"/>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59585280"/>
        <c:crosses val="autoZero"/>
        <c:crossBetween val="between"/>
        <c:majorUnit val="1"/>
      </c:valAx>
      <c:spPr>
        <a:noFill/>
        <a:ln w="15812">
          <a:noFill/>
        </a:ln>
      </c:spPr>
    </c:plotArea>
    <c:legend>
      <c:legendPos val="r"/>
      <c:layout>
        <c:manualLayout>
          <c:xMode val="edge"/>
          <c:yMode val="edge"/>
          <c:x val="1.1098760121954004E-3"/>
          <c:y val="2.7501293177768973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559"/>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2.9</c:v>
                </c:pt>
                <c:pt idx="1">
                  <c:v>2.9</c:v>
                </c:pt>
                <c:pt idx="2">
                  <c:v>2.9</c:v>
                </c:pt>
                <c:pt idx="3">
                  <c:v>1</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0.60000000000000064</c:v>
                </c:pt>
                <c:pt idx="1">
                  <c:v>-0.30000000000000032</c:v>
                </c:pt>
                <c:pt idx="2">
                  <c:v>-2.7</c:v>
                </c:pt>
                <c:pt idx="3">
                  <c:v>-10</c:v>
                </c:pt>
              </c:numCache>
            </c:numRef>
          </c:val>
        </c:ser>
        <c:dLbls>
          <c:showLegendKey val="0"/>
          <c:showVal val="0"/>
          <c:showCatName val="0"/>
          <c:showSerName val="0"/>
          <c:showPercent val="0"/>
          <c:showBubbleSize val="0"/>
        </c:dLbls>
        <c:gapWidth val="40"/>
        <c:axId val="159631872"/>
        <c:axId val="166038912"/>
      </c:barChart>
      <c:catAx>
        <c:axId val="159631872"/>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6038912"/>
        <c:crosses val="autoZero"/>
        <c:auto val="1"/>
        <c:lblAlgn val="ctr"/>
        <c:lblOffset val="100"/>
        <c:tickLblSkip val="1"/>
        <c:tickMarkSkip val="1"/>
        <c:noMultiLvlLbl val="0"/>
      </c:catAx>
      <c:valAx>
        <c:axId val="166038912"/>
        <c:scaling>
          <c:orientation val="minMax"/>
          <c:max val="4"/>
          <c:min val="-3"/>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48"/>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59631872"/>
        <c:crosses val="autoZero"/>
        <c:crossBetween val="between"/>
        <c:majorUnit val="1"/>
      </c:valAx>
      <c:spPr>
        <a:noFill/>
        <a:ln w="15812">
          <a:noFill/>
        </a:ln>
      </c:spPr>
    </c:plotArea>
    <c:legend>
      <c:legendPos val="r"/>
      <c:layout>
        <c:manualLayout>
          <c:xMode val="edge"/>
          <c:yMode val="edge"/>
          <c:x val="1.1098760121954004E-3"/>
          <c:y val="2.750129317776899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593"/>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2.9</c:v>
                </c:pt>
                <c:pt idx="1">
                  <c:v>2.9</c:v>
                </c:pt>
                <c:pt idx="2">
                  <c:v>2.9</c:v>
                </c:pt>
                <c:pt idx="3">
                  <c:v>1</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0.60000000000000064</c:v>
                </c:pt>
                <c:pt idx="1">
                  <c:v>-0.30000000000000032</c:v>
                </c:pt>
                <c:pt idx="2">
                  <c:v>-2.7</c:v>
                </c:pt>
                <c:pt idx="3">
                  <c:v>-10</c:v>
                </c:pt>
              </c:numCache>
            </c:numRef>
          </c:val>
        </c:ser>
        <c:dLbls>
          <c:showLegendKey val="0"/>
          <c:showVal val="0"/>
          <c:showCatName val="0"/>
          <c:showSerName val="0"/>
          <c:showPercent val="0"/>
          <c:showBubbleSize val="0"/>
        </c:dLbls>
        <c:gapWidth val="40"/>
        <c:axId val="165789184"/>
        <c:axId val="166041216"/>
      </c:barChart>
      <c:catAx>
        <c:axId val="165789184"/>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6041216"/>
        <c:crosses val="autoZero"/>
        <c:auto val="1"/>
        <c:lblAlgn val="ctr"/>
        <c:lblOffset val="100"/>
        <c:tickLblSkip val="1"/>
        <c:tickMarkSkip val="1"/>
        <c:noMultiLvlLbl val="0"/>
      </c:catAx>
      <c:valAx>
        <c:axId val="166041216"/>
        <c:scaling>
          <c:orientation val="minMax"/>
          <c:max val="4"/>
          <c:min val="-3"/>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53"/>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5789184"/>
        <c:crosses val="autoZero"/>
        <c:crossBetween val="between"/>
        <c:majorUnit val="1"/>
      </c:valAx>
      <c:spPr>
        <a:noFill/>
        <a:ln w="15812">
          <a:noFill/>
        </a:ln>
      </c:spPr>
    </c:plotArea>
    <c:legend>
      <c:legendPos val="r"/>
      <c:layout>
        <c:manualLayout>
          <c:xMode val="edge"/>
          <c:yMode val="edge"/>
          <c:x val="1.1098760121954004E-3"/>
          <c:y val="2.7501293177769004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626"/>
          <c:y val="0.11784511784511786"/>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4.4000000000000004</c:v>
                </c:pt>
                <c:pt idx="1">
                  <c:v>2.9</c:v>
                </c:pt>
                <c:pt idx="2">
                  <c:v>1.9000000000000001</c:v>
                </c:pt>
                <c:pt idx="3">
                  <c:v>1</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-0.30000000000000032</c:v>
                </c:pt>
                <c:pt idx="1">
                  <c:v>-0.30000000000000032</c:v>
                </c:pt>
                <c:pt idx="2">
                  <c:v>-2.2000000000000002</c:v>
                </c:pt>
                <c:pt idx="3">
                  <c:v>-10</c:v>
                </c:pt>
              </c:numCache>
            </c:numRef>
          </c:val>
        </c:ser>
        <c:dLbls>
          <c:showLegendKey val="0"/>
          <c:showVal val="0"/>
          <c:showCatName val="0"/>
          <c:showSerName val="0"/>
          <c:showPercent val="0"/>
          <c:showBubbleSize val="0"/>
        </c:dLbls>
        <c:gapWidth val="40"/>
        <c:axId val="168600576"/>
        <c:axId val="169093376"/>
      </c:barChart>
      <c:catAx>
        <c:axId val="168600576"/>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9093376"/>
        <c:crosses val="autoZero"/>
        <c:auto val="1"/>
        <c:lblAlgn val="ctr"/>
        <c:lblOffset val="100"/>
        <c:tickLblSkip val="1"/>
        <c:tickMarkSkip val="1"/>
        <c:noMultiLvlLbl val="0"/>
      </c:catAx>
      <c:valAx>
        <c:axId val="169093376"/>
        <c:scaling>
          <c:orientation val="minMax"/>
          <c:max val="5"/>
          <c:min val="-3"/>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53"/>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8600576"/>
        <c:crosses val="autoZero"/>
        <c:crossBetween val="between"/>
        <c:majorUnit val="1"/>
      </c:valAx>
      <c:spPr>
        <a:noFill/>
        <a:ln w="15812">
          <a:noFill/>
        </a:ln>
      </c:spPr>
    </c:plotArea>
    <c:legend>
      <c:legendPos val="r"/>
      <c:layout>
        <c:manualLayout>
          <c:xMode val="edge"/>
          <c:yMode val="edge"/>
          <c:x val="1.1098760121954004E-3"/>
          <c:y val="2.7501293177769014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687"/>
          <c:y val="0.11784511784511786"/>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4.4000000000000004</c:v>
                </c:pt>
                <c:pt idx="1">
                  <c:v>2.9</c:v>
                </c:pt>
                <c:pt idx="2">
                  <c:v>1.9000000000000001</c:v>
                </c:pt>
                <c:pt idx="3">
                  <c:v>1</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-0.30000000000000032</c:v>
                </c:pt>
                <c:pt idx="1">
                  <c:v>-0.30000000000000032</c:v>
                </c:pt>
                <c:pt idx="2">
                  <c:v>-2.2000000000000002</c:v>
                </c:pt>
                <c:pt idx="3">
                  <c:v>-10</c:v>
                </c:pt>
              </c:numCache>
            </c:numRef>
          </c:val>
        </c:ser>
        <c:dLbls>
          <c:showLegendKey val="0"/>
          <c:showVal val="0"/>
          <c:showCatName val="0"/>
          <c:showSerName val="0"/>
          <c:showPercent val="0"/>
          <c:showBubbleSize val="0"/>
        </c:dLbls>
        <c:gapWidth val="40"/>
        <c:axId val="169414656"/>
        <c:axId val="169096256"/>
      </c:barChart>
      <c:catAx>
        <c:axId val="169414656"/>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9096256"/>
        <c:crosses val="autoZero"/>
        <c:auto val="1"/>
        <c:lblAlgn val="ctr"/>
        <c:lblOffset val="100"/>
        <c:tickLblSkip val="1"/>
        <c:tickMarkSkip val="1"/>
        <c:noMultiLvlLbl val="0"/>
      </c:catAx>
      <c:valAx>
        <c:axId val="169096256"/>
        <c:scaling>
          <c:orientation val="minMax"/>
          <c:max val="5"/>
          <c:min val="-3"/>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67"/>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9414656"/>
        <c:crosses val="autoZero"/>
        <c:crossBetween val="between"/>
        <c:majorUnit val="1"/>
      </c:valAx>
      <c:spPr>
        <a:noFill/>
        <a:ln w="15812">
          <a:noFill/>
        </a:ln>
      </c:spPr>
    </c:plotArea>
    <c:legend>
      <c:legendPos val="r"/>
      <c:layout>
        <c:manualLayout>
          <c:xMode val="edge"/>
          <c:yMode val="edge"/>
          <c:x val="1.1098760121954004E-3"/>
          <c:y val="2.7501293177769049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654"/>
          <c:y val="0.11784511784511786"/>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4.4000000000000004</c:v>
                </c:pt>
                <c:pt idx="1">
                  <c:v>2.9</c:v>
                </c:pt>
                <c:pt idx="2">
                  <c:v>1.9000000000000001</c:v>
                </c:pt>
                <c:pt idx="3">
                  <c:v>1</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-0.30000000000000032</c:v>
                </c:pt>
                <c:pt idx="1">
                  <c:v>-0.30000000000000032</c:v>
                </c:pt>
                <c:pt idx="2">
                  <c:v>-2.2000000000000002</c:v>
                </c:pt>
                <c:pt idx="3">
                  <c:v>-10</c:v>
                </c:pt>
              </c:numCache>
            </c:numRef>
          </c:val>
        </c:ser>
        <c:dLbls>
          <c:showLegendKey val="0"/>
          <c:showVal val="0"/>
          <c:showCatName val="0"/>
          <c:showSerName val="0"/>
          <c:showPercent val="0"/>
          <c:showBubbleSize val="0"/>
        </c:dLbls>
        <c:gapWidth val="40"/>
        <c:axId val="169488896"/>
        <c:axId val="169098560"/>
      </c:barChart>
      <c:catAx>
        <c:axId val="169488896"/>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9098560"/>
        <c:crosses val="autoZero"/>
        <c:auto val="1"/>
        <c:lblAlgn val="ctr"/>
        <c:lblOffset val="100"/>
        <c:tickLblSkip val="1"/>
        <c:tickMarkSkip val="1"/>
        <c:noMultiLvlLbl val="0"/>
      </c:catAx>
      <c:valAx>
        <c:axId val="169098560"/>
        <c:scaling>
          <c:orientation val="minMax"/>
          <c:max val="5"/>
          <c:min val="-3"/>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59"/>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9488896"/>
        <c:crosses val="autoZero"/>
        <c:crossBetween val="between"/>
        <c:majorUnit val="1"/>
      </c:valAx>
      <c:spPr>
        <a:noFill/>
        <a:ln w="15812">
          <a:noFill/>
        </a:ln>
      </c:spPr>
    </c:plotArea>
    <c:legend>
      <c:legendPos val="r"/>
      <c:layout>
        <c:manualLayout>
          <c:xMode val="edge"/>
          <c:yMode val="edge"/>
          <c:x val="1.1098760121954004E-3"/>
          <c:y val="2.7501293177769032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86459489456559"/>
          <c:y val="0.11784511784511792"/>
          <c:w val="0.53496115427302993"/>
          <c:h val="0.64478114478114479"/>
        </c:manualLayout>
      </c:layout>
      <c:barChart>
        <c:barDir val="col"/>
        <c:grouping val="clustered"/>
        <c:varyColors val="0"/>
        <c:ser>
          <c:idx val="0"/>
          <c:order val="0"/>
          <c:tx>
            <c:strRef>
              <c:f>Sheet1!$A$2</c:f>
              <c:strCache>
                <c:ptCount val="1"/>
                <c:pt idx="0">
                  <c:v>Attacker</c:v>
                </c:pt>
              </c:strCache>
            </c:strRef>
          </c:tx>
          <c:spPr>
            <a:blipFill dpi="0" rotWithShape="0">
              <a:blip xmlns:r="http://schemas.openxmlformats.org/officeDocument/2006/relationships" r:embed="rId1"/>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Sheet1!$B$2:$E$2</c:f>
              <c:numCache>
                <c:formatCode>General</c:formatCode>
                <c:ptCount val="4"/>
                <c:pt idx="0">
                  <c:v>2.9</c:v>
                </c:pt>
                <c:pt idx="1">
                  <c:v>2.9</c:v>
                </c:pt>
                <c:pt idx="2">
                  <c:v>2.9</c:v>
                </c:pt>
                <c:pt idx="3">
                  <c:v>1</c:v>
                </c:pt>
              </c:numCache>
            </c:numRef>
          </c:val>
        </c:ser>
        <c:ser>
          <c:idx val="1"/>
          <c:order val="1"/>
          <c:tx>
            <c:strRef>
              <c:f>Sheet1!$A$3</c:f>
              <c:strCache>
                <c:ptCount val="1"/>
                <c:pt idx="0">
                  <c:v>Defender</c:v>
                </c:pt>
              </c:strCache>
            </c:strRef>
          </c:tx>
          <c:spPr>
            <a:blipFill dpi="0" rotWithShape="0">
              <a:blip xmlns:r="http://schemas.openxmlformats.org/officeDocument/2006/relationships" r:embed="rId2"/>
              <a:srcRect/>
              <a:stretch>
                <a:fillRect/>
              </a:stretch>
            </a:blipFill>
            <a:ln w="15812">
              <a:noFill/>
            </a:ln>
          </c:spPr>
          <c:invertIfNegative val="0"/>
          <c:pictureOptions>
            <c:pictureFormat val="stretch"/>
          </c:pictureOptions>
          <c:cat>
            <c:strRef>
              <c:f>Sheet1!$B$1:$E$1</c:f>
              <c:strCache>
                <c:ptCount val="4"/>
                <c:pt idx="0">
                  <c:v>Target 1</c:v>
                </c:pt>
                <c:pt idx="1">
                  <c:v>Target 2</c:v>
                </c:pt>
                <c:pt idx="2">
                  <c:v>Target 3</c:v>
                </c:pt>
                <c:pt idx="3">
                  <c:v>Target 4</c:v>
                </c:pt>
              </c:strCache>
            </c:strRef>
          </c:cat>
          <c:val>
            <c:numRef>
              <c:f>Sheet1!$B$3:$E$3</c:f>
              <c:numCache>
                <c:formatCode>General</c:formatCode>
                <c:ptCount val="4"/>
                <c:pt idx="0">
                  <c:v>0.60000000000000064</c:v>
                </c:pt>
                <c:pt idx="1">
                  <c:v>-0.30000000000000032</c:v>
                </c:pt>
                <c:pt idx="2">
                  <c:v>-2.7</c:v>
                </c:pt>
                <c:pt idx="3">
                  <c:v>-10</c:v>
                </c:pt>
              </c:numCache>
            </c:numRef>
          </c:val>
        </c:ser>
        <c:dLbls>
          <c:showLegendKey val="0"/>
          <c:showVal val="0"/>
          <c:showCatName val="0"/>
          <c:showSerName val="0"/>
          <c:showPercent val="0"/>
          <c:showBubbleSize val="0"/>
        </c:dLbls>
        <c:gapWidth val="40"/>
        <c:axId val="170784256"/>
        <c:axId val="169116800"/>
      </c:barChart>
      <c:catAx>
        <c:axId val="170784256"/>
        <c:scaling>
          <c:orientation val="minMax"/>
        </c:scaling>
        <c:delete val="0"/>
        <c:axPos val="b"/>
        <c:numFmt formatCode="General" sourceLinked="1"/>
        <c:majorTickMark val="none"/>
        <c:minorTickMark val="none"/>
        <c:tickLblPos val="low"/>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69116800"/>
        <c:crosses val="autoZero"/>
        <c:auto val="1"/>
        <c:lblAlgn val="ctr"/>
        <c:lblOffset val="100"/>
        <c:tickLblSkip val="1"/>
        <c:tickMarkSkip val="1"/>
        <c:noMultiLvlLbl val="0"/>
      </c:catAx>
      <c:valAx>
        <c:axId val="169116800"/>
        <c:scaling>
          <c:orientation val="minMax"/>
          <c:max val="4"/>
          <c:min val="-3"/>
        </c:scaling>
        <c:delete val="0"/>
        <c:axPos val="l"/>
        <c:majorGridlines>
          <c:spPr>
            <a:ln w="7906">
              <a:solidFill>
                <a:srgbClr val="000000"/>
              </a:solidFill>
              <a:prstDash val="solid"/>
            </a:ln>
          </c:spPr>
        </c:majorGridlines>
        <c:title>
          <c:tx>
            <c:rich>
              <a:bodyPr/>
              <a:lstStyle/>
              <a:p>
                <a:pPr>
                  <a:defRPr sz="1494" b="0" i="0" u="none" strike="noStrike" baseline="0">
                    <a:solidFill>
                      <a:srgbClr val="000000"/>
                    </a:solidFill>
                    <a:latin typeface="Gill Sans"/>
                    <a:ea typeface="Gill Sans"/>
                    <a:cs typeface="Gill Sans"/>
                  </a:defRPr>
                </a:pPr>
                <a:r>
                  <a:rPr lang="en-US"/>
                  <a:t>Expected Payoffs</a:t>
                </a:r>
              </a:p>
            </c:rich>
          </c:tx>
          <c:layout>
            <c:manualLayout>
              <c:xMode val="edge"/>
              <c:yMode val="edge"/>
              <c:x val="0.17536071032186459"/>
              <c:y val="0.22558922558922648"/>
            </c:manualLayout>
          </c:layout>
          <c:overlay val="0"/>
          <c:spPr>
            <a:solidFill>
              <a:srgbClr val="FFFFFF"/>
            </a:solidFill>
            <a:ln w="15812">
              <a:noFill/>
            </a:ln>
          </c:spPr>
        </c:title>
        <c:numFmt formatCode="&quot;&quot;##,#00" sourceLinked="0"/>
        <c:majorTickMark val="none"/>
        <c:minorTickMark val="none"/>
        <c:tickLblPos val="nextTo"/>
        <c:spPr>
          <a:ln w="7906">
            <a:solidFill>
              <a:srgbClr val="000000"/>
            </a:solidFill>
            <a:prstDash val="solid"/>
          </a:ln>
        </c:spPr>
        <c:txPr>
          <a:bodyPr rot="0" vert="horz"/>
          <a:lstStyle/>
          <a:p>
            <a:pPr>
              <a:defRPr sz="1494" b="0" i="0" u="none" strike="noStrike" baseline="0">
                <a:solidFill>
                  <a:srgbClr val="000000"/>
                </a:solidFill>
                <a:latin typeface="Gill Sans"/>
                <a:ea typeface="Gill Sans"/>
                <a:cs typeface="Gill Sans"/>
              </a:defRPr>
            </a:pPr>
            <a:endParaRPr lang="en-US"/>
          </a:p>
        </c:txPr>
        <c:crossAx val="170784256"/>
        <c:crosses val="autoZero"/>
        <c:crossBetween val="between"/>
        <c:majorUnit val="1"/>
      </c:valAx>
      <c:spPr>
        <a:noFill/>
        <a:ln w="15812">
          <a:noFill/>
        </a:ln>
      </c:spPr>
    </c:plotArea>
    <c:legend>
      <c:legendPos val="r"/>
      <c:layout>
        <c:manualLayout>
          <c:xMode val="edge"/>
          <c:yMode val="edge"/>
          <c:x val="1.1098760121954004E-3"/>
          <c:y val="2.750129317776899E-2"/>
          <c:w val="0.22086570477247541"/>
          <c:h val="0.15993265993265993"/>
        </c:manualLayout>
      </c:layout>
      <c:overlay val="0"/>
      <c:spPr>
        <a:solidFill>
          <a:srgbClr val="FFFFFF"/>
        </a:solidFill>
        <a:ln w="1976">
          <a:solidFill>
            <a:srgbClr val="000000"/>
          </a:solidFill>
          <a:prstDash val="solid"/>
        </a:ln>
      </c:spPr>
      <c:txPr>
        <a:bodyPr/>
        <a:lstStyle/>
        <a:p>
          <a:pPr>
            <a:defRPr sz="1488" b="0" i="0" u="none" strike="noStrike" baseline="0">
              <a:solidFill>
                <a:srgbClr val="000000"/>
              </a:solidFill>
              <a:latin typeface="Gill Sans"/>
              <a:ea typeface="Gill Sans"/>
              <a:cs typeface="Gill Sans"/>
            </a:defRPr>
          </a:pPr>
          <a:endParaRPr lang="en-US"/>
        </a:p>
      </c:txPr>
    </c:legend>
    <c:plotVisOnly val="1"/>
    <c:dispBlanksAs val="gap"/>
    <c:showDLblsOverMax val="0"/>
  </c:chart>
  <c:spPr>
    <a:solidFill>
      <a:srgbClr val="FFFFFF"/>
    </a:solidFill>
    <a:ln>
      <a:noFill/>
    </a:ln>
  </c:spPr>
  <c:txPr>
    <a:bodyPr/>
    <a:lstStyle/>
    <a:p>
      <a:pPr>
        <a:defRPr sz="1619" b="0" i="0" u="none" strike="noStrike" baseline="0">
          <a:solidFill>
            <a:srgbClr val="000000"/>
          </a:solidFill>
          <a:latin typeface="Gill Sans"/>
          <a:ea typeface="Gill Sans"/>
          <a:cs typeface="Gill Sans"/>
        </a:defRPr>
      </a:pPr>
      <a:endParaRPr lang="en-US"/>
    </a:p>
  </c:txPr>
  <c:externalData r:id="rId3">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image" Target="../media/image111.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15.emf"/><Relationship Id="rId7" Type="http://schemas.openxmlformats.org/officeDocument/2006/relationships/image" Target="../media/image119.emf"/><Relationship Id="rId2" Type="http://schemas.openxmlformats.org/officeDocument/2006/relationships/image" Target="../media/image114.wmf"/><Relationship Id="rId1" Type="http://schemas.openxmlformats.org/officeDocument/2006/relationships/image" Target="../media/image113.emf"/><Relationship Id="rId6" Type="http://schemas.openxmlformats.org/officeDocument/2006/relationships/image" Target="../media/image118.wmf"/><Relationship Id="rId5" Type="http://schemas.openxmlformats.org/officeDocument/2006/relationships/image" Target="../media/image117.emf"/><Relationship Id="rId4" Type="http://schemas.openxmlformats.org/officeDocument/2006/relationships/image" Target="../media/image11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F52CC69-797E-43F4-877B-3369480CFA67}" type="datetimeFigureOut">
              <a:rPr lang="en-US"/>
              <a:pPr>
                <a:defRPr/>
              </a:pPr>
              <a:t>6/11/2014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5EDC9312-C8AA-4893-8B68-67CCE22049FE}" type="slidenum">
              <a:rPr lang="he-IL"/>
              <a:pPr/>
              <a:t>‹#›</a:t>
            </a:fld>
            <a:endParaRPr lang="en-US"/>
          </a:p>
        </p:txBody>
      </p:sp>
    </p:spTree>
    <p:extLst>
      <p:ext uri="{BB962C8B-B14F-4D97-AF65-F5344CB8AC3E}">
        <p14:creationId xmlns:p14="http://schemas.microsoft.com/office/powerpoint/2010/main" val="10717499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F624C37-3389-4169-B6A6-186A7E1D2A82}" type="slidenum">
              <a:rPr lang="he-IL" smtClean="0"/>
              <a:pPr/>
              <a:t>1</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smtClean="0"/>
              <a:t>Challenges: exponential # of strategies for defender and attacker</a:t>
            </a:r>
          </a:p>
        </p:txBody>
      </p:sp>
      <p:sp>
        <p:nvSpPr>
          <p:cNvPr id="9220"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wrap="square" lIns="91432" tIns="45716" rIns="91432" bIns="45716" numCol="1" anchorCtr="0" compatLnSpc="1">
            <a:prstTxWarp prst="textNoShape">
              <a:avLst/>
            </a:prstTxWarp>
          </a:bodyPr>
          <a:lstStyle/>
          <a:p>
            <a:pPr defTabSz="455573">
              <a:defRPr/>
            </a:pPr>
            <a:fld id="{CD8AD79B-97D5-6749-9B7E-0D4319BB3811}" type="slidenum">
              <a:rPr lang="en-US" smtClean="0">
                <a:ea typeface="ＭＳ Ｐゴシック" charset="-128"/>
                <a:cs typeface="ＭＳ Ｐゴシック" charset="-128"/>
              </a:rPr>
              <a:pPr defTabSz="455573">
                <a:defRPr/>
              </a:pPr>
              <a:t>51</a:t>
            </a:fld>
            <a:endParaRPr lang="en-US" smtClean="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Challenges: dynamic execution uncertainty</a:t>
            </a:r>
          </a:p>
          <a:p>
            <a:r>
              <a:rPr lang="en-US" dirty="0" smtClean="0"/>
              <a:t>Modeling everyday crime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lIns="91432" tIns="45716" rIns="91432" bIns="45716"/>
          <a:lstStyle/>
          <a:p>
            <a:fld id="{A13E865D-44D0-4BDA-A120-478D7B8E9751}" type="slidenum">
              <a:rPr lang="en-US" smtClean="0"/>
              <a:pPr/>
              <a:t>52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pPr defTabSz="432331">
              <a:buClr>
                <a:srgbClr val="000000"/>
              </a:buClr>
              <a:buSzPct val="100000"/>
              <a:defRPr/>
            </a:pPr>
            <a:r>
              <a:rPr lang="en-US" altLang="zh-CN" dirty="0" smtClean="0"/>
              <a:t>Mexican</a:t>
            </a:r>
            <a:r>
              <a:rPr lang="en-US" altLang="zh-CN" b="1" dirty="0" smtClean="0"/>
              <a:t> </a:t>
            </a:r>
            <a:r>
              <a:rPr lang="en-US" altLang="zh-CN" dirty="0" smtClean="0"/>
              <a:t>vessels poach fish from US EEZ in the Gulf of Mexico</a:t>
            </a:r>
          </a:p>
          <a:p>
            <a:r>
              <a:rPr lang="en-CA" dirty="0" smtClean="0"/>
              <a:t>Challenges: uncertainty about fish-rich</a:t>
            </a:r>
            <a:r>
              <a:rPr lang="en-CA" baseline="0" dirty="0" smtClean="0"/>
              <a:t> locations</a:t>
            </a:r>
            <a:endParaRPr lang="en-CA" dirty="0"/>
          </a:p>
        </p:txBody>
      </p:sp>
    </p:spTree>
    <p:extLst>
      <p:ext uri="{BB962C8B-B14F-4D97-AF65-F5344CB8AC3E}">
        <p14:creationId xmlns:p14="http://schemas.microsoft.com/office/powerpoint/2010/main" val="1928882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p:cNvSpPr>
          <p:nvPr>
            <p:ph type="sldImg"/>
          </p:nvPr>
        </p:nvSpPr>
        <p:spPr>
          <a:ln/>
        </p:spPr>
      </p:sp>
      <p:sp>
        <p:nvSpPr>
          <p:cNvPr id="336899" name="Notes Placeholder 2"/>
          <p:cNvSpPr>
            <a:spLocks noGrp="1"/>
          </p:cNvSpPr>
          <p:nvPr>
            <p:ph type="body" idx="1"/>
          </p:nvPr>
        </p:nvSpPr>
        <p:spPr>
          <a:noFill/>
          <a:ln/>
        </p:spPr>
        <p:txBody>
          <a:bodyPr/>
          <a:lstStyle/>
          <a:p>
            <a:r>
              <a:rPr lang="en-US" smtClean="0"/>
              <a:t>Game model: players, targets/strategies, payoffs</a:t>
            </a:r>
          </a:p>
          <a:p>
            <a:r>
              <a:rPr lang="en-US" smtClean="0"/>
              <a:t>Best response (fix defender strategy at 1)</a:t>
            </a:r>
          </a:p>
          <a:p>
            <a:r>
              <a:rPr lang="en-US" smtClean="0"/>
              <a:t>Nash equilibrium</a:t>
            </a:r>
          </a:p>
          <a:p>
            <a:r>
              <a:rPr lang="en-US" smtClean="0"/>
              <a:t>Stackelberg equilibrium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p:cNvSpPr>
          <p:nvPr>
            <p:ph type="sldImg"/>
          </p:nvPr>
        </p:nvSpPr>
        <p:spPr>
          <a:ln/>
        </p:spPr>
      </p:sp>
      <p:sp>
        <p:nvSpPr>
          <p:cNvPr id="338947" name="Notes Placeholder 2"/>
          <p:cNvSpPr>
            <a:spLocks noGrp="1"/>
          </p:cNvSpPr>
          <p:nvPr>
            <p:ph type="body" idx="1"/>
          </p:nvPr>
        </p:nvSpPr>
        <p:spPr>
          <a:noFill/>
          <a:ln/>
        </p:spPr>
        <p:txBody>
          <a:bodyPr/>
          <a:lstStyle/>
          <a:p>
            <a:r>
              <a:rPr lang="en-US" smtClean="0"/>
              <a:t>Game model: players, targets/strategies, payoffs</a:t>
            </a:r>
          </a:p>
          <a:p>
            <a:r>
              <a:rPr lang="en-US" smtClean="0"/>
              <a:t>Best response (fix defender strategy at 1)</a:t>
            </a:r>
          </a:p>
          <a:p>
            <a:r>
              <a:rPr lang="en-US" smtClean="0"/>
              <a:t>Nash equilibrium</a:t>
            </a:r>
          </a:p>
          <a:p>
            <a:r>
              <a:rPr lang="en-US" smtClean="0"/>
              <a:t>Stackelberg equilibrium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p:cNvSpPr>
          <p:nvPr>
            <p:ph type="sldImg"/>
          </p:nvPr>
        </p:nvSpPr>
        <p:spPr>
          <a:ln/>
        </p:spPr>
      </p:sp>
      <p:sp>
        <p:nvSpPr>
          <p:cNvPr id="340995" name="Notes Placeholder 2"/>
          <p:cNvSpPr>
            <a:spLocks noGrp="1"/>
          </p:cNvSpPr>
          <p:nvPr>
            <p:ph type="body" idx="1"/>
          </p:nvPr>
        </p:nvSpPr>
        <p:spPr>
          <a:noFill/>
          <a:ln/>
        </p:spPr>
        <p:txBody>
          <a:bodyPr/>
          <a:lstStyle/>
          <a:p>
            <a:r>
              <a:rPr lang="en-US" smtClean="0"/>
              <a:t>Game model: players, targets/strategies, payoffs</a:t>
            </a:r>
          </a:p>
          <a:p>
            <a:r>
              <a:rPr lang="en-US" smtClean="0"/>
              <a:t>Best response (fix defender strategy at 1)</a:t>
            </a:r>
          </a:p>
          <a:p>
            <a:r>
              <a:rPr lang="en-US" smtClean="0"/>
              <a:t>Nash equilibrium</a:t>
            </a:r>
          </a:p>
          <a:p>
            <a:r>
              <a:rPr lang="en-US" smtClean="0"/>
              <a:t>Stackelberg equilibrium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endParaRPr lang="en-US" smtClean="0">
              <a:latin typeface="Time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endParaRPr lang="en-US" smtClean="0">
              <a:latin typeface="Time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Breaking ties in favor of the defender (Strong </a:t>
            </a:r>
            <a:r>
              <a:rPr lang="en-CA" dirty="0" err="1" smtClean="0"/>
              <a:t>Stackelberg</a:t>
            </a:r>
            <a:r>
              <a:rPr lang="en-CA" dirty="0" smtClean="0"/>
              <a:t> Equilibrium)</a:t>
            </a:r>
          </a:p>
          <a:p>
            <a:r>
              <a:rPr lang="en-CA" dirty="0" smtClean="0"/>
              <a:t>Weak may not exist</a:t>
            </a:r>
          </a:p>
          <a:p>
            <a:r>
              <a:rPr lang="en-CA" dirty="0" smtClean="0"/>
              <a:t>Can often induce strong (</a:t>
            </a:r>
            <a:r>
              <a:rPr lang="en-CA" dirty="0" err="1" smtClean="0"/>
              <a:t>vonstengel</a:t>
            </a:r>
            <a:r>
              <a:rPr lang="en-CA" dirty="0" smtClean="0"/>
              <a:t> </a:t>
            </a:r>
            <a:r>
              <a:rPr lang="en-CA" dirty="0" err="1" smtClean="0"/>
              <a:t>zamir</a:t>
            </a:r>
            <a:r>
              <a:rPr lang="en-CA" dirty="0" smtClean="0"/>
              <a:t>)</a:t>
            </a:r>
          </a:p>
          <a:p>
            <a:r>
              <a:rPr lang="en-CA" dirty="0" smtClean="0"/>
              <a:t>More robust concepts: </a:t>
            </a:r>
            <a:r>
              <a:rPr lang="en-CA" dirty="0" err="1" smtClean="0"/>
              <a:t>eg</a:t>
            </a:r>
            <a:r>
              <a:rPr lang="en-CA" dirty="0" smtClean="0"/>
              <a:t> </a:t>
            </a:r>
            <a:r>
              <a:rPr lang="en-CA" dirty="0" err="1" smtClean="0"/>
              <a:t>quantal</a:t>
            </a:r>
            <a:r>
              <a:rPr lang="en-CA" dirty="0" smtClean="0"/>
              <a:t> response</a:t>
            </a:r>
            <a:endParaRPr lang="en-CA" dirty="0"/>
          </a:p>
        </p:txBody>
      </p:sp>
    </p:spTree>
    <p:extLst>
      <p:ext uri="{BB962C8B-B14F-4D97-AF65-F5344CB8AC3E}">
        <p14:creationId xmlns:p14="http://schemas.microsoft.com/office/powerpoint/2010/main" val="1943991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Rot="1" noChangeAspect="1" noChangeArrowheads="1" noTextEdit="1"/>
          </p:cNvSpPr>
          <p:nvPr>
            <p:ph type="sldImg"/>
          </p:nvPr>
        </p:nvSpPr>
        <p:spPr>
          <a:ln/>
        </p:spPr>
      </p:sp>
      <p:sp>
        <p:nvSpPr>
          <p:cNvPr id="6123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algn="r" rtl="1"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algn="r" rtl="1"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algn="r" rtl="1"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algn="r" rtl="1"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7DBE67A6-34E5-4C17-BE57-6E81AB482F06}" type="slidenum">
              <a:rPr lang="he-IL" altLang="en-US" smtClean="0"/>
              <a:pPr eaLnBrk="1" hangingPunct="1">
                <a:spcBef>
                  <a:spcPct val="0"/>
                </a:spcBef>
              </a:pPr>
              <a:t>2</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Arial" pitchFamily="34" charset="0"/>
              </a:rPr>
              <a:t/>
            </a:r>
            <a:br>
              <a:rPr lang="en-US" altLang="en-US" smtClean="0">
                <a:latin typeface="Arial" pitchFamily="34" charset="0"/>
                <a:cs typeface="Arial" pitchFamily="34" charset="0"/>
              </a:rPr>
            </a:br>
            <a:endParaRPr lang="en-US" altLang="en-US"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Rot="1" noChangeAspect="1" noChangeArrowheads="1" noTextEdit="1"/>
          </p:cNvSpPr>
          <p:nvPr>
            <p:ph type="sldImg"/>
          </p:nvPr>
        </p:nvSpPr>
        <p:spPr>
          <a:ln/>
        </p:spPr>
      </p:sp>
      <p:sp>
        <p:nvSpPr>
          <p:cNvPr id="6123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Good in some domains, helps in these, but not good enough.</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first step</a:t>
            </a: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A49AC84-B8E5-488B-B90C-3971119BA8BF}" type="slidenum">
              <a:rPr lang="en-US" sz="1200">
                <a:latin typeface="+mn-lt"/>
                <a:ea typeface="ＭＳ Ｐゴシック" charset="-128"/>
                <a:cs typeface="ＭＳ Ｐゴシック" charset="-128"/>
              </a:rPr>
              <a:pPr algn="r">
                <a:defRPr/>
              </a:pPr>
              <a:t>66</a:t>
            </a:fld>
            <a:endParaRPr lang="en-US" sz="1200">
              <a:latin typeface="+mn-lt"/>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Slide Image Placeholder 1"/>
          <p:cNvSpPr>
            <a:spLocks noGrp="1" noRot="1" noChangeAspect="1" noTextEdit="1"/>
          </p:cNvSpPr>
          <p:nvPr>
            <p:ph type="sldImg"/>
          </p:nvPr>
        </p:nvSpPr>
        <p:spPr bwMode="auto">
          <a:noFill/>
          <a:ln>
            <a:solidFill>
              <a:srgbClr val="000000"/>
            </a:solidFill>
            <a:miter lim="800000"/>
            <a:headEnd/>
            <a:tailEnd/>
          </a:ln>
        </p:spPr>
      </p:sp>
      <p:sp>
        <p:nvSpPr>
          <p:cNvPr id="488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6718AA0-6068-404A-9E6F-2FBA5FDE6AD3}" type="slidenum">
              <a:rPr lang="en-US" sz="1200">
                <a:latin typeface="+mn-lt"/>
                <a:ea typeface="ＭＳ Ｐゴシック" charset="-128"/>
                <a:cs typeface="ＭＳ Ｐゴシック" charset="-128"/>
              </a:rPr>
              <a:pPr algn="r">
                <a:defRPr/>
              </a:pPr>
              <a:t>67</a:t>
            </a:fld>
            <a:endParaRPr lang="en-US" sz="1200">
              <a:latin typeface="+mn-lt"/>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Slide Image Placeholder 1"/>
          <p:cNvSpPr>
            <a:spLocks noGrp="1" noRot="1" noChangeAspect="1" noTextEdit="1"/>
          </p:cNvSpPr>
          <p:nvPr>
            <p:ph type="sldImg"/>
          </p:nvPr>
        </p:nvSpPr>
        <p:spPr bwMode="auto">
          <a:noFill/>
          <a:ln>
            <a:solidFill>
              <a:srgbClr val="000000"/>
            </a:solidFill>
            <a:miter lim="800000"/>
            <a:headEnd/>
            <a:tailEnd/>
          </a:ln>
        </p:spPr>
      </p:sp>
      <p:sp>
        <p:nvSpPr>
          <p:cNvPr id="488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6718AA0-6068-404A-9E6F-2FBA5FDE6AD3}" type="slidenum">
              <a:rPr lang="en-US" sz="1200">
                <a:latin typeface="+mn-lt"/>
                <a:ea typeface="ＭＳ Ｐゴシック" charset="-128"/>
                <a:cs typeface="ＭＳ Ｐゴシック" charset="-128"/>
              </a:rPr>
              <a:pPr algn="r">
                <a:defRPr/>
              </a:pPr>
              <a:t>68</a:t>
            </a:fld>
            <a:endParaRPr lang="en-US" sz="1200">
              <a:latin typeface="+mn-lt"/>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Slide Image Placeholder 1"/>
          <p:cNvSpPr>
            <a:spLocks noGrp="1" noRot="1" noChangeAspect="1" noTextEdit="1"/>
          </p:cNvSpPr>
          <p:nvPr>
            <p:ph type="sldImg"/>
          </p:nvPr>
        </p:nvSpPr>
        <p:spPr bwMode="auto">
          <a:noFill/>
          <a:ln>
            <a:solidFill>
              <a:srgbClr val="000000"/>
            </a:solidFill>
            <a:miter lim="800000"/>
            <a:headEnd/>
            <a:tailEnd/>
          </a:ln>
        </p:spPr>
      </p:sp>
      <p:sp>
        <p:nvSpPr>
          <p:cNvPr id="753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defTabSz="457153" fontAlgn="auto">
              <a:spcBef>
                <a:spcPts val="0"/>
              </a:spcBef>
              <a:spcAft>
                <a:spcPts val="0"/>
              </a:spcAft>
              <a:defRPr/>
            </a:pPr>
            <a:fld id="{2B20982B-2974-4AF4-9BC4-E95F189E1687}" type="slidenum">
              <a:rPr lang="en-US" sz="1200">
                <a:latin typeface="+mn-lt"/>
                <a:ea typeface="+mn-ea"/>
              </a:rPr>
              <a:pPr algn="r" defTabSz="457153" fontAlgn="auto">
                <a:spcBef>
                  <a:spcPts val="0"/>
                </a:spcBef>
                <a:spcAft>
                  <a:spcPts val="0"/>
                </a:spcAft>
                <a:defRPr/>
              </a:pPr>
              <a:t>69</a:t>
            </a:fld>
            <a:endParaRPr lang="en-US" sz="1200">
              <a:latin typeface="+mn-lt"/>
              <a:ea typeface="+mn-e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Slide Image Placeholder 1"/>
          <p:cNvSpPr>
            <a:spLocks noGrp="1" noRot="1" noChangeAspect="1" noTextEdit="1"/>
          </p:cNvSpPr>
          <p:nvPr>
            <p:ph type="sldImg"/>
          </p:nvPr>
        </p:nvSpPr>
        <p:spPr bwMode="auto">
          <a:noFill/>
          <a:ln>
            <a:solidFill>
              <a:srgbClr val="000000"/>
            </a:solidFill>
            <a:miter lim="800000"/>
            <a:headEnd/>
            <a:tailEnd/>
          </a:ln>
        </p:spPr>
      </p:sp>
      <p:sp>
        <p:nvSpPr>
          <p:cNvPr id="488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6718AA0-6068-404A-9E6F-2FBA5FDE6AD3}" type="slidenum">
              <a:rPr lang="en-US" sz="1200">
                <a:latin typeface="+mn-lt"/>
                <a:ea typeface="ＭＳ Ｐゴシック" charset="-128"/>
                <a:cs typeface="ＭＳ Ｐゴシック" charset="-128"/>
              </a:rPr>
              <a:pPr algn="r">
                <a:defRPr/>
              </a:pPr>
              <a:t>70</a:t>
            </a:fld>
            <a:endParaRPr lang="en-US" sz="1200">
              <a:latin typeface="+mn-lt"/>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Slide Image Placeholder 1"/>
          <p:cNvSpPr>
            <a:spLocks noGrp="1" noRot="1" noChangeAspect="1" noTextEdit="1"/>
          </p:cNvSpPr>
          <p:nvPr>
            <p:ph type="sldImg"/>
          </p:nvPr>
        </p:nvSpPr>
        <p:spPr bwMode="auto">
          <a:noFill/>
          <a:ln>
            <a:solidFill>
              <a:srgbClr val="000000"/>
            </a:solidFill>
            <a:miter lim="800000"/>
            <a:headEnd/>
            <a:tailEnd/>
          </a:ln>
        </p:spPr>
      </p:sp>
      <p:sp>
        <p:nvSpPr>
          <p:cNvPr id="488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6718AA0-6068-404A-9E6F-2FBA5FDE6AD3}" type="slidenum">
              <a:rPr lang="en-US" sz="1200">
                <a:latin typeface="+mn-lt"/>
                <a:ea typeface="ＭＳ Ｐゴシック" charset="-128"/>
                <a:cs typeface="ＭＳ Ｐゴシック" charset="-128"/>
              </a:rPr>
              <a:pPr algn="r">
                <a:defRPr/>
              </a:pPr>
              <a:t>71</a:t>
            </a:fld>
            <a:endParaRPr lang="en-US" sz="1200">
              <a:latin typeface="+mn-lt"/>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Slide Image Placeholder 1"/>
          <p:cNvSpPr>
            <a:spLocks noGrp="1" noRot="1" noChangeAspect="1" noTextEdit="1"/>
          </p:cNvSpPr>
          <p:nvPr>
            <p:ph type="sldImg"/>
          </p:nvPr>
        </p:nvSpPr>
        <p:spPr bwMode="auto">
          <a:noFill/>
          <a:ln>
            <a:solidFill>
              <a:srgbClr val="000000"/>
            </a:solidFill>
            <a:miter lim="800000"/>
            <a:headEnd/>
            <a:tailEnd/>
          </a:ln>
        </p:spPr>
      </p:sp>
      <p:sp>
        <p:nvSpPr>
          <p:cNvPr id="488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6718AA0-6068-404A-9E6F-2FBA5FDE6AD3}" type="slidenum">
              <a:rPr lang="en-US" sz="1200">
                <a:latin typeface="+mn-lt"/>
                <a:ea typeface="ＭＳ Ｐゴシック" charset="-128"/>
                <a:cs typeface="ＭＳ Ｐゴシック" charset="-128"/>
              </a:rPr>
              <a:pPr algn="r">
                <a:defRPr/>
              </a:pPr>
              <a:t>72</a:t>
            </a:fld>
            <a:endParaRPr lang="en-US" sz="1200">
              <a:latin typeface="+mn-lt"/>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8215BB5F-DA9D-4981-8E0E-6FDBF9B26184}" type="slidenum">
              <a:rPr lang="en-US" sz="1200">
                <a:latin typeface="+mn-lt"/>
                <a:ea typeface="ＭＳ Ｐゴシック" charset="-128"/>
                <a:cs typeface="ＭＳ Ｐゴシック" charset="-128"/>
              </a:rPr>
              <a:pPr algn="r">
                <a:defRPr/>
              </a:pPr>
              <a:t>73</a:t>
            </a:fld>
            <a:endParaRPr lang="en-US" sz="1200">
              <a:latin typeface="+mn-lt"/>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8215BB5F-DA9D-4981-8E0E-6FDBF9B26184}" type="slidenum">
              <a:rPr lang="en-US" sz="1200">
                <a:latin typeface="+mn-lt"/>
                <a:ea typeface="ＭＳ Ｐゴシック" charset="-128"/>
                <a:cs typeface="ＭＳ Ｐゴシック" charset="-128"/>
              </a:rPr>
              <a:pPr algn="r">
                <a:defRPr/>
              </a:pPr>
              <a:t>74</a:t>
            </a:fld>
            <a:endParaRPr lang="en-US" sz="1200">
              <a:latin typeface="+mn-lt"/>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100" dirty="0"/>
              <a:t>Common challenge</a:t>
            </a:r>
          </a:p>
          <a:p>
            <a:pPr eaLnBrk="1" hangingPunct="1"/>
            <a:endParaRPr lang="en-US" sz="1100" dirty="0"/>
          </a:p>
          <a:p>
            <a:pPr eaLnBrk="1" hangingPunct="1"/>
            <a:r>
              <a:rPr lang="en-US" sz="1100" dirty="0"/>
              <a:t>Limited security resources: Selective checking</a:t>
            </a:r>
          </a:p>
          <a:p>
            <a:pPr eaLnBrk="1" hangingPunct="1"/>
            <a:r>
              <a:rPr lang="en-US" sz="1100" dirty="0"/>
              <a:t>Adversary monitors defenses, exploits patterns</a:t>
            </a:r>
          </a:p>
          <a:p>
            <a:endParaRPr lang="en-CA" dirty="0"/>
          </a:p>
        </p:txBody>
      </p:sp>
    </p:spTree>
    <p:extLst>
      <p:ext uri="{BB962C8B-B14F-4D97-AF65-F5344CB8AC3E}">
        <p14:creationId xmlns:p14="http://schemas.microsoft.com/office/powerpoint/2010/main" val="2543337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8215BB5F-DA9D-4981-8E0E-6FDBF9B26184}" type="slidenum">
              <a:rPr lang="en-US" sz="1200">
                <a:latin typeface="+mn-lt"/>
                <a:ea typeface="ＭＳ Ｐゴシック" charset="-128"/>
                <a:cs typeface="ＭＳ Ｐゴシック" charset="-128"/>
              </a:rPr>
              <a:pPr algn="r">
                <a:defRPr/>
              </a:pPr>
              <a:t>75</a:t>
            </a:fld>
            <a:endParaRPr lang="en-US" sz="1200">
              <a:latin typeface="+mn-lt"/>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Slide Image Placeholder 1"/>
          <p:cNvSpPr>
            <a:spLocks noGrp="1" noRot="1" noChangeAspect="1" noTextEdit="1"/>
          </p:cNvSpPr>
          <p:nvPr>
            <p:ph type="sldImg"/>
          </p:nvPr>
        </p:nvSpPr>
        <p:spPr bwMode="auto">
          <a:noFill/>
          <a:ln>
            <a:solidFill>
              <a:srgbClr val="000000"/>
            </a:solidFill>
            <a:miter lim="800000"/>
            <a:headEnd/>
            <a:tailEnd/>
          </a:ln>
        </p:spPr>
      </p:sp>
      <p:sp>
        <p:nvSpPr>
          <p:cNvPr id="488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6718AA0-6068-404A-9E6F-2FBA5FDE6AD3}" type="slidenum">
              <a:rPr lang="en-US" sz="1200">
                <a:latin typeface="+mn-lt"/>
                <a:ea typeface="ＭＳ Ｐゴシック" charset="-128"/>
                <a:cs typeface="ＭＳ Ｐゴシック" charset="-128"/>
              </a:rPr>
              <a:pPr algn="r">
                <a:defRPr/>
              </a:pPr>
              <a:t>76</a:t>
            </a:fld>
            <a:endParaRPr lang="en-US" sz="1200">
              <a:latin typeface="+mn-lt"/>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Slide Image Placeholder 1"/>
          <p:cNvSpPr>
            <a:spLocks noGrp="1" noRot="1" noChangeAspect="1" noTextEdit="1"/>
          </p:cNvSpPr>
          <p:nvPr>
            <p:ph type="sldImg"/>
          </p:nvPr>
        </p:nvSpPr>
        <p:spPr bwMode="auto">
          <a:noFill/>
          <a:ln>
            <a:solidFill>
              <a:srgbClr val="000000"/>
            </a:solidFill>
            <a:miter lim="800000"/>
            <a:headEnd/>
            <a:tailEnd/>
          </a:ln>
        </p:spPr>
      </p:sp>
      <p:sp>
        <p:nvSpPr>
          <p:cNvPr id="488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6718AA0-6068-404A-9E6F-2FBA5FDE6AD3}" type="slidenum">
              <a:rPr lang="en-US" sz="1200">
                <a:latin typeface="+mn-lt"/>
                <a:ea typeface="ＭＳ Ｐゴシック" charset="-128"/>
                <a:cs typeface="ＭＳ Ｐゴシック" charset="-128"/>
              </a:rPr>
              <a:pPr algn="r">
                <a:defRPr/>
              </a:pPr>
              <a:t>77</a:t>
            </a:fld>
            <a:endParaRPr lang="en-US" sz="1200">
              <a:latin typeface="+mn-lt"/>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Slide Image Placeholder 1"/>
          <p:cNvSpPr>
            <a:spLocks noGrp="1" noRot="1" noChangeAspect="1" noTextEdit="1"/>
          </p:cNvSpPr>
          <p:nvPr>
            <p:ph type="sldImg"/>
          </p:nvPr>
        </p:nvSpPr>
        <p:spPr bwMode="auto">
          <a:noFill/>
          <a:ln>
            <a:solidFill>
              <a:srgbClr val="000000"/>
            </a:solidFill>
            <a:miter lim="800000"/>
            <a:headEnd/>
            <a:tailEnd/>
          </a:ln>
        </p:spPr>
      </p:sp>
      <p:sp>
        <p:nvSpPr>
          <p:cNvPr id="488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6718AA0-6068-404A-9E6F-2FBA5FDE6AD3}" type="slidenum">
              <a:rPr lang="en-US" sz="1200">
                <a:latin typeface="+mn-lt"/>
                <a:ea typeface="ＭＳ Ｐゴシック" charset="-128"/>
                <a:cs typeface="ＭＳ Ｐゴシック" charset="-128"/>
              </a:rPr>
              <a:pPr algn="r">
                <a:defRPr/>
              </a:pPr>
              <a:t>78</a:t>
            </a:fld>
            <a:endParaRPr lang="en-US" sz="1200">
              <a:latin typeface="+mn-lt"/>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Slide Image Placeholder 1"/>
          <p:cNvSpPr>
            <a:spLocks noGrp="1" noRot="1" noChangeAspect="1" noTextEdit="1"/>
          </p:cNvSpPr>
          <p:nvPr>
            <p:ph type="sldImg"/>
          </p:nvPr>
        </p:nvSpPr>
        <p:spPr bwMode="auto">
          <a:noFill/>
          <a:ln>
            <a:solidFill>
              <a:srgbClr val="000000"/>
            </a:solidFill>
            <a:miter lim="800000"/>
            <a:headEnd/>
            <a:tailEnd/>
          </a:ln>
        </p:spPr>
      </p:sp>
      <p:sp>
        <p:nvSpPr>
          <p:cNvPr id="611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FBA3676-EA51-4A55-B85D-9696E23BB082}" type="slidenum">
              <a:rPr lang="en-US" sz="1200">
                <a:latin typeface="+mn-lt"/>
                <a:ea typeface="ＭＳ Ｐゴシック" charset="-128"/>
                <a:cs typeface="ＭＳ Ｐゴシック" charset="-128"/>
              </a:rPr>
              <a:pPr algn="r">
                <a:defRPr/>
              </a:pPr>
              <a:t>79</a:t>
            </a:fld>
            <a:endParaRPr lang="en-US" sz="1200">
              <a:latin typeface="+mn-lt"/>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Slide Image Placeholder 1"/>
          <p:cNvSpPr>
            <a:spLocks noGrp="1" noRot="1" noChangeAspect="1" noTextEdit="1"/>
          </p:cNvSpPr>
          <p:nvPr>
            <p:ph type="sldImg"/>
          </p:nvPr>
        </p:nvSpPr>
        <p:spPr bwMode="auto">
          <a:noFill/>
          <a:ln>
            <a:solidFill>
              <a:srgbClr val="000000"/>
            </a:solidFill>
            <a:miter lim="800000"/>
            <a:headEnd/>
            <a:tailEnd/>
          </a:ln>
        </p:spPr>
      </p:sp>
      <p:sp>
        <p:nvSpPr>
          <p:cNvPr id="611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FBA3676-EA51-4A55-B85D-9696E23BB082}" type="slidenum">
              <a:rPr lang="en-US" sz="1200">
                <a:latin typeface="+mn-lt"/>
                <a:ea typeface="ＭＳ Ｐゴシック" charset="-128"/>
                <a:cs typeface="ＭＳ Ｐゴシック" charset="-128"/>
              </a:rPr>
              <a:pPr algn="r">
                <a:defRPr/>
              </a:pPr>
              <a:t>80</a:t>
            </a:fld>
            <a:endParaRPr lang="en-US" sz="1200">
              <a:latin typeface="+mn-lt"/>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Slide Image Placeholder 1"/>
          <p:cNvSpPr>
            <a:spLocks noGrp="1" noRot="1" noChangeAspect="1" noTextEdit="1"/>
          </p:cNvSpPr>
          <p:nvPr>
            <p:ph type="sldImg"/>
          </p:nvPr>
        </p:nvSpPr>
        <p:spPr bwMode="auto">
          <a:noFill/>
          <a:ln>
            <a:solidFill>
              <a:srgbClr val="000000"/>
            </a:solidFill>
            <a:miter lim="800000"/>
            <a:headEnd/>
            <a:tailEnd/>
          </a:ln>
        </p:spPr>
      </p:sp>
      <p:sp>
        <p:nvSpPr>
          <p:cNvPr id="611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FBA3676-EA51-4A55-B85D-9696E23BB082}" type="slidenum">
              <a:rPr lang="en-US" sz="1200">
                <a:latin typeface="+mn-lt"/>
                <a:ea typeface="ＭＳ Ｐゴシック" charset="-128"/>
                <a:cs typeface="ＭＳ Ｐゴシック" charset="-128"/>
              </a:rPr>
              <a:pPr algn="r">
                <a:defRPr/>
              </a:pPr>
              <a:t>81</a:t>
            </a:fld>
            <a:endParaRPr lang="en-US" sz="1200">
              <a:latin typeface="+mn-lt"/>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Slide Image Placeholder 1"/>
          <p:cNvSpPr>
            <a:spLocks noGrp="1" noRot="1" noChangeAspect="1" noTextEdit="1"/>
          </p:cNvSpPr>
          <p:nvPr>
            <p:ph type="sldImg"/>
          </p:nvPr>
        </p:nvSpPr>
        <p:spPr bwMode="auto">
          <a:noFill/>
          <a:ln>
            <a:solidFill>
              <a:srgbClr val="000000"/>
            </a:solidFill>
            <a:miter lim="800000"/>
            <a:headEnd/>
            <a:tailEnd/>
          </a:ln>
        </p:spPr>
      </p:sp>
      <p:sp>
        <p:nvSpPr>
          <p:cNvPr id="611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FBA3676-EA51-4A55-B85D-9696E23BB082}" type="slidenum">
              <a:rPr lang="en-US" sz="1200">
                <a:latin typeface="+mn-lt"/>
                <a:ea typeface="ＭＳ Ｐゴシック" charset="-128"/>
                <a:cs typeface="ＭＳ Ｐゴシック" charset="-128"/>
              </a:rPr>
              <a:pPr algn="r">
                <a:defRPr/>
              </a:pPr>
              <a:t>82</a:t>
            </a:fld>
            <a:endParaRPr lang="en-US" sz="1200">
              <a:latin typeface="+mn-lt"/>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Slide Image Placeholder 1"/>
          <p:cNvSpPr>
            <a:spLocks noGrp="1" noRot="1" noChangeAspect="1" noTextEdit="1"/>
          </p:cNvSpPr>
          <p:nvPr>
            <p:ph type="sldImg"/>
          </p:nvPr>
        </p:nvSpPr>
        <p:spPr bwMode="auto">
          <a:noFill/>
          <a:ln>
            <a:solidFill>
              <a:srgbClr val="000000"/>
            </a:solidFill>
            <a:miter lim="800000"/>
            <a:headEnd/>
            <a:tailEnd/>
          </a:ln>
        </p:spPr>
      </p:sp>
      <p:sp>
        <p:nvSpPr>
          <p:cNvPr id="611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FBA3676-EA51-4A55-B85D-9696E23BB082}" type="slidenum">
              <a:rPr lang="en-US" sz="1200">
                <a:latin typeface="+mn-lt"/>
                <a:ea typeface="ＭＳ Ｐゴシック" charset="-128"/>
                <a:cs typeface="ＭＳ Ｐゴシック" charset="-128"/>
              </a:rPr>
              <a:pPr algn="r">
                <a:defRPr/>
              </a:pPr>
              <a:t>83</a:t>
            </a:fld>
            <a:endParaRPr lang="en-US" sz="1200">
              <a:latin typeface="+mn-lt"/>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Slide Image Placeholder 1"/>
          <p:cNvSpPr>
            <a:spLocks noGrp="1" noRot="1" noChangeAspect="1" noTextEdit="1"/>
          </p:cNvSpPr>
          <p:nvPr>
            <p:ph type="sldImg"/>
          </p:nvPr>
        </p:nvSpPr>
        <p:spPr bwMode="auto">
          <a:noFill/>
          <a:ln>
            <a:solidFill>
              <a:srgbClr val="000000"/>
            </a:solidFill>
            <a:miter lim="800000"/>
            <a:headEnd/>
            <a:tailEnd/>
          </a:ln>
        </p:spPr>
      </p:sp>
      <p:sp>
        <p:nvSpPr>
          <p:cNvPr id="6277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8AC0A993-939D-4729-8F33-470C4823351E}" type="slidenum">
              <a:rPr lang="en-US" sz="1200">
                <a:latin typeface="+mn-lt"/>
                <a:ea typeface="ＭＳ Ｐゴシック" charset="-128"/>
                <a:cs typeface="ＭＳ Ｐゴシック" charset="-128"/>
              </a:rPr>
              <a:pPr algn="r">
                <a:defRPr/>
              </a:pPr>
              <a:t>84</a:t>
            </a:fld>
            <a:endParaRPr lang="en-US" sz="1200">
              <a:latin typeface="+mn-lt"/>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r>
              <a:rPr lang="en-US" dirty="0" smtClean="0"/>
              <a:t>P=3/13 ; q=3/5</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Slide Image Placeholder 1"/>
          <p:cNvSpPr>
            <a:spLocks noGrp="1" noRot="1" noChangeAspect="1" noTextEdit="1"/>
          </p:cNvSpPr>
          <p:nvPr>
            <p:ph type="sldImg"/>
          </p:nvPr>
        </p:nvSpPr>
        <p:spPr bwMode="auto">
          <a:noFill/>
          <a:ln>
            <a:solidFill>
              <a:srgbClr val="000000"/>
            </a:solidFill>
            <a:miter lim="800000"/>
            <a:headEnd/>
            <a:tailEnd/>
          </a:ln>
        </p:spPr>
      </p:sp>
      <p:sp>
        <p:nvSpPr>
          <p:cNvPr id="6277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8AC0A993-939D-4729-8F33-470C4823351E}" type="slidenum">
              <a:rPr lang="en-US" sz="1200">
                <a:latin typeface="+mn-lt"/>
                <a:ea typeface="ＭＳ Ｐゴシック" charset="-128"/>
                <a:cs typeface="ＭＳ Ｐゴシック" charset="-128"/>
              </a:rPr>
              <a:pPr algn="r">
                <a:defRPr/>
              </a:pPr>
              <a:t>85</a:t>
            </a:fld>
            <a:endParaRPr lang="en-US" sz="1200">
              <a:latin typeface="+mn-lt"/>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Slide Image Placeholder 1"/>
          <p:cNvSpPr>
            <a:spLocks noGrp="1" noRot="1" noChangeAspect="1" noTextEdit="1"/>
          </p:cNvSpPr>
          <p:nvPr>
            <p:ph type="sldImg"/>
          </p:nvPr>
        </p:nvSpPr>
        <p:spPr bwMode="auto">
          <a:noFill/>
          <a:ln>
            <a:solidFill>
              <a:srgbClr val="000000"/>
            </a:solidFill>
            <a:miter lim="800000"/>
            <a:headEnd/>
            <a:tailEnd/>
          </a:ln>
        </p:spPr>
      </p:sp>
      <p:sp>
        <p:nvSpPr>
          <p:cNvPr id="6277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8AC0A993-939D-4729-8F33-470C4823351E}" type="slidenum">
              <a:rPr lang="en-US" sz="1200">
                <a:latin typeface="+mn-lt"/>
                <a:ea typeface="ＭＳ Ｐゴシック" charset="-128"/>
                <a:cs typeface="ＭＳ Ｐゴシック" charset="-128"/>
              </a:rPr>
              <a:pPr algn="r">
                <a:defRPr/>
              </a:pPr>
              <a:t>86</a:t>
            </a:fld>
            <a:endParaRPr lang="en-US" sz="1200">
              <a:latin typeface="+mn-lt"/>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Slide Image Placeholder 1"/>
          <p:cNvSpPr>
            <a:spLocks noGrp="1" noRot="1" noChangeAspect="1" noTextEdit="1"/>
          </p:cNvSpPr>
          <p:nvPr>
            <p:ph type="sldImg"/>
          </p:nvPr>
        </p:nvSpPr>
        <p:spPr bwMode="auto">
          <a:noFill/>
          <a:ln>
            <a:solidFill>
              <a:srgbClr val="000000"/>
            </a:solidFill>
            <a:miter lim="800000"/>
            <a:headEnd/>
            <a:tailEnd/>
          </a:ln>
        </p:spPr>
      </p:sp>
      <p:sp>
        <p:nvSpPr>
          <p:cNvPr id="6277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8AC0A993-939D-4729-8F33-470C4823351E}" type="slidenum">
              <a:rPr lang="en-US" sz="1200">
                <a:latin typeface="+mn-lt"/>
                <a:ea typeface="ＭＳ Ｐゴシック" charset="-128"/>
                <a:cs typeface="ＭＳ Ｐゴシック" charset="-128"/>
              </a:rPr>
              <a:pPr algn="r">
                <a:defRPr/>
              </a:pPr>
              <a:t>87</a:t>
            </a:fld>
            <a:endParaRPr lang="en-US" sz="1200">
              <a:latin typeface="+mn-lt"/>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8215BB5F-DA9D-4981-8E0E-6FDBF9B26184}" type="slidenum">
              <a:rPr lang="en-US" sz="1200">
                <a:latin typeface="+mn-lt"/>
                <a:ea typeface="ＭＳ Ｐゴシック" charset="-128"/>
                <a:cs typeface="ＭＳ Ｐゴシック" charset="-128"/>
              </a:rPr>
              <a:pPr algn="r">
                <a:defRPr/>
              </a:pPr>
              <a:t>88</a:t>
            </a:fld>
            <a:endParaRPr lang="en-US" sz="1200">
              <a:latin typeface="+mn-lt"/>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noTextEdit="1"/>
          </p:cNvSpPr>
          <p:nvPr>
            <p:ph type="sldImg"/>
          </p:nvPr>
        </p:nvSpPr>
        <p:spPr bwMode="auto">
          <a:noFill/>
          <a:ln>
            <a:solidFill>
              <a:srgbClr val="000000"/>
            </a:solidFill>
            <a:miter lim="800000"/>
            <a:headEnd/>
            <a:tailEnd/>
          </a:ln>
        </p:spPr>
      </p:sp>
      <p:sp>
        <p:nvSpPr>
          <p:cNvPr id="6492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FDCB5936-0608-4D87-89EA-940CC17D0F15}" type="slidenum">
              <a:rPr lang="en-US" sz="1200">
                <a:latin typeface="+mn-lt"/>
                <a:ea typeface="ＭＳ Ｐゴシック" charset="-128"/>
                <a:cs typeface="ＭＳ Ｐゴシック" charset="-128"/>
              </a:rPr>
              <a:pPr algn="r">
                <a:defRPr/>
              </a:pPr>
              <a:t>89</a:t>
            </a:fld>
            <a:endParaRPr lang="en-US" sz="1200">
              <a:latin typeface="+mn-lt"/>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Slide Image Placeholder 1"/>
          <p:cNvSpPr>
            <a:spLocks noGrp="1" noRot="1" noChangeAspect="1" noTextEdit="1"/>
          </p:cNvSpPr>
          <p:nvPr>
            <p:ph type="sldImg"/>
          </p:nvPr>
        </p:nvSpPr>
        <p:spPr bwMode="auto">
          <a:noFill/>
          <a:ln>
            <a:solidFill>
              <a:srgbClr val="000000"/>
            </a:solidFill>
            <a:miter lim="800000"/>
            <a:headEnd/>
            <a:tailEnd/>
          </a:ln>
        </p:spPr>
      </p:sp>
      <p:sp>
        <p:nvSpPr>
          <p:cNvPr id="6543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C- fixed alpha</a:t>
            </a:r>
          </a:p>
        </p:txBody>
      </p:sp>
      <p:sp>
        <p:nvSpPr>
          <p:cNvPr id="92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A1E8BF1-04A0-41E4-A880-F9639E2CDF79}" type="slidenum">
              <a:rPr lang="en-US" sz="1200">
                <a:latin typeface="+mn-lt"/>
                <a:ea typeface="ＭＳ Ｐゴシック" charset="-128"/>
                <a:cs typeface="ＭＳ Ｐゴシック" charset="-128"/>
              </a:rPr>
              <a:pPr algn="r">
                <a:defRPr/>
              </a:pPr>
              <a:t>91</a:t>
            </a:fld>
            <a:endParaRPr lang="en-US" sz="1200">
              <a:latin typeface="+mn-lt"/>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Slide Image Placeholder 1"/>
          <p:cNvSpPr>
            <a:spLocks noGrp="1" noRot="1" noChangeAspect="1" noTextEdit="1"/>
          </p:cNvSpPr>
          <p:nvPr>
            <p:ph type="sldImg"/>
          </p:nvPr>
        </p:nvSpPr>
        <p:spPr bwMode="auto">
          <a:noFill/>
          <a:ln>
            <a:solidFill>
              <a:srgbClr val="000000"/>
            </a:solidFill>
            <a:miter lim="800000"/>
            <a:headEnd/>
            <a:tailEnd/>
          </a:ln>
        </p:spPr>
      </p:sp>
      <p:sp>
        <p:nvSpPr>
          <p:cNvPr id="76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defTabSz="457153" fontAlgn="auto">
              <a:spcBef>
                <a:spcPts val="0"/>
              </a:spcBef>
              <a:spcAft>
                <a:spcPts val="0"/>
              </a:spcAft>
              <a:defRPr/>
            </a:pPr>
            <a:fld id="{ADDFA0C4-7B8C-4F8F-9B38-F723502D68BE}" type="slidenum">
              <a:rPr lang="en-US" sz="1200">
                <a:latin typeface="+mn-lt"/>
                <a:ea typeface="+mn-ea"/>
              </a:rPr>
              <a:pPr algn="r" defTabSz="457153" fontAlgn="auto">
                <a:spcBef>
                  <a:spcPts val="0"/>
                </a:spcBef>
                <a:spcAft>
                  <a:spcPts val="0"/>
                </a:spcAft>
                <a:defRPr/>
              </a:pPr>
              <a:t>92</a:t>
            </a:fld>
            <a:endParaRPr lang="en-US" sz="1200">
              <a:latin typeface="+mn-lt"/>
              <a:ea typeface="+mn-e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 representation</a:t>
            </a:r>
            <a:r>
              <a:rPr lang="en-US" baseline="0" dirty="0" smtClean="0"/>
              <a:t> of SSGs as I described, I’m going to present in details about our new SUQR model in the next part. </a:t>
            </a:r>
            <a:r>
              <a:rPr lang="en-US" dirty="0" smtClean="0"/>
              <a:t>But first , let me briefly</a:t>
            </a:r>
            <a:r>
              <a:rPr lang="en-US" baseline="0" dirty="0" smtClean="0"/>
              <a:t> </a:t>
            </a:r>
            <a:r>
              <a:rPr lang="en-US" dirty="0" smtClean="0"/>
              <a:t>describe the class</a:t>
            </a:r>
            <a:r>
              <a:rPr lang="en-US" baseline="0" dirty="0" smtClean="0"/>
              <a:t>ic </a:t>
            </a:r>
            <a:r>
              <a:rPr lang="en-US" baseline="0" dirty="0" err="1" smtClean="0"/>
              <a:t>Quantal</a:t>
            </a:r>
            <a:r>
              <a:rPr lang="en-US" baseline="0" dirty="0" smtClean="0"/>
              <a:t> Response model. In general, </a:t>
            </a:r>
            <a:r>
              <a:rPr lang="en-US" baseline="0" dirty="0" err="1" smtClean="0"/>
              <a:t>Quantal</a:t>
            </a:r>
            <a:r>
              <a:rPr lang="en-US" baseline="0" dirty="0" smtClean="0"/>
              <a:t> Response tries to predict a stochastic distribution of the adversary’s response. In particular, the probability that the adversary will attack target t can be represented as the formula in the slide. In short, the higher the expected value of a target, the more likely that the adversary will attack that target. The parameter lambda is the key value which measures how rationality the adversary is. </a:t>
            </a:r>
          </a:p>
          <a:p>
            <a:endParaRPr lang="en-US" baseline="0" dirty="0" smtClean="0"/>
          </a:p>
        </p:txBody>
      </p:sp>
    </p:spTree>
    <p:extLst>
      <p:ext uri="{BB962C8B-B14F-4D97-AF65-F5344CB8AC3E}">
        <p14:creationId xmlns:p14="http://schemas.microsoft.com/office/powerpoint/2010/main" val="23558341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1793">
              <a:buClr>
                <a:srgbClr val="000000"/>
              </a:buClr>
              <a:buSzPct val="100000"/>
              <a:defRPr/>
            </a:pPr>
            <a:r>
              <a:rPr lang="en-US" baseline="0" dirty="0" smtClean="0"/>
              <a:t>As I mentioned earlier that in recent works, they shows that the robust algorithm MATCH significantly outperforms the BRQR algorithm which is based on </a:t>
            </a:r>
            <a:r>
              <a:rPr lang="en-US" baseline="0" dirty="0" err="1" smtClean="0"/>
              <a:t>Quantal</a:t>
            </a:r>
            <a:r>
              <a:rPr lang="en-US" baseline="0" dirty="0" smtClean="0"/>
              <a:t> Response. Given this result, our hypothesis is that the </a:t>
            </a:r>
            <a:r>
              <a:rPr lang="en-US" baseline="0" dirty="0" err="1" smtClean="0"/>
              <a:t>Quantal</a:t>
            </a:r>
            <a:r>
              <a:rPr lang="en-US" baseline="0" dirty="0" smtClean="0"/>
              <a:t> Response integrated with the expected value function does not well capture the human adversaries’ behavior in security games.</a:t>
            </a:r>
          </a:p>
          <a:p>
            <a:pPr defTabSz="431793">
              <a:buClr>
                <a:srgbClr val="000000"/>
              </a:buClr>
              <a:buSzPct val="100000"/>
              <a:defRPr/>
            </a:pPr>
            <a:endParaRPr lang="en-US" dirty="0" smtClean="0"/>
          </a:p>
          <a:p>
            <a:r>
              <a:rPr lang="en-US" dirty="0" smtClean="0"/>
              <a:t>Therefore,</a:t>
            </a:r>
            <a:r>
              <a:rPr lang="en-US" baseline="0" dirty="0" smtClean="0"/>
              <a:t> we propose a new subjective utility function which is a linear combination of 3 key criteria: the defender’s coverage probability , the adversary’s reward and penalty at each target. The intuition behind this function is these 3 criteria are the most important factors for the adversary to consider at each decision-making process. Also, the idea of using a linear  function is motivated by previous studies showing the power of this simple method in predicting the human decision-making. As I am going to show you later, this subjective utility function does significantly improve the performance of our algorithm over MATCH. In other words, this simple linear function helps predicting the human adversary’s response in security games much more accurately than the expected value function.</a:t>
            </a:r>
          </a:p>
          <a:p>
            <a:endParaRPr lang="en-US" baseline="0" dirty="0" smtClean="0"/>
          </a:p>
          <a:p>
            <a:r>
              <a:rPr lang="en-US" baseline="0" dirty="0" smtClean="0"/>
              <a:t>Our new SUQR model is a novel integration of </a:t>
            </a:r>
            <a:r>
              <a:rPr lang="en-US" baseline="0" dirty="0" err="1" smtClean="0"/>
              <a:t>Quantal</a:t>
            </a:r>
            <a:r>
              <a:rPr lang="en-US" baseline="0" dirty="0" smtClean="0"/>
              <a:t> Response with the subjective utility function. Specifically, the utility of the adversary is measured using the SU function instead of the expected value. As the result, the distribution of the adversary’s response can be predicted using the formula shown in the slide. As you can see, in our new SUQR, there are 4 unknown key parameters that we need to estimate: the key parameter lambda of the QR and the 3 parameters of the SU function. I’m going to show you later how to estimate these parameters.</a:t>
            </a:r>
            <a:endParaRPr lang="en-US" dirty="0" smtClean="0"/>
          </a:p>
          <a:p>
            <a:endParaRPr lang="en-US" dirty="0"/>
          </a:p>
        </p:txBody>
      </p:sp>
    </p:spTree>
    <p:extLst>
      <p:ext uri="{BB962C8B-B14F-4D97-AF65-F5344CB8AC3E}">
        <p14:creationId xmlns:p14="http://schemas.microsoft.com/office/powerpoint/2010/main" val="2985383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a:t>
            </a:r>
            <a:r>
              <a:rPr lang="en-US" baseline="0" dirty="0" smtClean="0"/>
              <a:t> to learn the parameters of the SUQR, we used the MLE which is a popular and efficient method for learning parametric models. Specifically, given that there are N sample choices and </a:t>
            </a:r>
            <a:r>
              <a:rPr lang="en-US" baseline="0" dirty="0" err="1" smtClean="0"/>
              <a:t>N_t</a:t>
            </a:r>
            <a:r>
              <a:rPr lang="en-US" baseline="0" dirty="0" smtClean="0"/>
              <a:t> choices of target t, the log-likelihood function can be formulated as shown in the slide. Although this function looks a little bit complicated, it comes out that the log-likelihood function is concave which means that there exists only one local maximal point. Therefore, we can use any convex solver such as the </a:t>
            </a:r>
            <a:r>
              <a:rPr lang="en-US" baseline="0" dirty="0" err="1" smtClean="0"/>
              <a:t>fmincon</a:t>
            </a:r>
            <a:r>
              <a:rPr lang="en-US" baseline="0" dirty="0" smtClean="0"/>
              <a:t> of </a:t>
            </a:r>
            <a:r>
              <a:rPr lang="en-US" baseline="0" dirty="0" err="1" smtClean="0"/>
              <a:t>Matlab</a:t>
            </a:r>
            <a:r>
              <a:rPr lang="en-US" baseline="0" dirty="0" smtClean="0"/>
              <a:t> to estimate the parameters.</a:t>
            </a:r>
            <a:endParaRPr lang="en-US" dirty="0"/>
          </a:p>
        </p:txBody>
      </p:sp>
    </p:spTree>
    <p:extLst>
      <p:ext uri="{BB962C8B-B14F-4D97-AF65-F5344CB8AC3E}">
        <p14:creationId xmlns:p14="http://schemas.microsoft.com/office/powerpoint/2010/main" val="172608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p:sp>
      <p:sp>
        <p:nvSpPr>
          <p:cNvPr id="20483" name="Rectangle 3"/>
          <p:cNvSpPr txBox="1">
            <a:spLocks noGrp="1" noChangeArrowheads="1"/>
          </p:cNvSpPr>
          <p:nvPr>
            <p:ph type="body" idx="1"/>
          </p:nvPr>
        </p:nvSpPr>
        <p:spPr>
          <a:noFill/>
          <a:ln/>
        </p:spPr>
        <p:txBody>
          <a:bodyPr/>
          <a:lstStyle/>
          <a:p>
            <a:endParaRPr lang="en-US" baseline="0" dirty="0" smtClean="0">
              <a:latin typeface="Times" pitchFamily="18" charset="0"/>
            </a:endParaRPr>
          </a:p>
          <a:p>
            <a:endParaRPr lang="en-US" dirty="0" smtClean="0">
              <a:latin typeface="Times"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conducted</a:t>
            </a:r>
            <a:r>
              <a:rPr lang="en-US" baseline="0" dirty="0" smtClean="0"/>
              <a:t> 3 sets of experiments: The first one is based on 8 target games and 3 defender resources with AMT workers. This set of experiment is motivated by previous works. The second experiments is based on 8 target games with a completely new type of human subjects: the security intelligence experts. Finally, our third experiment is conducted in a new large game setting with 24 target games and 9 resources.</a:t>
            </a:r>
          </a:p>
          <a:p>
            <a:endParaRPr lang="en-US" baseline="0" dirty="0" smtClean="0"/>
          </a:p>
          <a:p>
            <a:r>
              <a:rPr lang="en-US" baseline="0" dirty="0" smtClean="0"/>
              <a:t>There are 2 main tested algorithms: our new SU-BRQR algorithm and MATCH. There are also other tested algorithms in our experiments that are not presented in this presentation. You can refer to our paper to get more results of our experiments. To compare the performance of tested algorithms, we systematically selected 22 payoff structures which is based on covariance games. There are at least 40 human subjects playing each game. In addition, t-bootstrap method is used to test the statistical significance of our experimental results</a:t>
            </a:r>
            <a:endParaRPr lang="en-US" dirty="0"/>
          </a:p>
        </p:txBody>
      </p:sp>
    </p:spTree>
    <p:extLst>
      <p:ext uri="{BB962C8B-B14F-4D97-AF65-F5344CB8AC3E}">
        <p14:creationId xmlns:p14="http://schemas.microsoft.com/office/powerpoint/2010/main" val="28126722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experimental results that I have presented</a:t>
            </a:r>
            <a:r>
              <a:rPr lang="en-US" baseline="0" dirty="0" smtClean="0"/>
              <a:t> directly and strongly answer the question that I posted from the beginning, that is, adversary modeling is  very important in solving SSGs. Also, our new SU-BRQR  not only significantly outperforms MATCH but also shows potential performance in new game scenario without any knowledge about these circumstances such as with security intelligence experts or with new large game settings of 24 targets and 9 defender resources</a:t>
            </a:r>
            <a:endParaRPr lang="en-US" dirty="0"/>
          </a:p>
        </p:txBody>
      </p:sp>
    </p:spTree>
    <p:extLst>
      <p:ext uri="{BB962C8B-B14F-4D97-AF65-F5344CB8AC3E}">
        <p14:creationId xmlns:p14="http://schemas.microsoft.com/office/powerpoint/2010/main" val="36937134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7C223-6F3F-4342-B56D-08E28FE9F861}" type="slidenum">
              <a:rPr lang="en-US" smtClean="0"/>
              <a:pPr/>
              <a:t>100</a:t>
            </a:fld>
            <a:endParaRPr lang="en-US"/>
          </a:p>
        </p:txBody>
      </p:sp>
    </p:spTree>
    <p:extLst>
      <p:ext uri="{BB962C8B-B14F-4D97-AF65-F5344CB8AC3E}">
        <p14:creationId xmlns:p14="http://schemas.microsoft.com/office/powerpoint/2010/main" val="34354275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7C223-6F3F-4342-B56D-08E28FE9F861}" type="slidenum">
              <a:rPr lang="en-US" smtClean="0"/>
              <a:pPr/>
              <a:t>101</a:t>
            </a:fld>
            <a:endParaRPr lang="en-US"/>
          </a:p>
        </p:txBody>
      </p:sp>
    </p:spTree>
    <p:extLst>
      <p:ext uri="{BB962C8B-B14F-4D97-AF65-F5344CB8AC3E}">
        <p14:creationId xmlns:p14="http://schemas.microsoft.com/office/powerpoint/2010/main" val="34354275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7C223-6F3F-4342-B56D-08E28FE9F861}" type="slidenum">
              <a:rPr lang="en-US" smtClean="0"/>
              <a:pPr/>
              <a:t>102</a:t>
            </a:fld>
            <a:endParaRPr lang="en-US"/>
          </a:p>
        </p:txBody>
      </p:sp>
    </p:spTree>
    <p:extLst>
      <p:ext uri="{BB962C8B-B14F-4D97-AF65-F5344CB8AC3E}">
        <p14:creationId xmlns:p14="http://schemas.microsoft.com/office/powerpoint/2010/main" val="3435427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Acronyms….</a:t>
            </a:r>
          </a:p>
          <a:p>
            <a:endParaRPr lang="en-US" dirty="0" smtClean="0"/>
          </a:p>
          <a:p>
            <a:r>
              <a:rPr lang="en-US" dirty="0" smtClean="0"/>
              <a:t>Challenges: scale-up, coordinating multiple defender</a:t>
            </a:r>
            <a:r>
              <a:rPr lang="en-US" baseline="0" dirty="0" smtClean="0"/>
              <a:t> units</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So first of all, how many of you have ever heard of the </a:t>
            </a:r>
            <a:r>
              <a:rPr lang="en-US" altLang="zh-CN" baseline="0" dirty="0" err="1" smtClean="0"/>
              <a:t>staten</a:t>
            </a:r>
            <a:r>
              <a:rPr lang="en-US" altLang="zh-CN" baseline="0" dirty="0" smtClean="0"/>
              <a:t> island ferry in New York City? Great!</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lIns="91432" tIns="45716" rIns="91432" bIns="45716"/>
          <a:lstStyle/>
          <a:p>
            <a:fld id="{172DC164-E0EB-4C90-ADAD-9C8EC1D371F7}"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83443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455573">
              <a:defRPr/>
            </a:pPr>
            <a:r>
              <a:rPr lang="en-US" altLang="zh-CN" baseline="0" dirty="0" smtClean="0"/>
              <a:t>Protecting this kind of ferries is actually a major example </a:t>
            </a:r>
            <a:r>
              <a:rPr lang="en-US" baseline="0" dirty="0" smtClean="0">
                <a:ea typeface="ＭＳ Ｐゴシック" pitchFamily="34" charset="-128"/>
              </a:rPr>
              <a:t>domain that motivates our work</a:t>
            </a:r>
            <a:r>
              <a:rPr lang="en-US" dirty="0" smtClean="0">
                <a:ea typeface="ＭＳ Ｐゴシック" pitchFamily="34" charset="-128"/>
              </a:rPr>
              <a:t>. </a:t>
            </a:r>
            <a:r>
              <a:rPr lang="en-US" altLang="zh-CN" dirty="0" smtClean="0">
                <a:ea typeface="ＭＳ Ｐゴシック" pitchFamily="34" charset="-128"/>
              </a:rPr>
              <a:t>T</a:t>
            </a:r>
            <a:r>
              <a:rPr lang="en-US" dirty="0" smtClean="0">
                <a:ea typeface="ＭＳ Ｐゴシック" pitchFamily="34" charset="-128"/>
              </a:rPr>
              <a:t>he ferries are packed with hundreds of passengers </a:t>
            </a:r>
            <a:r>
              <a:rPr lang="en-US" altLang="zh-CN" dirty="0" smtClean="0">
                <a:ea typeface="ＭＳ Ｐゴシック" pitchFamily="34" charset="-128"/>
              </a:rPr>
              <a:t>and</a:t>
            </a:r>
            <a:r>
              <a:rPr lang="en-US" dirty="0" smtClean="0">
                <a:ea typeface="ＭＳ Ｐゴシック" pitchFamily="34" charset="-128"/>
              </a:rPr>
              <a:t> play</a:t>
            </a:r>
            <a:r>
              <a:rPr lang="en-US" baseline="0" dirty="0" smtClean="0">
                <a:ea typeface="ＭＳ Ｐゴシック" pitchFamily="34" charset="-128"/>
              </a:rPr>
              <a:t> an important role in </a:t>
            </a:r>
            <a:r>
              <a:rPr lang="en-US" altLang="zh-CN" baseline="0" dirty="0" smtClean="0">
                <a:ea typeface="ＭＳ Ｐゴシック" pitchFamily="34" charset="-128"/>
              </a:rPr>
              <a:t>the transportation network</a:t>
            </a:r>
            <a:r>
              <a:rPr lang="en-US" baseline="0" dirty="0" smtClean="0">
                <a:ea typeface="ＭＳ Ｐゴシック" pitchFamily="34" charset="-128"/>
              </a:rPr>
              <a:t>. For example, the Staten Island Ferry that </a:t>
            </a:r>
            <a:r>
              <a:rPr lang="en-US" altLang="zh-CN" baseline="0" dirty="0" smtClean="0">
                <a:ea typeface="ＭＳ Ｐゴシック" pitchFamily="34" charset="-128"/>
              </a:rPr>
              <a:t>provides a crucial link </a:t>
            </a:r>
            <a:r>
              <a:rPr lang="en-US" baseline="0" dirty="0" smtClean="0">
                <a:ea typeface="ＭＳ Ｐゴシック" pitchFamily="34" charset="-128"/>
              </a:rPr>
              <a:t>between Manhattan and Staten Island, carries </a:t>
            </a:r>
            <a:r>
              <a:rPr lang="en-US" altLang="zh-CN" baseline="0" dirty="0" smtClean="0">
                <a:ea typeface="ＭＳ Ｐゴシック" pitchFamily="34" charset="-128"/>
              </a:rPr>
              <a:t>over </a:t>
            </a:r>
            <a:r>
              <a:rPr lang="en-US" dirty="0" smtClean="0"/>
              <a:t>20 million people a year</a:t>
            </a:r>
            <a:r>
              <a:rPr lang="en-US" baseline="0" dirty="0" smtClean="0"/>
              <a:t> and roughly </a:t>
            </a:r>
            <a:r>
              <a:rPr lang="en-US" dirty="0" smtClean="0"/>
              <a:t>60,000 passengers a day </a:t>
            </a:r>
            <a:r>
              <a:rPr lang="en-US" altLang="zh-CN" dirty="0" smtClean="0"/>
              <a:t>on week</a:t>
            </a:r>
            <a:r>
              <a:rPr lang="en-US" dirty="0" smtClean="0"/>
              <a:t>days. </a:t>
            </a:r>
            <a:r>
              <a:rPr lang="en-US" altLang="zh-CN" dirty="0" smtClean="0"/>
              <a:t>So the ferries may</a:t>
            </a:r>
            <a:r>
              <a:rPr lang="en-US" altLang="zh-CN" baseline="0" dirty="0" smtClean="0"/>
              <a:t> be </a:t>
            </a:r>
            <a:r>
              <a:rPr lang="en-US" altLang="zh-CN" dirty="0" smtClean="0"/>
              <a:t>attractive to adversaries and they</a:t>
            </a:r>
            <a:r>
              <a:rPr lang="en-US" altLang="zh-CN" baseline="0" dirty="0" smtClean="0"/>
              <a:t> are </a:t>
            </a:r>
            <a:r>
              <a:rPr lang="en-US" altLang="zh-CN" dirty="0" smtClean="0"/>
              <a:t>under the threat of attack. </a:t>
            </a:r>
            <a:r>
              <a:rPr lang="en-US" altLang="zh-CN" dirty="0" smtClean="0">
                <a:ea typeface="ＭＳ Ｐゴシック" pitchFamily="34" charset="-128"/>
              </a:rPr>
              <a:t>For example,</a:t>
            </a:r>
            <a:r>
              <a:rPr lang="en-US" dirty="0" smtClean="0">
                <a:ea typeface="ＭＳ Ｐゴシック" pitchFamily="34" charset="-128"/>
              </a:rPr>
              <a:t> a ferry may be attacked by</a:t>
            </a:r>
            <a:r>
              <a:rPr lang="en-US" baseline="0" dirty="0" smtClean="0">
                <a:ea typeface="ＭＳ Ｐゴシック" pitchFamily="34" charset="-128"/>
              </a:rPr>
              <a:t> </a:t>
            </a:r>
            <a:r>
              <a:rPr lang="en-US" dirty="0" smtClean="0">
                <a:ea typeface="ＭＳ Ｐゴシック" pitchFamily="34" charset="-128"/>
              </a:rPr>
              <a:t>a small boat packed with explosives that may be only detected once it gets close to the ferry. To deal with</a:t>
            </a:r>
            <a:r>
              <a:rPr lang="en-US" baseline="0" dirty="0" smtClean="0">
                <a:ea typeface="ＭＳ Ｐゴシック" pitchFamily="34" charset="-128"/>
              </a:rPr>
              <a:t> the potential attacks, </a:t>
            </a:r>
            <a:r>
              <a:rPr lang="en-US" dirty="0" smtClean="0">
                <a:ea typeface="ＭＳ Ｐゴシック" pitchFamily="34" charset="-128"/>
              </a:rPr>
              <a:t>the US</a:t>
            </a:r>
            <a:r>
              <a:rPr lang="en-US" baseline="0" dirty="0" smtClean="0">
                <a:ea typeface="ＭＳ Ｐゴシック" pitchFamily="34" charset="-128"/>
              </a:rPr>
              <a:t> Coast Guard has several</a:t>
            </a:r>
            <a:r>
              <a:rPr lang="en-US" dirty="0" smtClean="0">
                <a:ea typeface="ＭＳ Ｐゴシック" pitchFamily="34" charset="-128"/>
              </a:rPr>
              <a:t> small, fast patrol boats,</a:t>
            </a:r>
            <a:r>
              <a:rPr lang="en-US" baseline="0" dirty="0" smtClean="0">
                <a:ea typeface="ＭＳ Ｐゴシック" pitchFamily="34" charset="-128"/>
              </a:rPr>
              <a:t> as shown in the blue circle,</a:t>
            </a:r>
            <a:r>
              <a:rPr lang="en-US" dirty="0" smtClean="0">
                <a:ea typeface="ＭＳ Ｐゴシック" pitchFamily="34" charset="-128"/>
              </a:rPr>
              <a:t> that can provide protection to such ferries, but there are often limited numbers of patrol boats, so it</a:t>
            </a:r>
            <a:r>
              <a:rPr lang="en-US" baseline="0" dirty="0" smtClean="0">
                <a:ea typeface="ＭＳ Ｐゴシック" pitchFamily="34" charset="-128"/>
              </a:rPr>
              <a:t> comes to the question of how to allocate the boats and </a:t>
            </a:r>
            <a:r>
              <a:rPr lang="en-US" altLang="zh-CN" baseline="0" dirty="0" smtClean="0">
                <a:ea typeface="ＭＳ Ｐゴシック" pitchFamily="34" charset="-128"/>
              </a:rPr>
              <a:t>what is the optimal patrol strategy?</a:t>
            </a: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Other </a:t>
            </a:r>
            <a:r>
              <a:rPr lang="en-US" altLang="zh-CN" dirty="0" smtClean="0">
                <a:ea typeface="ＭＳ Ｐゴシック" pitchFamily="34" charset="-128"/>
              </a:rPr>
              <a:t>domain</a:t>
            </a:r>
            <a:r>
              <a:rPr lang="en-US" dirty="0" smtClean="0">
                <a:ea typeface="ＭＳ Ｐゴシック" pitchFamily="34" charset="-128"/>
              </a:rPr>
              <a:t>s </a:t>
            </a:r>
            <a:r>
              <a:rPr lang="en-US" altLang="zh-CN" dirty="0" smtClean="0">
                <a:ea typeface="ＭＳ Ｐゴシック" pitchFamily="34" charset="-128"/>
              </a:rPr>
              <a:t>such as</a:t>
            </a:r>
            <a:r>
              <a:rPr lang="en-US" dirty="0" smtClean="0">
                <a:ea typeface="ＭＳ Ｐゴシック" pitchFamily="34" charset="-128"/>
              </a:rPr>
              <a:t> protecting refugee aid convoys with overhead helicopters are faced with the similar challenge.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lIns="91432" tIns="45716" rIns="91432" bIns="45716"/>
          <a:lstStyle/>
          <a:p>
            <a:fld id="{172DC164-E0EB-4C90-ADAD-9C8EC1D371F7}"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95902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5573">
              <a:defRPr/>
            </a:pPr>
            <a:r>
              <a:rPr lang="en-US" baseline="0" dirty="0" smtClean="0"/>
              <a:t>Before we go to the final slide of the presentation, let me show you a first hand video we get last week from US Coast Guard, of how our approach is deployed to protect the </a:t>
            </a:r>
            <a:r>
              <a:rPr lang="en-US" baseline="0" dirty="0" err="1" smtClean="0"/>
              <a:t>staten</a:t>
            </a:r>
            <a:r>
              <a:rPr lang="en-US" baseline="0" dirty="0" smtClean="0"/>
              <a:t> island ferry. </a:t>
            </a:r>
            <a:r>
              <a:rPr lang="en-US" altLang="zh-CN" baseline="0" dirty="0" smtClean="0"/>
              <a:t>This video is taken on a ferry heading for Manhattan in the morning and we can see the patrol boat is close to the ferry and then make a nice turn to continue protecting the ferry. So n</a:t>
            </a:r>
            <a:r>
              <a:rPr lang="en-US" baseline="0" dirty="0" smtClean="0"/>
              <a:t>ext time when you have a chance to take the Staten Island Ferry, you may take a look at the patrol boats that are moving around to protect you.</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lIns="91432" tIns="45716" rIns="91432" bIns="45716"/>
          <a:lstStyle/>
          <a:p>
            <a:fld id="{172DC164-E0EB-4C90-ADAD-9C8EC1D371F7}" type="slidenum">
              <a:rPr lang="en-US" smtClean="0"/>
              <a:pPr/>
              <a:t>49</a:t>
            </a:fld>
            <a:endParaRPr lang="en-US"/>
          </a:p>
        </p:txBody>
      </p:sp>
    </p:spTree>
    <p:extLst>
      <p:ext uri="{BB962C8B-B14F-4D97-AF65-F5344CB8AC3E}">
        <p14:creationId xmlns:p14="http://schemas.microsoft.com/office/powerpoint/2010/main" val="1513327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AB0BDE-DB37-4F8F-B4E7-7EB49BDD3E21}"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68287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C8DB1F-48F7-424C-96EF-52C09A484D55}"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423936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0A4538-DC4E-46E8-BC75-37109E8D05A5}"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413476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FD09B0B2-DBC0-4320-A9C6-A4A8766362DC}" type="datetime1">
              <a:rPr lang="en-US" smtClean="0"/>
              <a:pPr>
                <a:defRPr/>
              </a:pPr>
              <a:t>6/11/2014</a:t>
            </a:fld>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fld id="{9299FC37-8B9E-4D91-A886-6458AA2FFEC3}" type="slidenum">
              <a:rPr lang="he-IL"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E292055F-F35B-4940-BAC2-53997839448D}" type="datetime1">
              <a:rPr lang="en-US" smtClean="0"/>
              <a:pPr>
                <a:defRPr/>
              </a:pPr>
              <a:t>6/11/2014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0976B79-0DD0-4D71-841F-0C38EA70C66A}" type="slidenum">
              <a:rPr lang="he-IL" smtClean="0"/>
              <a:pPr/>
              <a:t>‹#›</a:t>
            </a:fld>
            <a:endParaRPr lang="en-US"/>
          </a:p>
        </p:txBody>
      </p:sp>
      <p:pic>
        <p:nvPicPr>
          <p:cNvPr id="7"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3779" y="-6804"/>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E5203101-55DC-48E6-AE61-0B824069F32E}" type="datetime1">
              <a:rPr lang="en-US" smtClean="0"/>
              <a:pPr>
                <a:defRPr/>
              </a:pPr>
              <a:t>6/11/2014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5054E4E-60AB-4158-A3B3-587A3E56C98C}" type="slidenum">
              <a:rPr lang="he-IL" smtClean="0"/>
              <a:pPr/>
              <a:t>‹#›</a:t>
            </a:fld>
            <a:endParaRPr lang="en-US"/>
          </a:p>
        </p:txBody>
      </p:sp>
      <p:pic>
        <p:nvPicPr>
          <p:cNvPr id="7"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E4BF522D-EB80-4501-B690-1757A6BCC306}" type="datetime1">
              <a:rPr lang="en-US" smtClean="0"/>
              <a:pPr>
                <a:defRPr/>
              </a:pPr>
              <a:t>6/11/2014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518A6EB-A327-42C3-8632-4F3C4C06ECCD}" type="slidenum">
              <a:rPr lang="he-IL" smtClean="0"/>
              <a:pPr/>
              <a:t>‹#›</a:t>
            </a:fld>
            <a:endParaRPr lang="en-US"/>
          </a:p>
        </p:txBody>
      </p:sp>
      <p:pic>
        <p:nvPicPr>
          <p:cNvPr id="8"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0498278F-4ECD-4F1A-9298-872EA994CE3C}" type="datetime1">
              <a:rPr lang="en-US" smtClean="0"/>
              <a:pPr>
                <a:defRPr/>
              </a:pPr>
              <a:t>6/11/2014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9CFB80CF-FA5F-494F-84D5-F071B3B25218}" type="slidenum">
              <a:rPr lang="he-IL" smtClean="0"/>
              <a:pPr/>
              <a:t>‹#›</a:t>
            </a:fld>
            <a:endParaRPr lang="en-US"/>
          </a:p>
        </p:txBody>
      </p:sp>
      <p:pic>
        <p:nvPicPr>
          <p:cNvPr id="10"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0E417726-08E5-46BA-840E-4B5F2351CCB5}" type="datetime1">
              <a:rPr lang="en-US" smtClean="0"/>
              <a:pPr>
                <a:defRPr/>
              </a:pPr>
              <a:t>6/11/2014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C2F0B92-0978-4ECA-85EF-A83EE21CC228}" type="slidenum">
              <a:rPr lang="he-IL" smtClean="0"/>
              <a:pPr/>
              <a:t>‹#›</a:t>
            </a:fld>
            <a:endParaRPr lang="en-US"/>
          </a:p>
        </p:txBody>
      </p:sp>
      <p:pic>
        <p:nvPicPr>
          <p:cNvPr id="6"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902F76F-E92C-4D80-99EB-57D5E098F889}" type="datetime1">
              <a:rPr lang="en-US" smtClean="0"/>
              <a:pPr>
                <a:defRPr/>
              </a:pPr>
              <a:t>6/11/2014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6A1307F6-D9F1-4609-B42B-40F096E9813F}" type="slidenum">
              <a:rPr lang="he-IL" smtClean="0"/>
              <a:pPr/>
              <a:t>‹#›</a:t>
            </a:fld>
            <a:endParaRPr lang="en-US"/>
          </a:p>
        </p:txBody>
      </p:sp>
      <p:pic>
        <p:nvPicPr>
          <p:cNvPr id="5"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BF6E1B75-EF87-4FAC-827D-6CB40DD4AD88}" type="datetime1">
              <a:rPr lang="en-US" smtClean="0"/>
              <a:pPr>
                <a:defRPr/>
              </a:pPr>
              <a:t>6/11/2014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309EF2A-AF2A-4BA2-88A4-0DE8CBD10AB4}" type="slidenum">
              <a:rPr lang="he-IL" smtClean="0"/>
              <a:pPr/>
              <a:t>‹#›</a:t>
            </a:fld>
            <a:endParaRPr lang="en-US"/>
          </a:p>
        </p:txBody>
      </p:sp>
      <p:pic>
        <p:nvPicPr>
          <p:cNvPr id="8" name="Picture 7" descr="MAS_Logo.JPG"/>
          <p:cNvPicPr>
            <a:picLocks noChangeAspect="1"/>
          </p:cNvPicPr>
          <p:nvPr userDrawn="1"/>
        </p:nvPicPr>
        <p:blipFill>
          <a:blip r:embed="rId2" cstate="print"/>
          <a:stretch>
            <a:fillRect/>
          </a:stretch>
        </p:blipFill>
        <p:spPr>
          <a:xfrm>
            <a:off x="0" y="6248400"/>
            <a:ext cx="1411301" cy="6096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683709-1137-484C-8EF3-9652EE54A53F}"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576820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21287320-1CD4-47A1-B810-6009BB15B047}" type="datetime1">
              <a:rPr lang="en-US" smtClean="0"/>
              <a:pPr>
                <a:defRPr/>
              </a:pPr>
              <a:t>6/11/2014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83CF426-A172-4D6E-9EDA-AF44175448F5}" type="slidenum">
              <a:rPr lang="he-IL"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3"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8FEEE29B-C185-40CC-82FC-79258620072E}" type="datetime1">
              <a:rPr lang="en-US" smtClean="0"/>
              <a:pPr>
                <a:defRPr/>
              </a:pPr>
              <a:t>6/11/2014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4D9B7B9-5FB1-497D-AC97-3A2E1F9080D2}" type="slidenum">
              <a:rPr lang="he-IL" smtClean="0"/>
              <a:pPr/>
              <a:t>‹#›</a:t>
            </a:fld>
            <a:endParaRPr lang="en-US"/>
          </a:p>
        </p:txBody>
      </p:sp>
      <p:pic>
        <p:nvPicPr>
          <p:cNvPr id="7"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D64B842-A07C-4C4D-8D4E-26227652F61F}" type="datetime1">
              <a:rPr lang="en-US" smtClean="0"/>
              <a:pPr>
                <a:defRPr/>
              </a:pPr>
              <a:t>6/11/2014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C6EF1CB-8425-4103-9BBA-F1F60B99CA27}" type="slidenum">
              <a:rPr lang="he-IL"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650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844675"/>
            <a:ext cx="3986213" cy="4464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76813" y="1844675"/>
            <a:ext cx="3987800" cy="4464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fld id="{33C8C693-10EB-47EC-BFCA-1639BE933F5F}" type="datetime1">
              <a:rPr lang="en-US" smtClean="0"/>
              <a:pPr>
                <a:defRPr/>
              </a:pPr>
              <a:t>6/11/2014</a:t>
            </a:fld>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76900CC-13E8-4F0A-A063-781F3B51CFDB}" type="slidenum">
              <a:rPr lang="he-IL"/>
              <a:pPr>
                <a:defRPr/>
              </a:pPr>
              <a:t>‹#›</a:t>
            </a:fld>
            <a:endParaRPr lang="en-US"/>
          </a:p>
        </p:txBody>
      </p:sp>
    </p:spTree>
    <p:extLst>
      <p:ext uri="{BB962C8B-B14F-4D97-AF65-F5344CB8AC3E}">
        <p14:creationId xmlns:p14="http://schemas.microsoft.com/office/powerpoint/2010/main" val="248098816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C4E6EB19-2220-46B8-9354-7D5EE1A1CC1C}" type="slidenum">
              <a:rPr lang="en-US"/>
              <a:pPr/>
              <a:t>‹#›</a:t>
            </a:fld>
            <a:endParaRPr lang="en-US"/>
          </a:p>
        </p:txBody>
      </p:sp>
      <p:pic>
        <p:nvPicPr>
          <p:cNvPr id="10" name="Picture 9" descr="MAS_Logo.JPG"/>
          <p:cNvPicPr>
            <a:picLocks noChangeAspect="1"/>
          </p:cNvPicPr>
          <p:nvPr userDrawn="1"/>
        </p:nvPicPr>
        <p:blipFill>
          <a:blip r:embed="rId2" cstate="print"/>
          <a:stretch>
            <a:fillRect/>
          </a:stretch>
        </p:blipFill>
        <p:spPr>
          <a:xfrm>
            <a:off x="0" y="6248400"/>
            <a:ext cx="1411301" cy="609600"/>
          </a:xfrm>
          <a:prstGeom prst="rect">
            <a:avLst/>
          </a:prstGeom>
        </p:spPr>
      </p:pic>
    </p:spTree>
    <p:extLst>
      <p:ext uri="{BB962C8B-B14F-4D97-AF65-F5344CB8AC3E}">
        <p14:creationId xmlns:p14="http://schemas.microsoft.com/office/powerpoint/2010/main" val="990710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r>
              <a:rPr lang="en-US"/>
              <a:t>sarit</a:t>
            </a:r>
            <a:r>
              <a:rPr lang="he-IL"/>
              <a:t>@ cs.biu.ac.il</a:t>
            </a: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D7A99032-4E9E-4680-8A90-D330C9533127}" type="slidenum">
              <a:rPr lang="he-IL"/>
              <a:pPr>
                <a:defRPr/>
              </a:pPr>
              <a:t>‹#›</a:t>
            </a:fld>
            <a:endParaRPr lang="en-US"/>
          </a:p>
        </p:txBody>
      </p:sp>
      <p:pic>
        <p:nvPicPr>
          <p:cNvPr id="6" name="Picture 2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26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462B82-E5F1-4C3A-8681-42BBA3BCB25D}"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10149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8026B9-2F56-42B0-81EF-C15BBAEC6277}" type="datetime1">
              <a:rPr lang="en-US" smtClean="0"/>
              <a:pPr/>
              <a:t>6/11/2014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1452170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2FCDEA-8172-4E2E-B1E7-9E410456F372}" type="datetime1">
              <a:rPr lang="en-US" smtClean="0"/>
              <a:pPr/>
              <a:t>6/11/2014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267858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5A2BCD-164F-4E00-8300-779C2A49B20A}" type="datetime1">
              <a:rPr lang="en-US" smtClean="0"/>
              <a:pPr/>
              <a:t>6/11/2014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1941864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6BF51C-7687-4ECE-854E-144C30237615}" type="datetime1">
              <a:rPr lang="en-US" smtClean="0"/>
              <a:pPr/>
              <a:t>6/11/2014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77914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81FA22-8877-4E99-AEE8-FFD2E0BDE069}" type="datetime1">
              <a:rPr lang="en-US" smtClean="0"/>
              <a:pPr/>
              <a:t>6/11/2014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653978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926EA-9C45-41B1-8EB0-4FD40DF0B755}" type="datetime1">
              <a:rPr lang="en-US" smtClean="0"/>
              <a:pPr/>
              <a:t>6/11/2014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37262-14D0-4467-8DBA-E04A6AA4AC41}" type="slidenum">
              <a:rPr lang="en-US" smtClean="0"/>
              <a:pPr/>
              <a:t>‹#›</a:t>
            </a:fld>
            <a:endParaRPr lang="en-US"/>
          </a:p>
        </p:txBody>
      </p:sp>
    </p:spTree>
    <p:extLst>
      <p:ext uri="{BB962C8B-B14F-4D97-AF65-F5344CB8AC3E}">
        <p14:creationId xmlns:p14="http://schemas.microsoft.com/office/powerpoint/2010/main" val="315962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EA6B3-5BF8-4D62-97BE-524A48579EB0}" type="datetime1">
              <a:rPr lang="en-US" smtClean="0"/>
              <a:pPr/>
              <a:t>6/11/2014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37262-14D0-4467-8DBA-E04A6AA4AC41}" type="slidenum">
              <a:rPr lang="en-US" smtClean="0"/>
              <a:pPr/>
              <a:t>‹#›</a:t>
            </a:fld>
            <a:endParaRPr lang="en-US"/>
          </a:p>
        </p:txBody>
      </p:sp>
      <p:pic>
        <p:nvPicPr>
          <p:cNvPr id="7" name="Picture 20"/>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543800" y="0"/>
            <a:ext cx="15938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85013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rtl="0" eaLnBrk="1" latinLnBrk="0" hangingPunct="1">
              <a:defRPr kumimoji="0" sz="1200">
                <a:solidFill>
                  <a:schemeClr val="tx2">
                    <a:shade val="90000"/>
                  </a:schemeClr>
                </a:solidFill>
              </a:defRPr>
            </a:lvl1pPr>
          </a:lstStyle>
          <a:p>
            <a:pPr>
              <a:defRPr/>
            </a:pPr>
            <a:fld id="{D5A11594-0F15-4CA9-9131-4A91B147BE41}" type="datetime1">
              <a:rPr lang="en-US" smtClean="0"/>
              <a:pPr>
                <a:defRPr/>
              </a:pPr>
              <a:t>6/11/2014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rtl="0"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rtl="0" eaLnBrk="1" latinLnBrk="0" hangingPunct="1">
              <a:defRPr kumimoji="0" sz="1200">
                <a:solidFill>
                  <a:schemeClr val="tx2">
                    <a:shade val="90000"/>
                  </a:schemeClr>
                </a:solidFill>
              </a:defRPr>
            </a:lvl1pPr>
          </a:lstStyle>
          <a:p>
            <a:fld id="{D01A3725-2CDC-4D81-9749-AD21EC7D40AA}" type="slidenum">
              <a:rPr lang="he-IL"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rtl="0"/>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rtl="0"/>
              <a:endParaRPr kumimoji="0" lang="en-US"/>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7" r:id="rId12"/>
    <p:sldLayoutId id="2147483759" r:id="rId13"/>
    <p:sldLayoutId id="2147483760" r:id="rId14"/>
  </p:sldLayoutIdLst>
  <p:hf hdr="0" ftr="0" dt="0"/>
  <p:txStyles>
    <p:titleStyle>
      <a:lvl1pPr algn="r"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4.emf"/><Relationship Id="rId5" Type="http://schemas.openxmlformats.org/officeDocument/2006/relationships/oleObject" Target="../embeddings/oleObject2.bin"/><Relationship Id="rId4" Type="http://schemas.openxmlformats.org/officeDocument/2006/relationships/image" Target="../media/image5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gif"/><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1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png"/><Relationship Id="rId7" Type="http://schemas.openxmlformats.org/officeDocument/2006/relationships/image" Target="../media/image58.png"/><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65.jpeg"/><Relationship Id="rId5" Type="http://schemas.openxmlformats.org/officeDocument/2006/relationships/image" Target="../media/image61.gif"/><Relationship Id="rId10" Type="http://schemas.openxmlformats.org/officeDocument/2006/relationships/image" Target="../media/image64.jpeg"/><Relationship Id="rId4" Type="http://schemas.openxmlformats.org/officeDocument/2006/relationships/image" Target="../media/image60.png"/><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wm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83.jp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4.png"/><Relationship Id="rId4"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www.chicagonow.com/blogs/dennis-byrne-barbershop/assets_c/2009/12/Mumbai-thumb-550x301-41266.jpg" TargetMode="External"/><Relationship Id="rId2" Type="http://schemas.openxmlformats.org/officeDocument/2006/relationships/image" Target="../media/image85.png"/><Relationship Id="rId1" Type="http://schemas.openxmlformats.org/officeDocument/2006/relationships/slideLayout" Target="../slideLayouts/slideLayout13.xml"/><Relationship Id="rId5" Type="http://schemas.openxmlformats.org/officeDocument/2006/relationships/image" Target="../media/image87.jpeg"/><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0.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89.png"/><Relationship Id="rId9"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3.w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92.wmf"/><Relationship Id="rId4" Type="http://schemas.openxmlformats.org/officeDocument/2006/relationships/oleObject" Target="../embeddings/oleObject5.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vmlDrawing" Target="../drawings/vmlDrawing4.vml"/><Relationship Id="rId5" Type="http://schemas.openxmlformats.org/officeDocument/2006/relationships/image" Target="../media/image95.wmf"/><Relationship Id="rId4" Type="http://schemas.openxmlformats.org/officeDocument/2006/relationships/oleObject" Target="../embeddings/oleObject7.bin"/></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97.wmf"/><Relationship Id="rId2" Type="http://schemas.openxmlformats.org/officeDocument/2006/relationships/slideLayout" Target="../slideLayouts/slideLayout23.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96.wmf"/><Relationship Id="rId4" Type="http://schemas.openxmlformats.org/officeDocument/2006/relationships/oleObject" Target="../embeddings/oleObject8.bin"/></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jpeg"/><Relationship Id="rId3" Type="http://schemas.openxmlformats.org/officeDocument/2006/relationships/image" Target="../media/image33.jpeg"/><Relationship Id="rId7" Type="http://schemas.openxmlformats.org/officeDocument/2006/relationships/image" Target="../media/image36.jpeg"/><Relationship Id="rId12"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https://ci4.googleusercontent.com/proxy/Ww_cOtoqEWsWfDIhHyqUAB-Lfl-XeqWXnKZ_uK8E_QaMbXQaca9NhwKu5hABQEz-ORxkpnnYAdFeRcFK=s0-d-e1-ft#http://azariaa.com/Content/picture.jpg" TargetMode="External"/><Relationship Id="rId11" Type="http://schemas.openxmlformats.org/officeDocument/2006/relationships/image" Target="../media/image39.jpeg"/><Relationship Id="rId5" Type="http://schemas.openxmlformats.org/officeDocument/2006/relationships/image" Target="../media/image35.jpeg"/><Relationship Id="rId10" Type="http://schemas.openxmlformats.org/officeDocument/2006/relationships/hyperlink" Target="http://www.cs.cmu.edu/~paruchur/" TargetMode="External"/><Relationship Id="rId4" Type="http://schemas.openxmlformats.org/officeDocument/2006/relationships/image" Target="../media/image34.jpeg"/><Relationship Id="rId9" Type="http://schemas.openxmlformats.org/officeDocument/2006/relationships/image" Target="../media/image38.jpeg"/></Relationships>
</file>

<file path=ppt/slides/_rels/slide7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01.wmf"/><Relationship Id="rId4" Type="http://schemas.openxmlformats.org/officeDocument/2006/relationships/oleObject" Target="../embeddings/oleObject10.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101.wmf"/><Relationship Id="rId4" Type="http://schemas.openxmlformats.org/officeDocument/2006/relationships/oleObject" Target="../embeddings/oleObject11.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image" Target="../media/image101.wmf"/><Relationship Id="rId4" Type="http://schemas.openxmlformats.org/officeDocument/2006/relationships/oleObject" Target="../embeddings/oleObject12.bin"/></Relationships>
</file>

<file path=ppt/slides/_rels/slide7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44.jpeg"/><Relationship Id="rId4" Type="http://schemas.openxmlformats.org/officeDocument/2006/relationships/image" Target="../media/image43.jpeg"/></Relationships>
</file>

<file path=ppt/slides/_rels/slide8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chart" Target="../charts/chart11.xml"/></Relationships>
</file>

<file path=ppt/slides/_rels/slide8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chart" Target="../charts/chart1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chart" Target="../charts/chart15.xml"/><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image" Target="../media/image102.wmf"/><Relationship Id="rId5" Type="http://schemas.openxmlformats.org/officeDocument/2006/relationships/oleObject" Target="../embeddings/oleObject13.bin"/><Relationship Id="rId4" Type="http://schemas.openxmlformats.org/officeDocument/2006/relationships/chart" Target="../charts/chart14.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02.wmf"/><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oleObject" Target="../embeddings/oleObject14.bin"/><Relationship Id="rId5" Type="http://schemas.openxmlformats.org/officeDocument/2006/relationships/chart" Target="../charts/chart17.xml"/><Relationship Id="rId4" Type="http://schemas.openxmlformats.org/officeDocument/2006/relationships/chart" Target="../charts/chart1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103.wmf"/><Relationship Id="rId4" Type="http://schemas.openxmlformats.org/officeDocument/2006/relationships/oleObject" Target="../embeddings/oleObject15.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vmlDrawing" Target="../drawings/vmlDrawing12.vml"/><Relationship Id="rId5" Type="http://schemas.openxmlformats.org/officeDocument/2006/relationships/image" Target="../media/image104.wmf"/><Relationship Id="rId4" Type="http://schemas.openxmlformats.org/officeDocument/2006/relationships/oleObject" Target="../embeddings/oleObject16.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vmlDrawing" Target="../drawings/vmlDrawing13.vml"/><Relationship Id="rId5" Type="http://schemas.openxmlformats.org/officeDocument/2006/relationships/image" Target="../media/image104.wmf"/><Relationship Id="rId4" Type="http://schemas.openxmlformats.org/officeDocument/2006/relationships/oleObject" Target="../embeddings/oleObject17.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vmlDrawing" Target="../drawings/vmlDrawing14.vml"/><Relationship Id="rId5" Type="http://schemas.openxmlformats.org/officeDocument/2006/relationships/image" Target="../media/image104.wmf"/><Relationship Id="rId4" Type="http://schemas.openxmlformats.org/officeDocument/2006/relationships/oleObject" Target="../embeddings/oleObject18.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vmlDrawing" Target="../drawings/vmlDrawing15.vml"/><Relationship Id="rId5" Type="http://schemas.openxmlformats.org/officeDocument/2006/relationships/image" Target="../media/image101.wmf"/><Relationship Id="rId4" Type="http://schemas.openxmlformats.org/officeDocument/2006/relationships/oleObject" Target="../embeddings/oleObject19.bin"/></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06.jpe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10.png"/><Relationship Id="rId4" Type="http://schemas.openxmlformats.org/officeDocument/2006/relationships/image" Target="../media/image10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47.xml"/><Relationship Id="rId7" Type="http://schemas.openxmlformats.org/officeDocument/2006/relationships/image" Target="../media/image77.png"/><Relationship Id="rId2" Type="http://schemas.openxmlformats.org/officeDocument/2006/relationships/slideLayout" Target="../slideLayouts/slideLayout13.xml"/><Relationship Id="rId1" Type="http://schemas.openxmlformats.org/officeDocument/2006/relationships/vmlDrawing" Target="../drawings/vmlDrawing16.vml"/><Relationship Id="rId6" Type="http://schemas.openxmlformats.org/officeDocument/2006/relationships/image" Target="../media/image76.png"/><Relationship Id="rId11" Type="http://schemas.openxmlformats.org/officeDocument/2006/relationships/image" Target="../media/image112.emf"/><Relationship Id="rId5" Type="http://schemas.openxmlformats.org/officeDocument/2006/relationships/image" Target="../media/image75.png"/><Relationship Id="rId10" Type="http://schemas.openxmlformats.org/officeDocument/2006/relationships/oleObject" Target="../embeddings/oleObject21.bin"/><Relationship Id="rId4" Type="http://schemas.openxmlformats.org/officeDocument/2006/relationships/image" Target="../media/image74.png"/><Relationship Id="rId9" Type="http://schemas.openxmlformats.org/officeDocument/2006/relationships/image" Target="../media/image111.wmf"/></Relationships>
</file>

<file path=ppt/slides/_rels/slide94.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77.png"/><Relationship Id="rId18" Type="http://schemas.openxmlformats.org/officeDocument/2006/relationships/oleObject" Target="../embeddings/oleObject27.bin"/><Relationship Id="rId3" Type="http://schemas.openxmlformats.org/officeDocument/2006/relationships/notesSlide" Target="../notesSlides/notesSlide48.xml"/><Relationship Id="rId21" Type="http://schemas.openxmlformats.org/officeDocument/2006/relationships/image" Target="../media/image119.emf"/><Relationship Id="rId7" Type="http://schemas.openxmlformats.org/officeDocument/2006/relationships/image" Target="../media/image114.wmf"/><Relationship Id="rId12" Type="http://schemas.openxmlformats.org/officeDocument/2006/relationships/image" Target="../media/image76.png"/><Relationship Id="rId17" Type="http://schemas.openxmlformats.org/officeDocument/2006/relationships/image" Target="../media/image117.emf"/><Relationship Id="rId2" Type="http://schemas.openxmlformats.org/officeDocument/2006/relationships/slideLayout" Target="../slideLayouts/slideLayout13.xml"/><Relationship Id="rId16" Type="http://schemas.openxmlformats.org/officeDocument/2006/relationships/oleObject" Target="../embeddings/oleObject26.bin"/><Relationship Id="rId20" Type="http://schemas.openxmlformats.org/officeDocument/2006/relationships/oleObject" Target="../embeddings/oleObject28.bin"/><Relationship Id="rId1" Type="http://schemas.openxmlformats.org/officeDocument/2006/relationships/vmlDrawing" Target="../drawings/vmlDrawing17.vml"/><Relationship Id="rId6" Type="http://schemas.openxmlformats.org/officeDocument/2006/relationships/oleObject" Target="../embeddings/oleObject23.bin"/><Relationship Id="rId11" Type="http://schemas.openxmlformats.org/officeDocument/2006/relationships/image" Target="../media/image75.png"/><Relationship Id="rId5" Type="http://schemas.openxmlformats.org/officeDocument/2006/relationships/image" Target="../media/image113.emf"/><Relationship Id="rId15" Type="http://schemas.openxmlformats.org/officeDocument/2006/relationships/image" Target="../media/image116.emf"/><Relationship Id="rId10" Type="http://schemas.openxmlformats.org/officeDocument/2006/relationships/image" Target="../media/image74.png"/><Relationship Id="rId19" Type="http://schemas.openxmlformats.org/officeDocument/2006/relationships/image" Target="../media/image118.wmf"/><Relationship Id="rId4" Type="http://schemas.openxmlformats.org/officeDocument/2006/relationships/oleObject" Target="../embeddings/oleObject22.bin"/><Relationship Id="rId9" Type="http://schemas.openxmlformats.org/officeDocument/2006/relationships/image" Target="../media/image115.emf"/><Relationship Id="rId14" Type="http://schemas.openxmlformats.org/officeDocument/2006/relationships/oleObject" Target="../embeddings/oleObject25.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vmlDrawing" Target="../drawings/vmlDrawing18.vml"/><Relationship Id="rId5" Type="http://schemas.openxmlformats.org/officeDocument/2006/relationships/image" Target="../media/image120.emf"/><Relationship Id="rId4" Type="http://schemas.openxmlformats.org/officeDocument/2006/relationships/oleObject" Target="../embeddings/oleObject29.bin"/></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3.xml"/><Relationship Id="rId4" Type="http://schemas.openxmlformats.org/officeDocument/2006/relationships/image" Target="../media/image1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AutoShape 2"/>
          <p:cNvSpPr>
            <a:spLocks noGrp="1" noChangeArrowheads="1"/>
          </p:cNvSpPr>
          <p:nvPr>
            <p:ph type="ctrTitle"/>
          </p:nvPr>
        </p:nvSpPr>
        <p:spPr>
          <a:xfrm>
            <a:off x="-381000" y="1752600"/>
            <a:ext cx="9601200" cy="5410200"/>
          </a:xfrm>
        </p:spPr>
        <p:txBody>
          <a:bodyPr>
            <a:normAutofit fontScale="90000"/>
          </a:bodyPr>
          <a:lstStyle/>
          <a:p>
            <a:pPr algn="ct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900" dirty="0">
                <a:solidFill>
                  <a:schemeClr val="tx1"/>
                </a:solidFill>
                <a:effectLst/>
              </a:rPr>
              <a:t>Intelligent Systems </a:t>
            </a:r>
            <a:r>
              <a:rPr lang="en-US" sz="4900" dirty="0" smtClean="0">
                <a:solidFill>
                  <a:schemeClr val="tx1"/>
                </a:solidFill>
                <a:effectLst/>
              </a:rPr>
              <a:t>for</a:t>
            </a:r>
            <a:r>
              <a:rPr lang="en-US" sz="4900" dirty="0">
                <a:solidFill>
                  <a:schemeClr val="tx1"/>
                </a:solidFill>
                <a:effectLst/>
              </a:rPr>
              <a:t> Homeland </a:t>
            </a:r>
            <a:r>
              <a:rPr lang="en-US" sz="4900" dirty="0" smtClean="0">
                <a:solidFill>
                  <a:schemeClr val="tx1"/>
                </a:solidFill>
                <a:effectLst/>
              </a:rPr>
              <a:t>Security</a:t>
            </a:r>
            <a:br>
              <a:rPr lang="en-US" sz="4900" dirty="0" smtClean="0">
                <a:solidFill>
                  <a:schemeClr val="tx1"/>
                </a:solidFill>
                <a:effectLst/>
              </a:rPr>
            </a:br>
            <a:r>
              <a:rPr lang="en-US" sz="4000" b="0" dirty="0" smtClean="0">
                <a:effectLst/>
              </a:rPr>
              <a:t/>
            </a:r>
            <a:br>
              <a:rPr lang="en-US" sz="4000" b="0" dirty="0" smtClean="0">
                <a:effectLst/>
              </a:rPr>
            </a:br>
            <a:r>
              <a:rPr lang="en-US" sz="4000" dirty="0" smtClean="0">
                <a:solidFill>
                  <a:schemeClr val="tx1">
                    <a:lumMod val="75000"/>
                  </a:schemeClr>
                </a:solidFill>
                <a:effectLst/>
              </a:rPr>
              <a:t>Sarit Kraus</a:t>
            </a:r>
            <a:br>
              <a:rPr lang="en-US" sz="4000" dirty="0" smtClean="0">
                <a:solidFill>
                  <a:schemeClr val="tx1">
                    <a:lumMod val="75000"/>
                  </a:schemeClr>
                </a:solidFill>
                <a:effectLst/>
              </a:rPr>
            </a:br>
            <a:r>
              <a:rPr lang="en-US" sz="4000" dirty="0" err="1" smtClean="0">
                <a:solidFill>
                  <a:schemeClr val="tx1">
                    <a:lumMod val="75000"/>
                  </a:schemeClr>
                </a:solidFill>
                <a:effectLst/>
              </a:rPr>
              <a:t>Dept</a:t>
            </a:r>
            <a:r>
              <a:rPr lang="en-US" sz="4000" dirty="0" smtClean="0">
                <a:solidFill>
                  <a:schemeClr val="tx1">
                    <a:lumMod val="75000"/>
                  </a:schemeClr>
                </a:solidFill>
                <a:effectLst/>
              </a:rPr>
              <a:t> of Computer Science</a:t>
            </a:r>
            <a:br>
              <a:rPr lang="en-US" sz="4000" dirty="0" smtClean="0">
                <a:solidFill>
                  <a:schemeClr val="tx1">
                    <a:lumMod val="75000"/>
                  </a:schemeClr>
                </a:solidFill>
                <a:effectLst/>
              </a:rPr>
            </a:br>
            <a:r>
              <a:rPr lang="en-US" sz="4000" dirty="0" smtClean="0">
                <a:solidFill>
                  <a:schemeClr val="tx1">
                    <a:lumMod val="75000"/>
                  </a:schemeClr>
                </a:solidFill>
                <a:effectLst/>
              </a:rPr>
              <a:t>Bar-Ilan University</a:t>
            </a:r>
            <a:br>
              <a:rPr lang="en-US" sz="4000" dirty="0" smtClean="0">
                <a:solidFill>
                  <a:schemeClr val="tx1">
                    <a:lumMod val="75000"/>
                  </a:schemeClr>
                </a:solidFill>
                <a:effectLst/>
              </a:rPr>
            </a:br>
            <a:r>
              <a:rPr lang="en-US" sz="4000" dirty="0" smtClean="0">
                <a:solidFill>
                  <a:schemeClr val="tx1">
                    <a:lumMod val="75000"/>
                  </a:schemeClr>
                </a:solidFill>
                <a:effectLst/>
              </a:rPr>
              <a:t>Israel</a:t>
            </a:r>
            <a:r>
              <a:rPr lang="en-US" sz="4000" dirty="0" smtClean="0">
                <a:solidFill>
                  <a:schemeClr val="tx2">
                    <a:lumMod val="25000"/>
                  </a:schemeClr>
                </a:solidFill>
                <a:effectLst>
                  <a:outerShdw blurRad="38100" dist="38100" dir="2700000" algn="tl">
                    <a:srgbClr val="000000">
                      <a:alpha val="43137"/>
                    </a:srgbClr>
                  </a:outerShdw>
                </a:effectLst>
              </a:rPr>
              <a:t/>
            </a:r>
            <a:br>
              <a:rPr lang="en-US" sz="4000" dirty="0" smtClean="0">
                <a:solidFill>
                  <a:schemeClr val="tx2">
                    <a:lumMod val="25000"/>
                  </a:schemeClr>
                </a:solidFill>
                <a:effectLst>
                  <a:outerShdw blurRad="38100" dist="38100" dir="2700000" algn="tl">
                    <a:srgbClr val="000000">
                      <a:alpha val="43137"/>
                    </a:srgbClr>
                  </a:outerShdw>
                </a:effectLst>
              </a:rPr>
            </a:br>
            <a:r>
              <a:rPr lang="en-US" sz="4000" dirty="0" smtClean="0"/>
              <a:t/>
            </a:r>
            <a:br>
              <a:rPr lang="en-US" sz="4000" dirty="0" smtClean="0"/>
            </a:br>
            <a:r>
              <a:rPr lang="en-US" sz="4400" dirty="0" smtClean="0"/>
              <a:t/>
            </a:r>
            <a:br>
              <a:rPr lang="en-US" sz="4400" dirty="0" smtClean="0"/>
            </a:br>
            <a:endParaRPr lang="en-US" sz="4400" dirty="0" smtClean="0"/>
          </a:p>
        </p:txBody>
      </p:sp>
      <p:sp>
        <p:nvSpPr>
          <p:cNvPr id="2" name="Slide Number Placeholder 1"/>
          <p:cNvSpPr>
            <a:spLocks noGrp="1"/>
          </p:cNvSpPr>
          <p:nvPr>
            <p:ph type="sldNum" sz="quarter" idx="12"/>
          </p:nvPr>
        </p:nvSpPr>
        <p:spPr/>
        <p:txBody>
          <a:bodyPr/>
          <a:lstStyle/>
          <a:p>
            <a:fld id="{9299FC37-8B9E-4D91-A886-6458AA2FFEC3}" type="slidenum">
              <a:rPr lang="he-IL" smtClean="0"/>
              <a:pPr/>
              <a:t>1</a:t>
            </a:fld>
            <a:endParaRPr lang="en-US"/>
          </a:p>
        </p:txBody>
      </p:sp>
      <p:sp>
        <p:nvSpPr>
          <p:cNvPr id="4" name="Rectangle 3"/>
          <p:cNvSpPr/>
          <p:nvPr/>
        </p:nvSpPr>
        <p:spPr>
          <a:xfrm>
            <a:off x="2757111" y="4953000"/>
            <a:ext cx="3617016" cy="646331"/>
          </a:xfrm>
          <a:prstGeom prst="rect">
            <a:avLst/>
          </a:prstGeom>
        </p:spPr>
        <p:txBody>
          <a:bodyPr wrap="none">
            <a:spAutoFit/>
          </a:bodyPr>
          <a:lstStyle/>
          <a:p>
            <a:pPr marL="39688" indent="0" algn="ctr" eaLnBrk="1" hangingPunct="1">
              <a:buFont typeface="Arial" charset="0"/>
              <a:buNone/>
            </a:pPr>
            <a:r>
              <a:rPr lang="en-US" sz="3600" b="1" dirty="0" smtClean="0">
                <a:solidFill>
                  <a:schemeClr val="bg1"/>
                </a:solidFill>
                <a:latin typeface="Times New Roman" pitchFamily="-107" charset="0"/>
                <a:cs typeface="Times New Roman" pitchFamily="-107" charset="0"/>
                <a:sym typeface="Times New Roman" pitchFamily="-107" charset="0"/>
              </a:rPr>
              <a:t>sarit@cs.biu.ac.il</a:t>
            </a:r>
            <a:endParaRPr lang="en-US" sz="3600" b="1" dirty="0" smtClean="0">
              <a:solidFill>
                <a:schemeClr val="bg1"/>
              </a:solidFill>
              <a:latin typeface="Courier New" pitchFamily="-107" charset="0"/>
              <a:sym typeface="Courier New" pitchFamily="-107" charset="0"/>
            </a:endParaRPr>
          </a:p>
        </p:txBody>
      </p:sp>
      <p:sp>
        <p:nvSpPr>
          <p:cNvPr id="6" name="Rectangle 5"/>
          <p:cNvSpPr/>
          <p:nvPr/>
        </p:nvSpPr>
        <p:spPr>
          <a:xfrm>
            <a:off x="1663639" y="5486400"/>
            <a:ext cx="5803961" cy="584775"/>
          </a:xfrm>
          <a:prstGeom prst="rect">
            <a:avLst/>
          </a:prstGeom>
        </p:spPr>
        <p:txBody>
          <a:bodyPr wrap="none">
            <a:spAutoFit/>
          </a:bodyPr>
          <a:lstStyle/>
          <a:p>
            <a:r>
              <a:rPr lang="en-US" sz="3200" b="1" dirty="0" smtClean="0">
                <a:solidFill>
                  <a:schemeClr val="bg1"/>
                </a:solidFill>
              </a:rPr>
              <a:t>http://www.cs.biu.ac.il/~sarit/</a:t>
            </a:r>
            <a:endParaRPr lang="en-US" sz="3200" b="1" dirty="0">
              <a:solidFill>
                <a:schemeClr val="bg1"/>
              </a:solidFill>
            </a:endParaRPr>
          </a:p>
        </p:txBody>
      </p:sp>
      <p:pic>
        <p:nvPicPr>
          <p:cNvPr id="7" name="Picture 6" descr="http://erc.europa.eu/sites/default/files/content/ERC_logo.JPG"/>
          <p:cNvPicPr/>
          <p:nvPr/>
        </p:nvPicPr>
        <p:blipFill>
          <a:blip r:embed="rId3" cstate="print"/>
          <a:srcRect/>
          <a:stretch>
            <a:fillRect/>
          </a:stretch>
        </p:blipFill>
        <p:spPr bwMode="auto">
          <a:xfrm>
            <a:off x="7731696" y="5867400"/>
            <a:ext cx="1336104" cy="867066"/>
          </a:xfrm>
          <a:prstGeom prst="rect">
            <a:avLst/>
          </a:prstGeom>
          <a:noFill/>
          <a:ln w="9525">
            <a:noFill/>
            <a:miter lim="800000"/>
            <a:headEnd/>
            <a:tailEnd/>
          </a:ln>
        </p:spPr>
      </p:pic>
      <p:pic>
        <p:nvPicPr>
          <p:cNvPr id="8"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47" y="5867400"/>
            <a:ext cx="1535453" cy="87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616" y="533400"/>
            <a:ext cx="8229600" cy="1143000"/>
          </a:xfrm>
        </p:spPr>
        <p:txBody>
          <a:bodyPr tIns="41473">
            <a:normAutofit/>
          </a:bodyPr>
          <a:lstStyle/>
          <a:p>
            <a:pPr>
              <a:defRPr/>
            </a:pPr>
            <a:r>
              <a:rPr lang="en-US" b="1" dirty="0" smtClean="0"/>
              <a:t>Game Theory</a:t>
            </a:r>
            <a:endParaRPr lang="en-US" b="1" dirty="0"/>
          </a:p>
        </p:txBody>
      </p:sp>
      <p:pic>
        <p:nvPicPr>
          <p:cNvPr id="4" name="Picture 3"/>
          <p:cNvPicPr>
            <a:picLocks noChangeAspect="1"/>
          </p:cNvPicPr>
          <p:nvPr/>
        </p:nvPicPr>
        <p:blipFill>
          <a:blip r:embed="rId2"/>
          <a:srcRect/>
          <a:stretch>
            <a:fillRect/>
          </a:stretch>
        </p:blipFill>
        <p:spPr bwMode="auto">
          <a:xfrm>
            <a:off x="457200" y="851408"/>
            <a:ext cx="1795984" cy="2044898"/>
          </a:xfrm>
          <a:prstGeom prst="rect">
            <a:avLst/>
          </a:prstGeom>
          <a:noFill/>
          <a:ln w="9525">
            <a:noFill/>
            <a:miter lim="800000"/>
            <a:headEnd/>
            <a:tailEnd/>
          </a:ln>
        </p:spPr>
      </p:pic>
      <p:pic>
        <p:nvPicPr>
          <p:cNvPr id="5" name="Picture 4"/>
          <p:cNvPicPr>
            <a:picLocks noChangeAspect="1"/>
          </p:cNvPicPr>
          <p:nvPr/>
        </p:nvPicPr>
        <p:blipFill>
          <a:blip r:embed="rId3"/>
          <a:srcRect/>
          <a:stretch>
            <a:fillRect/>
          </a:stretch>
        </p:blipFill>
        <p:spPr bwMode="auto">
          <a:xfrm>
            <a:off x="7039273" y="851407"/>
            <a:ext cx="1647527" cy="2071688"/>
          </a:xfrm>
          <a:prstGeom prst="rect">
            <a:avLst/>
          </a:prstGeom>
          <a:noFill/>
          <a:ln w="9525">
            <a:noFill/>
            <a:miter lim="800000"/>
            <a:headEnd/>
            <a:tailEnd/>
          </a:ln>
        </p:spPr>
      </p:pic>
      <p:sp>
        <p:nvSpPr>
          <p:cNvPr id="7" name="TextBox 6"/>
          <p:cNvSpPr txBox="1"/>
          <p:nvPr/>
        </p:nvSpPr>
        <p:spPr>
          <a:xfrm>
            <a:off x="2672210" y="1953510"/>
            <a:ext cx="4049166" cy="926688"/>
          </a:xfrm>
          <a:prstGeom prst="rect">
            <a:avLst/>
          </a:prstGeom>
          <a:noFill/>
        </p:spPr>
        <p:txBody>
          <a:bodyPr wrap="none" lIns="64284" tIns="32143" rIns="64284" bIns="32143">
            <a:spAutoFit/>
          </a:bodyPr>
          <a:lstStyle/>
          <a:p>
            <a:pPr>
              <a:defRPr/>
            </a:pPr>
            <a:r>
              <a:rPr lang="en-US" sz="2800" i="1" dirty="0">
                <a:solidFill>
                  <a:srgbClr val="002060"/>
                </a:solidFill>
              </a:rPr>
              <a:t>Mathematical framework</a:t>
            </a:r>
          </a:p>
          <a:p>
            <a:pPr>
              <a:defRPr/>
            </a:pPr>
            <a:r>
              <a:rPr lang="en-US" sz="2800" i="1" dirty="0">
                <a:solidFill>
                  <a:srgbClr val="002060"/>
                </a:solidFill>
              </a:rPr>
              <a:t>for multi-agent decisions</a:t>
            </a:r>
          </a:p>
        </p:txBody>
      </p:sp>
      <p:sp>
        <p:nvSpPr>
          <p:cNvPr id="9" name="TextBox 8"/>
          <p:cNvSpPr txBox="1">
            <a:spLocks noChangeArrowheads="1"/>
          </p:cNvSpPr>
          <p:nvPr/>
        </p:nvSpPr>
        <p:spPr bwMode="auto">
          <a:xfrm>
            <a:off x="733248" y="3538346"/>
            <a:ext cx="8681845" cy="926688"/>
          </a:xfrm>
          <a:prstGeom prst="rect">
            <a:avLst/>
          </a:prstGeom>
          <a:noFill/>
          <a:ln w="9525">
            <a:noFill/>
            <a:miter lim="800000"/>
            <a:headEnd/>
            <a:tailEnd/>
          </a:ln>
        </p:spPr>
        <p:txBody>
          <a:bodyPr wrap="none" lIns="64284" tIns="32143" rIns="64284" bIns="32143">
            <a:prstTxWarp prst="textNoShape">
              <a:avLst/>
            </a:prstTxWarp>
            <a:spAutoFit/>
          </a:bodyPr>
          <a:lstStyle/>
          <a:p>
            <a:r>
              <a:rPr lang="en-US" sz="2800" dirty="0"/>
              <a:t>Economics, business, political science, biology,</a:t>
            </a:r>
          </a:p>
          <a:p>
            <a:r>
              <a:rPr lang="en-US" sz="2800" dirty="0"/>
              <a:t>computer science, psychology, law, urban planning… </a:t>
            </a:r>
          </a:p>
        </p:txBody>
      </p:sp>
      <p:sp>
        <p:nvSpPr>
          <p:cNvPr id="8" name="TextBox 7"/>
          <p:cNvSpPr txBox="1"/>
          <p:nvPr/>
        </p:nvSpPr>
        <p:spPr>
          <a:xfrm>
            <a:off x="457200" y="2974219"/>
            <a:ext cx="2185193" cy="369322"/>
          </a:xfrm>
          <a:prstGeom prst="rect">
            <a:avLst/>
          </a:prstGeom>
          <a:noFill/>
        </p:spPr>
        <p:txBody>
          <a:bodyPr wrap="none" lIns="91430" tIns="45715" rIns="91430" bIns="45715" rtlCol="0">
            <a:spAutoFit/>
          </a:bodyPr>
          <a:lstStyle/>
          <a:p>
            <a:r>
              <a:rPr lang="en-US" dirty="0" smtClean="0"/>
              <a:t>John von Neumann</a:t>
            </a:r>
            <a:endParaRPr lang="en-US" dirty="0"/>
          </a:p>
        </p:txBody>
      </p:sp>
      <p:sp>
        <p:nvSpPr>
          <p:cNvPr id="10" name="TextBox 9"/>
          <p:cNvSpPr txBox="1"/>
          <p:nvPr/>
        </p:nvSpPr>
        <p:spPr>
          <a:xfrm>
            <a:off x="7271715" y="2974219"/>
            <a:ext cx="1287512" cy="369322"/>
          </a:xfrm>
          <a:prstGeom prst="rect">
            <a:avLst/>
          </a:prstGeom>
          <a:noFill/>
        </p:spPr>
        <p:txBody>
          <a:bodyPr wrap="none" lIns="91430" tIns="45715" rIns="91430" bIns="45715" rtlCol="0">
            <a:spAutoFit/>
          </a:bodyPr>
          <a:lstStyle/>
          <a:p>
            <a:r>
              <a:rPr lang="en-US" dirty="0" smtClean="0"/>
              <a:t>John Nash</a:t>
            </a:r>
            <a:endParaRPr lang="en-US" dirty="0"/>
          </a:p>
        </p:txBody>
      </p:sp>
      <p:sp>
        <p:nvSpPr>
          <p:cNvPr id="11" name="TextBox 10"/>
          <p:cNvSpPr txBox="1">
            <a:spLocks noChangeArrowheads="1"/>
          </p:cNvSpPr>
          <p:nvPr/>
        </p:nvSpPr>
        <p:spPr bwMode="auto">
          <a:xfrm>
            <a:off x="708132" y="4876487"/>
            <a:ext cx="8128808" cy="1357575"/>
          </a:xfrm>
          <a:prstGeom prst="rect">
            <a:avLst/>
          </a:prstGeom>
          <a:noFill/>
          <a:ln w="9525">
            <a:noFill/>
            <a:miter lim="800000"/>
            <a:headEnd/>
            <a:tailEnd/>
          </a:ln>
        </p:spPr>
        <p:txBody>
          <a:bodyPr wrap="none" lIns="64284" tIns="32143" rIns="64284" bIns="32143">
            <a:prstTxWarp prst="textNoShape">
              <a:avLst/>
            </a:prstTxWarp>
            <a:spAutoFit/>
          </a:bodyPr>
          <a:lstStyle/>
          <a:p>
            <a:r>
              <a:rPr lang="en-US" sz="2800" dirty="0"/>
              <a:t>Game theory provides a rigorous framework and </a:t>
            </a:r>
          </a:p>
          <a:p>
            <a:r>
              <a:rPr lang="en-US" sz="2800" dirty="0"/>
              <a:t>powerful set of tools for reasoning about decisions</a:t>
            </a:r>
          </a:p>
          <a:p>
            <a:r>
              <a:rPr lang="en-US" sz="2800" dirty="0"/>
              <a:t>in adversarial security domains</a:t>
            </a:r>
          </a:p>
        </p:txBody>
      </p:sp>
    </p:spTree>
    <p:extLst>
      <p:ext uri="{BB962C8B-B14F-4D97-AF65-F5344CB8AC3E}">
        <p14:creationId xmlns:p14="http://schemas.microsoft.com/office/powerpoint/2010/main" val="5851373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ellefav\Desktop\ARMOR-Metro\Presentation\images\BlueLine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002" y="1752600"/>
            <a:ext cx="2575155" cy="47396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4400" y="659882"/>
            <a:ext cx="8229600" cy="1143000"/>
          </a:xfrm>
        </p:spPr>
        <p:txBody>
          <a:bodyPr>
            <a:normAutofit fontScale="90000"/>
          </a:bodyPr>
          <a:lstStyle/>
          <a:p>
            <a:r>
              <a:rPr lang="en-US" dirty="0" smtClean="0"/>
              <a:t>Fare Evasion Trials on the LA Metro</a:t>
            </a:r>
            <a:endParaRPr lang="en-US" dirty="0"/>
          </a:p>
        </p:txBody>
      </p:sp>
      <p:sp>
        <p:nvSpPr>
          <p:cNvPr id="3" name="Content Placeholder 2"/>
          <p:cNvSpPr>
            <a:spLocks noGrp="1"/>
          </p:cNvSpPr>
          <p:nvPr>
            <p:ph idx="1"/>
          </p:nvPr>
        </p:nvSpPr>
        <p:spPr>
          <a:xfrm>
            <a:off x="152400" y="1651361"/>
            <a:ext cx="6629400" cy="5054239"/>
          </a:xfrm>
        </p:spPr>
        <p:txBody>
          <a:bodyPr/>
          <a:lstStyle/>
          <a:p>
            <a:r>
              <a:rPr lang="en-US" sz="3200" dirty="0" smtClean="0">
                <a:latin typeface="+mj-lt"/>
                <a:cs typeface="Calibri"/>
              </a:rPr>
              <a:t>Setup:</a:t>
            </a:r>
            <a:endParaRPr lang="en-US" sz="3200" dirty="0">
              <a:latin typeface="+mj-lt"/>
              <a:cs typeface="Calibri"/>
            </a:endParaRPr>
          </a:p>
          <a:p>
            <a:pPr marL="857250" lvl="1" indent="-342900">
              <a:buFont typeface="Wingdings" pitchFamily="2" charset="2"/>
              <a:buChar char="§"/>
            </a:pPr>
            <a:r>
              <a:rPr lang="en-US" sz="2400" dirty="0" smtClean="0">
                <a:latin typeface="+mj-lt"/>
              </a:rPr>
              <a:t>Blue Line (22 stations)</a:t>
            </a:r>
          </a:p>
          <a:p>
            <a:pPr marL="857250" lvl="1" indent="-342900">
              <a:buFont typeface="Wingdings" pitchFamily="2" charset="2"/>
              <a:buChar char="§"/>
            </a:pPr>
            <a:r>
              <a:rPr lang="en-US" sz="2400" dirty="0" smtClean="0">
                <a:solidFill>
                  <a:srgbClr val="C80000"/>
                </a:solidFill>
                <a:latin typeface="+mj-lt"/>
              </a:rPr>
              <a:t>Duration: 21 week-days</a:t>
            </a:r>
            <a:endParaRPr lang="en-US" sz="2400" dirty="0" smtClean="0">
              <a:latin typeface="+mj-lt"/>
            </a:endParaRPr>
          </a:p>
          <a:p>
            <a:pPr marL="857250" lvl="1" indent="-342900">
              <a:buFont typeface="Wingdings" pitchFamily="2" charset="2"/>
              <a:buChar char="§"/>
            </a:pPr>
            <a:r>
              <a:rPr lang="en-US" sz="2400" dirty="0" smtClean="0">
                <a:latin typeface="+mj-lt"/>
              </a:rPr>
              <a:t>Patrol time: 0 to 120 minutes </a:t>
            </a:r>
          </a:p>
          <a:p>
            <a:pPr marL="857250" lvl="1" indent="-342900">
              <a:buFont typeface="Wingdings" pitchFamily="2" charset="2"/>
              <a:buChar char="§"/>
            </a:pPr>
            <a:r>
              <a:rPr lang="en-US" sz="2400" dirty="0" smtClean="0">
                <a:latin typeface="+mj-lt"/>
              </a:rPr>
              <a:t>1 team of 2 security assistants</a:t>
            </a:r>
          </a:p>
          <a:p>
            <a:pPr marL="857250" lvl="1" indent="-342900">
              <a:buFont typeface="Wingdings" pitchFamily="2" charset="2"/>
              <a:buChar char="§"/>
            </a:pPr>
            <a:r>
              <a:rPr lang="en-US" sz="2400" dirty="0" smtClean="0">
                <a:latin typeface="+mj-lt"/>
              </a:rPr>
              <a:t>Time of day: off peak - morning and early afternoon</a:t>
            </a:r>
          </a:p>
          <a:p>
            <a:pPr marL="857250" lvl="1" indent="-342900">
              <a:buFont typeface="Wingdings" pitchFamily="2" charset="2"/>
              <a:buChar char="§"/>
            </a:pPr>
            <a:r>
              <a:rPr lang="en-US" sz="2400" dirty="0" smtClean="0">
                <a:latin typeface="+mj-lt"/>
              </a:rPr>
              <a:t>Performance measure: </a:t>
            </a:r>
          </a:p>
          <a:p>
            <a:pPr marL="1257300" lvl="2" indent="-342900">
              <a:buFont typeface="Wingdings" pitchFamily="2" charset="2"/>
              <a:buChar char="§"/>
            </a:pPr>
            <a:r>
              <a:rPr lang="en-US" sz="2000" b="1" dirty="0" smtClean="0">
                <a:latin typeface="+mj-lt"/>
              </a:rPr>
              <a:t># </a:t>
            </a:r>
            <a:r>
              <a:rPr lang="en-US" sz="2000" b="1" dirty="0">
                <a:latin typeface="+mj-lt"/>
              </a:rPr>
              <a:t>of </a:t>
            </a:r>
            <a:r>
              <a:rPr lang="en-US" sz="2000" b="1" dirty="0" smtClean="0">
                <a:latin typeface="+mj-lt"/>
              </a:rPr>
              <a:t>captures / 30 minutes</a:t>
            </a:r>
          </a:p>
          <a:p>
            <a:pPr marL="1371600" lvl="3" indent="0">
              <a:buNone/>
            </a:pPr>
            <a:r>
              <a:rPr lang="en-US" sz="1600" b="1" dirty="0" smtClean="0">
                <a:latin typeface="+mj-lt"/>
              </a:rPr>
              <a:t>= (# warnings + # arrests + # citations) / 30 minutes</a:t>
            </a:r>
            <a:endParaRPr lang="en-US" sz="1600" b="1" dirty="0">
              <a:latin typeface="+mj-lt"/>
            </a:endParaRPr>
          </a:p>
          <a:p>
            <a:pPr marL="514350" lvl="1" indent="0">
              <a:buNone/>
            </a:pPr>
            <a:endParaRPr lang="en-US" sz="2400" dirty="0" smtClean="0">
              <a:latin typeface="+mj-lt"/>
            </a:endParaRPr>
          </a:p>
          <a:p>
            <a:pPr marL="1257300" lvl="2" indent="-342900">
              <a:buFont typeface="Wingdings" pitchFamily="2" charset="2"/>
              <a:buChar char="§"/>
            </a:pPr>
            <a:endParaRPr lang="en-US" sz="2000" dirty="0">
              <a:latin typeface="+mj-lt"/>
            </a:endParaRPr>
          </a:p>
        </p:txBody>
      </p:sp>
    </p:spTree>
    <p:extLst>
      <p:ext uri="{BB962C8B-B14F-4D97-AF65-F5344CB8AC3E}">
        <p14:creationId xmlns:p14="http://schemas.microsoft.com/office/powerpoint/2010/main" val="2793897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9882"/>
            <a:ext cx="9144000" cy="1143000"/>
          </a:xfrm>
        </p:spPr>
        <p:txBody>
          <a:bodyPr>
            <a:normAutofit fontScale="90000"/>
          </a:bodyPr>
          <a:lstStyle/>
          <a:p>
            <a:pPr algn="ctr"/>
            <a:r>
              <a:rPr lang="en-US" dirty="0" smtClean="0"/>
              <a:t>Results: In general, GT performed better than UR</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811056845"/>
              </p:ext>
            </p:extLst>
          </p:nvPr>
        </p:nvGraphicFramePr>
        <p:xfrm>
          <a:off x="2463800" y="2012067"/>
          <a:ext cx="4521199" cy="1112520"/>
        </p:xfrm>
        <a:graphic>
          <a:graphicData uri="http://schemas.openxmlformats.org/drawingml/2006/table">
            <a:tbl>
              <a:tblPr firstRow="1" bandRow="1">
                <a:tableStyleId>{91EBBBCC-DAD2-459C-BE2E-F6DE35CF9A28}</a:tableStyleId>
              </a:tblPr>
              <a:tblGrid>
                <a:gridCol w="1320799"/>
                <a:gridCol w="990600"/>
                <a:gridCol w="2209800"/>
              </a:tblGrid>
              <a:tr h="370840">
                <a:tc>
                  <a:txBody>
                    <a:bodyPr/>
                    <a:lstStyle/>
                    <a:p>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 Days</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a:t>
                      </a:r>
                      <a:r>
                        <a:rPr lang="en-US" baseline="0" dirty="0" smtClean="0"/>
                        <a:t> Captures /30min</a:t>
                      </a:r>
                      <a:endParaRPr lang="en-US" dirty="0"/>
                    </a:p>
                  </a:txBody>
                  <a:tcPr>
                    <a:lnB w="12700" cap="flat" cmpd="sng" algn="ctr">
                      <a:solidFill>
                        <a:schemeClr val="tx1"/>
                      </a:solidFill>
                      <a:prstDash val="solid"/>
                      <a:round/>
                      <a:headEnd type="none" w="med" len="med"/>
                      <a:tailEnd type="none" w="med" len="med"/>
                    </a:lnB>
                  </a:tcPr>
                </a:tc>
              </a:tr>
              <a:tr h="370840">
                <a:tc>
                  <a:txBody>
                    <a:bodyPr/>
                    <a:lstStyle/>
                    <a:p>
                      <a:r>
                        <a:rPr lang="en-US" dirty="0" smtClean="0"/>
                        <a:t>GT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11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15.52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UR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10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9.55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ctangle 4"/>
          <p:cNvSpPr/>
          <p:nvPr/>
        </p:nvSpPr>
        <p:spPr bwMode="auto">
          <a:xfrm>
            <a:off x="4800600" y="1981200"/>
            <a:ext cx="2209800" cy="1130687"/>
          </a:xfrm>
          <a:prstGeom prst="rect">
            <a:avLst/>
          </a:prstGeom>
          <a:noFill/>
          <a:ln w="444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TextBox 6"/>
          <p:cNvSpPr txBox="1"/>
          <p:nvPr/>
        </p:nvSpPr>
        <p:spPr>
          <a:xfrm>
            <a:off x="152400" y="3962400"/>
            <a:ext cx="8839200" cy="1815882"/>
          </a:xfrm>
          <a:prstGeom prst="rect">
            <a:avLst/>
          </a:prstGeom>
          <a:solidFill>
            <a:schemeClr val="bg1"/>
          </a:solidFill>
          <a:ln w="44450">
            <a:solidFill>
              <a:srgbClr val="C00000"/>
            </a:solidFill>
          </a:ln>
        </p:spPr>
        <p:txBody>
          <a:bodyPr wrap="square" rtlCol="0">
            <a:spAutoFit/>
          </a:bodyPr>
          <a:lstStyle/>
          <a:p>
            <a:r>
              <a:rPr lang="en-US" sz="2800" dirty="0" smtClean="0">
                <a:solidFill>
                  <a:srgbClr val="C80000"/>
                </a:solidFill>
              </a:rPr>
              <a:t>GT produced a larger number of captures.</a:t>
            </a:r>
            <a:endParaRPr lang="en-US" sz="2800" dirty="0">
              <a:solidFill>
                <a:srgbClr val="C80000"/>
              </a:solidFill>
            </a:endParaRPr>
          </a:p>
          <a:p>
            <a:endParaRPr lang="en-US" sz="2800" dirty="0" smtClean="0">
              <a:solidFill>
                <a:srgbClr val="C80000"/>
              </a:solidFill>
            </a:endParaRPr>
          </a:p>
          <a:p>
            <a:r>
              <a:rPr lang="en-US" sz="2800" dirty="0" smtClean="0">
                <a:solidFill>
                  <a:srgbClr val="C80000"/>
                </a:solidFill>
              </a:rPr>
              <a:t>Statistical tests confirmed the significance of this result.</a:t>
            </a:r>
            <a:endParaRPr lang="en-US" sz="2800" dirty="0">
              <a:solidFill>
                <a:srgbClr val="C80000"/>
              </a:solidFill>
            </a:endParaRPr>
          </a:p>
        </p:txBody>
      </p:sp>
    </p:spTree>
    <p:extLst>
      <p:ext uri="{BB962C8B-B14F-4D97-AF65-F5344CB8AC3E}">
        <p14:creationId xmlns:p14="http://schemas.microsoft.com/office/powerpoint/2010/main" val="3276783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9144000" cy="1143000"/>
          </a:xfrm>
        </p:spPr>
        <p:txBody>
          <a:bodyPr>
            <a:noAutofit/>
          </a:bodyPr>
          <a:lstStyle/>
          <a:p>
            <a:pPr algn="ctr"/>
            <a:r>
              <a:rPr lang="en-US" sz="4000" b="1" dirty="0" smtClean="0"/>
              <a:t>Results: GT performed better despite UR augmented with human intelligence</a:t>
            </a:r>
            <a:endParaRPr lang="en-US" sz="4000" b="1" dirty="0"/>
          </a:p>
        </p:txBody>
      </p:sp>
      <p:graphicFrame>
        <p:nvGraphicFramePr>
          <p:cNvPr id="9" name="Table 8"/>
          <p:cNvGraphicFramePr>
            <a:graphicFrameLocks noGrp="1"/>
          </p:cNvGraphicFramePr>
          <p:nvPr>
            <p:extLst>
              <p:ext uri="{D42A27DB-BD31-4B8C-83A1-F6EECF244321}">
                <p14:modId xmlns:p14="http://schemas.microsoft.com/office/powerpoint/2010/main" val="2245955139"/>
              </p:ext>
            </p:extLst>
          </p:nvPr>
        </p:nvGraphicFramePr>
        <p:xfrm>
          <a:off x="3347668" y="3154501"/>
          <a:ext cx="4196132" cy="1112520"/>
        </p:xfrm>
        <a:graphic>
          <a:graphicData uri="http://schemas.openxmlformats.org/drawingml/2006/table">
            <a:tbl>
              <a:tblPr firstRow="1" bandRow="1">
                <a:tableStyleId>{91EBBBCC-DAD2-459C-BE2E-F6DE35CF9A28}</a:tableStyleId>
              </a:tblPr>
              <a:tblGrid>
                <a:gridCol w="1491187"/>
                <a:gridCol w="2704945"/>
              </a:tblGrid>
              <a:tr h="370840">
                <a:tc>
                  <a:txBody>
                    <a:bodyPr/>
                    <a:lstStyle/>
                    <a:p>
                      <a:pPr algn="ct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 Voluntary Deviations</a:t>
                      </a:r>
                      <a:endParaRPr lang="en-US" dirty="0"/>
                    </a:p>
                  </a:txBody>
                  <a:tcPr>
                    <a:lnB w="12700" cap="flat" cmpd="sng" algn="ctr">
                      <a:solidFill>
                        <a:schemeClr val="tx1"/>
                      </a:solidFill>
                      <a:prstDash val="solid"/>
                      <a:round/>
                      <a:headEnd type="none" w="med" len="med"/>
                      <a:tailEnd type="none" w="med" len="med"/>
                    </a:lnB>
                  </a:tcPr>
                </a:tc>
              </a:tr>
              <a:tr h="370840">
                <a:tc>
                  <a:txBody>
                    <a:bodyPr/>
                    <a:lstStyle/>
                    <a:p>
                      <a:pPr algn="ctr"/>
                      <a:r>
                        <a:rPr lang="en-US" dirty="0" smtClean="0"/>
                        <a:t>GT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t>UR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Rectangle 9"/>
          <p:cNvSpPr/>
          <p:nvPr/>
        </p:nvSpPr>
        <p:spPr bwMode="auto">
          <a:xfrm>
            <a:off x="4800600" y="3124200"/>
            <a:ext cx="2743200" cy="1143000"/>
          </a:xfrm>
          <a:prstGeom prst="rect">
            <a:avLst/>
          </a:prstGeom>
          <a:noFill/>
          <a:ln w="444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76200" y="4678740"/>
            <a:ext cx="8915399" cy="1569660"/>
          </a:xfrm>
          <a:prstGeom prst="rect">
            <a:avLst/>
          </a:prstGeom>
          <a:solidFill>
            <a:schemeClr val="bg1"/>
          </a:solidFill>
          <a:ln w="44450">
            <a:solidFill>
              <a:schemeClr val="accent2">
                <a:lumMod val="50000"/>
              </a:schemeClr>
            </a:solidFill>
          </a:ln>
        </p:spPr>
        <p:txBody>
          <a:bodyPr wrap="square" rtlCol="0">
            <a:spAutoFit/>
          </a:bodyPr>
          <a:lstStyle/>
          <a:p>
            <a:r>
              <a:rPr lang="en-US" sz="2400" dirty="0" smtClean="0">
                <a:solidFill>
                  <a:schemeClr val="accent2">
                    <a:lumMod val="50000"/>
                  </a:schemeClr>
                </a:solidFill>
              </a:rPr>
              <a:t>The officers could request a new schedule if they did not like the current one</a:t>
            </a:r>
          </a:p>
          <a:p>
            <a:pPr marL="914400" lvl="1" indent="-457200">
              <a:buFont typeface="Arial" panose="020B0604020202020204" pitchFamily="34" charset="0"/>
              <a:buChar char="•"/>
            </a:pPr>
            <a:r>
              <a:rPr lang="en-US" sz="2400" dirty="0" smtClean="0">
                <a:solidFill>
                  <a:schemeClr val="accent2">
                    <a:lumMod val="50000"/>
                  </a:schemeClr>
                </a:solidFill>
              </a:rPr>
              <a:t>Never deviated using GT</a:t>
            </a:r>
          </a:p>
          <a:p>
            <a:pPr marL="914400" lvl="1" indent="-457200">
              <a:buFont typeface="Arial" panose="020B0604020202020204" pitchFamily="34" charset="0"/>
              <a:buChar char="•"/>
            </a:pPr>
            <a:r>
              <a:rPr lang="en-US" sz="2400" dirty="0" smtClean="0">
                <a:solidFill>
                  <a:schemeClr val="accent2">
                    <a:lumMod val="50000"/>
                  </a:schemeClr>
                </a:solidFill>
              </a:rPr>
              <a:t>They deviated 8 times using UR schedules</a:t>
            </a:r>
          </a:p>
        </p:txBody>
      </p:sp>
      <p:cxnSp>
        <p:nvCxnSpPr>
          <p:cNvPr id="6" name="Straight Arrow Connector 5"/>
          <p:cNvCxnSpPr>
            <a:stCxn id="12" idx="2"/>
            <a:endCxn id="10" idx="0"/>
          </p:cNvCxnSpPr>
          <p:nvPr/>
        </p:nvCxnSpPr>
        <p:spPr bwMode="auto">
          <a:xfrm>
            <a:off x="5067300" y="2895600"/>
            <a:ext cx="1104900" cy="228600"/>
          </a:xfrm>
          <a:prstGeom prst="straightConnector1">
            <a:avLst/>
          </a:prstGeom>
          <a:solidFill>
            <a:schemeClr val="accent1"/>
          </a:solidFill>
          <a:ln w="44450" cap="flat" cmpd="sng" algn="ctr">
            <a:solidFill>
              <a:srgbClr val="8A001E"/>
            </a:solidFill>
            <a:prstDash val="solid"/>
            <a:round/>
            <a:headEnd type="arrow"/>
            <a:tailEnd type="arrow"/>
          </a:ln>
          <a:effectLst/>
        </p:spPr>
      </p:cxnSp>
      <p:graphicFrame>
        <p:nvGraphicFramePr>
          <p:cNvPr id="13" name="Table 12"/>
          <p:cNvGraphicFramePr>
            <a:graphicFrameLocks noGrp="1"/>
          </p:cNvGraphicFramePr>
          <p:nvPr>
            <p:extLst>
              <p:ext uri="{D42A27DB-BD31-4B8C-83A1-F6EECF244321}">
                <p14:modId xmlns:p14="http://schemas.microsoft.com/office/powerpoint/2010/main" val="2900170139"/>
              </p:ext>
            </p:extLst>
          </p:nvPr>
        </p:nvGraphicFramePr>
        <p:xfrm>
          <a:off x="1676400" y="1752600"/>
          <a:ext cx="4521199" cy="1112520"/>
        </p:xfrm>
        <a:graphic>
          <a:graphicData uri="http://schemas.openxmlformats.org/drawingml/2006/table">
            <a:tbl>
              <a:tblPr firstRow="1" bandRow="1">
                <a:tableStyleId>{91EBBBCC-DAD2-459C-BE2E-F6DE35CF9A28}</a:tableStyleId>
              </a:tblPr>
              <a:tblGrid>
                <a:gridCol w="1320799"/>
                <a:gridCol w="990600"/>
                <a:gridCol w="2209800"/>
              </a:tblGrid>
              <a:tr h="370840">
                <a:tc>
                  <a:txBody>
                    <a:bodyPr/>
                    <a:lstStyle/>
                    <a:p>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 Days</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a:t>
                      </a:r>
                      <a:r>
                        <a:rPr lang="en-US" baseline="0" dirty="0" smtClean="0"/>
                        <a:t> Captures /30min</a:t>
                      </a:r>
                      <a:endParaRPr lang="en-US" dirty="0"/>
                    </a:p>
                  </a:txBody>
                  <a:tcPr>
                    <a:lnB w="12700" cap="flat" cmpd="sng" algn="ctr">
                      <a:solidFill>
                        <a:schemeClr val="tx1"/>
                      </a:solidFill>
                      <a:prstDash val="solid"/>
                      <a:round/>
                      <a:headEnd type="none" w="med" len="med"/>
                      <a:tailEnd type="none" w="med" len="med"/>
                    </a:lnB>
                  </a:tcPr>
                </a:tc>
              </a:tr>
              <a:tr h="370840">
                <a:tc>
                  <a:txBody>
                    <a:bodyPr/>
                    <a:lstStyle/>
                    <a:p>
                      <a:r>
                        <a:rPr lang="en-US" dirty="0" smtClean="0"/>
                        <a:t>GT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11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15.52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UR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10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9.55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 name="Rectangle 11"/>
          <p:cNvSpPr/>
          <p:nvPr/>
        </p:nvSpPr>
        <p:spPr bwMode="auto">
          <a:xfrm>
            <a:off x="3962400" y="1752600"/>
            <a:ext cx="2209800" cy="1143000"/>
          </a:xfrm>
          <a:prstGeom prst="rect">
            <a:avLst/>
          </a:prstGeom>
          <a:noFill/>
          <a:ln w="444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738688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Dynamic Modeling</a:t>
            </a:r>
            <a:endParaRPr lang="en-US" b="1" dirty="0"/>
          </a:p>
        </p:txBody>
      </p:sp>
      <p:sp>
        <p:nvSpPr>
          <p:cNvPr id="3" name="Content Placeholder 2"/>
          <p:cNvSpPr>
            <a:spLocks noGrp="1"/>
          </p:cNvSpPr>
          <p:nvPr>
            <p:ph idx="1"/>
          </p:nvPr>
        </p:nvSpPr>
        <p:spPr/>
        <p:txBody>
          <a:bodyPr/>
          <a:lstStyle/>
          <a:p>
            <a:r>
              <a:rPr lang="en-US" dirty="0" smtClean="0"/>
              <a:t>Dynamic modeling of the changing environment.</a:t>
            </a:r>
          </a:p>
          <a:p>
            <a:r>
              <a:rPr lang="en-US" dirty="0" smtClean="0"/>
              <a:t>Continuously learning of </a:t>
            </a:r>
            <a:r>
              <a:rPr lang="en-US" smtClean="0"/>
              <a:t>the adversary</a:t>
            </a:r>
            <a:endParaRPr lang="en-US" dirty="0"/>
          </a:p>
        </p:txBody>
      </p:sp>
      <p:sp>
        <p:nvSpPr>
          <p:cNvPr id="4" name="Slide Number Placeholder 3"/>
          <p:cNvSpPr>
            <a:spLocks noGrp="1"/>
          </p:cNvSpPr>
          <p:nvPr>
            <p:ph type="sldNum" sz="quarter" idx="12"/>
          </p:nvPr>
        </p:nvSpPr>
        <p:spPr/>
        <p:txBody>
          <a:bodyPr/>
          <a:lstStyle/>
          <a:p>
            <a:fld id="{70976B79-0DD0-4D71-841F-0C38EA70C66A}" type="slidenum">
              <a:rPr lang="he-IL" smtClean="0"/>
              <a:pPr/>
              <a:t>103</a:t>
            </a:fld>
            <a:endParaRPr lang="en-US"/>
          </a:p>
        </p:txBody>
      </p:sp>
      <p:pic>
        <p:nvPicPr>
          <p:cNvPr id="452610" name="Picture 2" descr="Milind Tam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581400"/>
            <a:ext cx="2797846" cy="30915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00200" y="3352800"/>
            <a:ext cx="1600200" cy="369332"/>
          </a:xfrm>
          <a:prstGeom prst="rect">
            <a:avLst/>
          </a:prstGeom>
          <a:noFill/>
        </p:spPr>
        <p:txBody>
          <a:bodyPr wrap="square" rtlCol="0">
            <a:spAutoFit/>
          </a:bodyPr>
          <a:lstStyle/>
          <a:p>
            <a:r>
              <a:rPr lang="en-US" dirty="0" smtClean="0"/>
              <a:t>Milind Tambe</a:t>
            </a:r>
            <a:endParaRPr lang="en-US" dirty="0"/>
          </a:p>
        </p:txBody>
      </p:sp>
    </p:spTree>
    <p:extLst>
      <p:ext uri="{BB962C8B-B14F-4D97-AF65-F5344CB8AC3E}">
        <p14:creationId xmlns:p14="http://schemas.microsoft.com/office/powerpoint/2010/main" val="34675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2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6532563" y="6367463"/>
            <a:ext cx="1905000" cy="457200"/>
          </a:xfrm>
          <a:prstGeom prst="rect">
            <a:avLst/>
          </a:prstGeom>
        </p:spPr>
        <p:txBody>
          <a:bodyPr/>
          <a:lstStyle/>
          <a:p>
            <a:fld id="{DF803F7F-5E44-436A-A615-59A2F73079DB}" type="slidenum">
              <a:rPr lang="he-IL"/>
              <a:pPr/>
              <a:t>11</a:t>
            </a:fld>
            <a:endParaRPr lang="en-US"/>
          </a:p>
        </p:txBody>
      </p:sp>
      <p:sp>
        <p:nvSpPr>
          <p:cNvPr id="227330" name="Rectangle 2"/>
          <p:cNvSpPr>
            <a:spLocks noGrp="1" noChangeArrowheads="1"/>
          </p:cNvSpPr>
          <p:nvPr>
            <p:ph type="title"/>
          </p:nvPr>
        </p:nvSpPr>
        <p:spPr>
          <a:xfrm>
            <a:off x="762000" y="3276600"/>
            <a:ext cx="7772400" cy="1143000"/>
          </a:xfrm>
        </p:spPr>
        <p:txBody>
          <a:bodyPr>
            <a:noAutofit/>
          </a:bodyPr>
          <a:lstStyle/>
          <a:p>
            <a:pPr algn="ctr"/>
            <a:r>
              <a:rPr lang="en-US" sz="6000" b="1" dirty="0"/>
              <a:t>Short introduction to game theory</a:t>
            </a:r>
            <a:br>
              <a:rPr lang="en-US" sz="6000" b="1" dirty="0"/>
            </a:br>
            <a:endParaRPr lang="en-US" sz="6000" b="1" dirty="0"/>
          </a:p>
        </p:txBody>
      </p:sp>
      <p:sp>
        <p:nvSpPr>
          <p:cNvPr id="6" name="Title 1"/>
          <p:cNvSpPr txBox="1">
            <a:spLocks/>
          </p:cNvSpPr>
          <p:nvPr/>
        </p:nvSpPr>
        <p:spPr>
          <a:xfrm>
            <a:off x="571472" y="5724525"/>
            <a:ext cx="7772400" cy="1362075"/>
          </a:xfrm>
          <a:prstGeom prst="rect">
            <a:avLst/>
          </a:prstGeom>
        </p:spPr>
        <p:txBody>
          <a:bodyPr vert="horz" lIns="0" rIns="0" bIns="0" anchor="b">
            <a:noAutofit/>
          </a:bodyPr>
          <a:lstStyle>
            <a:lvl1pPr algn="l" rtl="1" eaLnBrk="1" latinLnBrk="0" hangingPunct="1">
              <a:spcBef>
                <a:spcPct val="0"/>
              </a:spcBef>
              <a:buNone/>
              <a:defRPr kumimoji="0" sz="5000" b="0" kern="1200">
                <a:ln>
                  <a:noFill/>
                </a:ln>
                <a:solidFill>
                  <a:schemeClr val="tx2"/>
                </a:solidFill>
                <a:effectLst/>
                <a:latin typeface="+mj-lt"/>
                <a:ea typeface="+mj-ea"/>
                <a:cs typeface="+mj-cs"/>
              </a:defRPr>
            </a:lvl1pPr>
          </a:lstStyle>
          <a:p>
            <a:pPr fontAlgn="auto">
              <a:spcAft>
                <a:spcPts val="0"/>
              </a:spcAft>
            </a:pPr>
            <a:r>
              <a:rPr lang="en-US" sz="3600" b="1" dirty="0" smtClean="0"/>
              <a:t>Game Theory studies situations of strategic interaction in which each decision maker's plan of action depends on the plans of the other decision makers.</a:t>
            </a:r>
            <a:br>
              <a:rPr lang="en-US" sz="3600" b="1" dirty="0" smtClean="0"/>
            </a:br>
            <a:endParaRPr lang="en-US" sz="3600" b="1" dirty="0"/>
          </a:p>
        </p:txBody>
      </p:sp>
    </p:spTree>
    <p:extLst>
      <p:ext uri="{BB962C8B-B14F-4D97-AF65-F5344CB8AC3E}">
        <p14:creationId xmlns:p14="http://schemas.microsoft.com/office/powerpoint/2010/main" val="3892363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6532563" y="6367463"/>
            <a:ext cx="1905000" cy="457200"/>
          </a:xfrm>
          <a:prstGeom prst="rect">
            <a:avLst/>
          </a:prstGeom>
        </p:spPr>
        <p:txBody>
          <a:bodyPr/>
          <a:lstStyle/>
          <a:p>
            <a:fld id="{DF803F7F-5E44-436A-A615-59A2F73079DB}" type="slidenum">
              <a:rPr lang="he-IL"/>
              <a:pPr/>
              <a:t>12</a:t>
            </a:fld>
            <a:endParaRPr lang="en-US"/>
          </a:p>
        </p:txBody>
      </p:sp>
      <p:sp>
        <p:nvSpPr>
          <p:cNvPr id="227330" name="Rectangle 2"/>
          <p:cNvSpPr>
            <a:spLocks noGrp="1" noChangeArrowheads="1"/>
          </p:cNvSpPr>
          <p:nvPr>
            <p:ph type="title"/>
          </p:nvPr>
        </p:nvSpPr>
        <p:spPr>
          <a:xfrm>
            <a:off x="533400" y="533400"/>
            <a:ext cx="7772400" cy="1143000"/>
          </a:xfrm>
        </p:spPr>
        <p:txBody>
          <a:bodyPr>
            <a:normAutofit fontScale="90000"/>
          </a:bodyPr>
          <a:lstStyle/>
          <a:p>
            <a:pPr algn="ctr"/>
            <a:r>
              <a:rPr lang="en-US" b="1" dirty="0"/>
              <a:t>Decision </a:t>
            </a:r>
            <a:r>
              <a:rPr lang="en-US" b="1" dirty="0" smtClean="0"/>
              <a:t>Theory (reminder)</a:t>
            </a:r>
            <a:r>
              <a:rPr lang="en-US" b="1" dirty="0"/>
              <a:t/>
            </a:r>
            <a:br>
              <a:rPr lang="en-US" b="1" dirty="0"/>
            </a:br>
            <a:r>
              <a:rPr lang="en-US" sz="3200" dirty="0"/>
              <a:t>(How to make decisions)</a:t>
            </a:r>
          </a:p>
        </p:txBody>
      </p:sp>
      <p:sp>
        <p:nvSpPr>
          <p:cNvPr id="227331" name="Rectangle 3"/>
          <p:cNvSpPr>
            <a:spLocks noGrp="1" noChangeArrowheads="1"/>
          </p:cNvSpPr>
          <p:nvPr>
            <p:ph type="body" idx="1"/>
          </p:nvPr>
        </p:nvSpPr>
        <p:spPr>
          <a:xfrm>
            <a:off x="0" y="1907232"/>
            <a:ext cx="9144000" cy="5410200"/>
          </a:xfrm>
        </p:spPr>
        <p:txBody>
          <a:bodyPr/>
          <a:lstStyle/>
          <a:p>
            <a:pPr algn="l" rtl="0">
              <a:lnSpc>
                <a:spcPct val="90000"/>
              </a:lnSpc>
            </a:pPr>
            <a:r>
              <a:rPr lang="en-US" dirty="0"/>
              <a:t>Decision Theory = </a:t>
            </a:r>
          </a:p>
          <a:p>
            <a:pPr algn="l" rtl="0">
              <a:lnSpc>
                <a:spcPct val="90000"/>
              </a:lnSpc>
              <a:buFontTx/>
              <a:buNone/>
            </a:pPr>
            <a:r>
              <a:rPr lang="en-US" dirty="0"/>
              <a:t>			Probability theory + Utility Theory</a:t>
            </a:r>
          </a:p>
          <a:p>
            <a:pPr lvl="1" algn="l" rtl="0">
              <a:lnSpc>
                <a:spcPct val="90000"/>
              </a:lnSpc>
              <a:buFontTx/>
              <a:buNone/>
            </a:pPr>
            <a:r>
              <a:rPr lang="en-US" sz="2400" dirty="0"/>
              <a:t>			    (deals with chance)       (deals with outcomes)</a:t>
            </a:r>
          </a:p>
          <a:p>
            <a:pPr lvl="1" algn="l" rtl="0">
              <a:lnSpc>
                <a:spcPct val="90000"/>
              </a:lnSpc>
              <a:buFontTx/>
              <a:buNone/>
            </a:pPr>
            <a:endParaRPr lang="en-US" sz="2400" dirty="0"/>
          </a:p>
          <a:p>
            <a:pPr algn="l" rtl="0">
              <a:lnSpc>
                <a:spcPct val="90000"/>
              </a:lnSpc>
            </a:pPr>
            <a:r>
              <a:rPr lang="en-US" dirty="0"/>
              <a:t>Fundamental </a:t>
            </a:r>
            <a:r>
              <a:rPr lang="en-US" dirty="0" smtClean="0"/>
              <a:t>idea</a:t>
            </a:r>
            <a:endParaRPr lang="en-US" dirty="0"/>
          </a:p>
          <a:p>
            <a:pPr lvl="1" algn="l" rtl="0">
              <a:lnSpc>
                <a:spcPct val="90000"/>
              </a:lnSpc>
            </a:pPr>
            <a:r>
              <a:rPr lang="en-US" sz="2400" dirty="0"/>
              <a:t>The MEU (Maximum expected utility) principle</a:t>
            </a:r>
          </a:p>
          <a:p>
            <a:pPr lvl="1" algn="l" rtl="0">
              <a:lnSpc>
                <a:spcPct val="90000"/>
              </a:lnSpc>
            </a:pPr>
            <a:r>
              <a:rPr lang="en-US" sz="2400" dirty="0"/>
              <a:t>Weigh the utility of each outcome by the probability that it occurs</a:t>
            </a:r>
          </a:p>
          <a:p>
            <a:pPr algn="l" rtl="0">
              <a:lnSpc>
                <a:spcPct val="90000"/>
              </a:lnSpc>
              <a:buFontTx/>
              <a:buNone/>
            </a:pPr>
            <a:endParaRPr lang="en-US" sz="2800" dirty="0"/>
          </a:p>
          <a:p>
            <a:pPr algn="l" rtl="0">
              <a:lnSpc>
                <a:spcPct val="90000"/>
              </a:lnSpc>
              <a:buNone/>
            </a:pPr>
            <a:endParaRPr lang="en-US" dirty="0"/>
          </a:p>
        </p:txBody>
      </p:sp>
    </p:spTree>
    <p:extLst>
      <p:ext uri="{BB962C8B-B14F-4D97-AF65-F5344CB8AC3E}">
        <p14:creationId xmlns:p14="http://schemas.microsoft.com/office/powerpoint/2010/main" val="2221818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32563" y="6367463"/>
            <a:ext cx="1905000" cy="457200"/>
          </a:xfrm>
          <a:prstGeom prst="rect">
            <a:avLst/>
          </a:prstGeom>
        </p:spPr>
        <p:txBody>
          <a:bodyPr/>
          <a:lstStyle/>
          <a:p>
            <a:fld id="{5BC88304-2837-4711-995D-B80374C8D703}" type="slidenum">
              <a:rPr lang="he-IL"/>
              <a:pPr/>
              <a:t>13</a:t>
            </a:fld>
            <a:endParaRPr lang="en-US"/>
          </a:p>
        </p:txBody>
      </p:sp>
      <p:sp>
        <p:nvSpPr>
          <p:cNvPr id="232450" name="Rectangle 2"/>
          <p:cNvSpPr>
            <a:spLocks noGrp="1" noChangeArrowheads="1"/>
          </p:cNvSpPr>
          <p:nvPr>
            <p:ph type="title"/>
          </p:nvPr>
        </p:nvSpPr>
        <p:spPr>
          <a:xfrm>
            <a:off x="609600" y="457200"/>
            <a:ext cx="7772400" cy="609600"/>
          </a:xfrm>
        </p:spPr>
        <p:txBody>
          <a:bodyPr>
            <a:normAutofit fontScale="90000"/>
          </a:bodyPr>
          <a:lstStyle/>
          <a:p>
            <a:pPr algn="ctr" rtl="0"/>
            <a:r>
              <a:rPr lang="en-US" b="1" dirty="0"/>
              <a:t>Basic Principle</a:t>
            </a:r>
          </a:p>
        </p:txBody>
      </p:sp>
      <p:sp>
        <p:nvSpPr>
          <p:cNvPr id="232451" name="Rectangle 3"/>
          <p:cNvSpPr>
            <a:spLocks noGrp="1" noChangeArrowheads="1"/>
          </p:cNvSpPr>
          <p:nvPr>
            <p:ph type="body" idx="1"/>
          </p:nvPr>
        </p:nvSpPr>
        <p:spPr>
          <a:xfrm>
            <a:off x="381000" y="1295400"/>
            <a:ext cx="8915400" cy="4876800"/>
          </a:xfrm>
        </p:spPr>
        <p:txBody>
          <a:bodyPr/>
          <a:lstStyle/>
          <a:p>
            <a:pPr algn="l" rtl="0"/>
            <a:r>
              <a:rPr lang="en-US" dirty="0"/>
              <a:t>Given probability P(out</a:t>
            </a:r>
            <a:r>
              <a:rPr lang="en-US" baseline="-25000" dirty="0"/>
              <a:t>1</a:t>
            </a:r>
            <a:r>
              <a:rPr lang="en-US" dirty="0"/>
              <a:t>| A</a:t>
            </a:r>
            <a:r>
              <a:rPr lang="en-US" baseline="-25000" dirty="0"/>
              <a:t>i</a:t>
            </a:r>
            <a:r>
              <a:rPr lang="en-US" dirty="0"/>
              <a:t>), utility U(out</a:t>
            </a:r>
            <a:r>
              <a:rPr lang="en-US" baseline="-25000" dirty="0"/>
              <a:t>1</a:t>
            </a:r>
            <a:r>
              <a:rPr lang="en-US" dirty="0"/>
              <a:t>), </a:t>
            </a:r>
          </a:p>
          <a:p>
            <a:pPr algn="l" rtl="0">
              <a:buFontTx/>
              <a:buNone/>
            </a:pPr>
            <a:r>
              <a:rPr lang="en-US" dirty="0"/>
              <a:t>                             P(out</a:t>
            </a:r>
            <a:r>
              <a:rPr lang="en-US" baseline="-25000" dirty="0"/>
              <a:t>2</a:t>
            </a:r>
            <a:r>
              <a:rPr lang="en-US" dirty="0"/>
              <a:t>| A</a:t>
            </a:r>
            <a:r>
              <a:rPr lang="en-US" baseline="-25000" dirty="0"/>
              <a:t>i</a:t>
            </a:r>
            <a:r>
              <a:rPr lang="en-US" dirty="0"/>
              <a:t>), utility U(out</a:t>
            </a:r>
            <a:r>
              <a:rPr lang="en-US" baseline="-25000" dirty="0"/>
              <a:t>2</a:t>
            </a:r>
            <a:r>
              <a:rPr lang="en-US" dirty="0"/>
              <a:t>)…</a:t>
            </a:r>
          </a:p>
          <a:p>
            <a:pPr algn="l" rtl="0">
              <a:buFontTx/>
              <a:buNone/>
            </a:pPr>
            <a:endParaRPr lang="en-US" sz="1800" dirty="0"/>
          </a:p>
          <a:p>
            <a:pPr lvl="1" algn="l" rtl="0">
              <a:buFontTx/>
              <a:buNone/>
            </a:pPr>
            <a:endParaRPr lang="en-US" sz="1600" dirty="0"/>
          </a:p>
          <a:p>
            <a:pPr algn="l" rtl="0"/>
            <a:r>
              <a:rPr lang="en-US" dirty="0"/>
              <a:t>Expected utility of an action </a:t>
            </a:r>
            <a:r>
              <a:rPr lang="en-US" dirty="0" err="1"/>
              <a:t>A</a:t>
            </a:r>
            <a:r>
              <a:rPr lang="en-US" baseline="-25000" dirty="0" err="1"/>
              <a:t>i</a:t>
            </a:r>
            <a:r>
              <a:rPr lang="en-US" dirty="0" err="1"/>
              <a:t>i</a:t>
            </a:r>
            <a:r>
              <a:rPr lang="en-US" dirty="0"/>
              <a:t>:</a:t>
            </a:r>
            <a:br>
              <a:rPr lang="en-US" dirty="0"/>
            </a:br>
            <a:r>
              <a:rPr lang="en-US" dirty="0"/>
              <a:t>	EU(A</a:t>
            </a:r>
            <a:r>
              <a:rPr lang="en-US" baseline="-25000" dirty="0"/>
              <a:t>i</a:t>
            </a:r>
            <a:r>
              <a:rPr lang="en-US" dirty="0"/>
              <a:t>) </a:t>
            </a:r>
            <a:r>
              <a:rPr lang="en-US" dirty="0" smtClean="0"/>
              <a:t>=</a:t>
            </a:r>
            <a:r>
              <a:rPr lang="en-US" dirty="0" smtClean="0">
                <a:latin typeface="Symbol" pitchFamily="18" charset="2"/>
              </a:rPr>
              <a:t> </a:t>
            </a:r>
            <a:r>
              <a:rPr lang="en-US" sz="4000" dirty="0" smtClean="0">
                <a:latin typeface="Symbol" pitchFamily="18" charset="2"/>
              </a:rPr>
              <a:t>S</a:t>
            </a:r>
            <a:r>
              <a:rPr lang="en-US" dirty="0" smtClean="0"/>
              <a:t> U(</a:t>
            </a:r>
            <a:r>
              <a:rPr lang="en-US" dirty="0" err="1" smtClean="0"/>
              <a:t>out</a:t>
            </a:r>
            <a:r>
              <a:rPr lang="en-US" baseline="-25000" dirty="0" err="1" smtClean="0"/>
              <a:t>j</a:t>
            </a:r>
            <a:r>
              <a:rPr lang="en-US" dirty="0"/>
              <a:t>)*P(</a:t>
            </a:r>
            <a:r>
              <a:rPr lang="en-US" dirty="0" err="1"/>
              <a:t>out</a:t>
            </a:r>
            <a:r>
              <a:rPr lang="en-US" baseline="-25000" dirty="0" err="1"/>
              <a:t>j</a:t>
            </a:r>
            <a:r>
              <a:rPr lang="en-US" dirty="0" err="1"/>
              <a:t>|A</a:t>
            </a:r>
            <a:r>
              <a:rPr lang="en-US" baseline="-25000" dirty="0" err="1"/>
              <a:t>i</a:t>
            </a:r>
            <a:r>
              <a:rPr lang="en-US" dirty="0"/>
              <a:t>)</a:t>
            </a:r>
          </a:p>
          <a:p>
            <a:pPr algn="l" rtl="0"/>
            <a:endParaRPr lang="en-US" sz="3600" dirty="0"/>
          </a:p>
          <a:p>
            <a:pPr algn="l" rtl="0"/>
            <a:r>
              <a:rPr lang="en-US" dirty="0"/>
              <a:t>Choose A</a:t>
            </a:r>
            <a:r>
              <a:rPr lang="en-US" baseline="-25000" dirty="0"/>
              <a:t>i</a:t>
            </a:r>
            <a:r>
              <a:rPr lang="en-US" dirty="0"/>
              <a:t> such that maximizes EU</a:t>
            </a:r>
            <a:r>
              <a:rPr lang="en-US" sz="2800" dirty="0"/>
              <a:t/>
            </a:r>
            <a:br>
              <a:rPr lang="en-US" sz="2800" dirty="0"/>
            </a:br>
            <a:r>
              <a:rPr lang="en-US" sz="2800" dirty="0"/>
              <a:t> </a:t>
            </a:r>
            <a:r>
              <a:rPr lang="en-US" dirty="0"/>
              <a:t>MEU  =  </a:t>
            </a:r>
            <a:r>
              <a:rPr lang="en-US" dirty="0" err="1"/>
              <a:t>argmax</a:t>
            </a:r>
            <a:r>
              <a:rPr lang="en-US" dirty="0"/>
              <a:t> </a:t>
            </a:r>
            <a:r>
              <a:rPr lang="en-US" dirty="0" smtClean="0">
                <a:latin typeface="Symbol" pitchFamily="18" charset="2"/>
              </a:rPr>
              <a:t>S</a:t>
            </a:r>
            <a:r>
              <a:rPr lang="en-US" dirty="0" smtClean="0"/>
              <a:t>    </a:t>
            </a:r>
            <a:r>
              <a:rPr lang="en-US" dirty="0"/>
              <a:t>U(</a:t>
            </a:r>
            <a:r>
              <a:rPr lang="en-US" dirty="0" err="1"/>
              <a:t>out</a:t>
            </a:r>
            <a:r>
              <a:rPr lang="en-US" baseline="-25000" dirty="0" err="1"/>
              <a:t>j</a:t>
            </a:r>
            <a:r>
              <a:rPr lang="en-US" dirty="0"/>
              <a:t>)*P(</a:t>
            </a:r>
            <a:r>
              <a:rPr lang="en-US" dirty="0" err="1"/>
              <a:t>out</a:t>
            </a:r>
            <a:r>
              <a:rPr lang="en-US" baseline="-25000" dirty="0" err="1"/>
              <a:t>j</a:t>
            </a:r>
            <a:r>
              <a:rPr lang="en-US" dirty="0" err="1"/>
              <a:t>|A</a:t>
            </a:r>
            <a:r>
              <a:rPr lang="en-US" baseline="-25000" dirty="0" err="1"/>
              <a:t>i</a:t>
            </a:r>
            <a:r>
              <a:rPr lang="en-US" dirty="0"/>
              <a:t>)</a:t>
            </a:r>
            <a:br>
              <a:rPr lang="en-US" dirty="0"/>
            </a:br>
            <a:r>
              <a:rPr lang="en-US" dirty="0"/>
              <a:t>                  </a:t>
            </a:r>
            <a:r>
              <a:rPr lang="en-US" sz="2400" dirty="0"/>
              <a:t>A</a:t>
            </a:r>
            <a:r>
              <a:rPr lang="en-US" sz="2400" baseline="-25000" dirty="0"/>
              <a:t>i</a:t>
            </a:r>
            <a:r>
              <a:rPr lang="en-US" sz="2400" dirty="0"/>
              <a:t> </a:t>
            </a:r>
            <a:r>
              <a:rPr lang="en-US" sz="2400" dirty="0">
                <a:sym typeface="Symbol" pitchFamily="18" charset="2"/>
              </a:rPr>
              <a:t> Ac   </a:t>
            </a:r>
            <a:r>
              <a:rPr lang="en-US" sz="2400" dirty="0"/>
              <a:t>     </a:t>
            </a:r>
            <a:r>
              <a:rPr lang="en-US" sz="2400" dirty="0" err="1"/>
              <a:t>Out</a:t>
            </a:r>
            <a:r>
              <a:rPr lang="en-US" sz="2400" baseline="-25000" dirty="0" err="1"/>
              <a:t>j</a:t>
            </a:r>
            <a:r>
              <a:rPr lang="en-US" sz="2400" baseline="-25000" dirty="0"/>
              <a:t> </a:t>
            </a:r>
            <a:r>
              <a:rPr lang="en-US" sz="2400" dirty="0">
                <a:sym typeface="Symbol" pitchFamily="18" charset="2"/>
              </a:rPr>
              <a:t> OUT</a:t>
            </a:r>
            <a:endParaRPr lang="en-US" sz="2400" dirty="0">
              <a:solidFill>
                <a:schemeClr val="folHlink"/>
              </a:solidFill>
            </a:endParaRPr>
          </a:p>
        </p:txBody>
      </p:sp>
      <p:sp>
        <p:nvSpPr>
          <p:cNvPr id="232452" name="Text Box 4"/>
          <p:cNvSpPr txBox="1">
            <a:spLocks noChangeArrowheads="1"/>
          </p:cNvSpPr>
          <p:nvPr/>
        </p:nvSpPr>
        <p:spPr bwMode="auto">
          <a:xfrm>
            <a:off x="2339752" y="3861048"/>
            <a:ext cx="1370888" cy="369332"/>
          </a:xfrm>
          <a:prstGeom prst="rect">
            <a:avLst/>
          </a:prstGeom>
          <a:noFill/>
          <a:ln w="12700" cap="sq">
            <a:noFill/>
            <a:miter lim="800000"/>
            <a:headEnd type="none" w="sm" len="sm"/>
            <a:tailEnd type="none" w="sm" len="sm"/>
          </a:ln>
          <a:effectLst/>
        </p:spPr>
        <p:txBody>
          <a:bodyPr wrap="none">
            <a:spAutoFit/>
          </a:bodyPr>
          <a:lstStyle/>
          <a:p>
            <a:r>
              <a:rPr lang="en-US" sz="1800" dirty="0" err="1" smtClean="0"/>
              <a:t>Out</a:t>
            </a:r>
            <a:r>
              <a:rPr lang="en-US" sz="1800" baseline="-25000" dirty="0" err="1" smtClean="0"/>
              <a:t>j</a:t>
            </a:r>
            <a:r>
              <a:rPr kumimoji="0" lang="en-US" sz="1800" dirty="0" smtClean="0"/>
              <a:t> </a:t>
            </a:r>
            <a:r>
              <a:rPr kumimoji="0" lang="en-US" sz="1800" dirty="0">
                <a:sym typeface="Symbol" pitchFamily="18" charset="2"/>
              </a:rPr>
              <a:t> OUT</a:t>
            </a:r>
            <a:endParaRPr kumimoji="0" lang="en-US" sz="1800" dirty="0"/>
          </a:p>
        </p:txBody>
      </p:sp>
    </p:spTree>
    <p:extLst>
      <p:ext uri="{BB962C8B-B14F-4D97-AF65-F5344CB8AC3E}">
        <p14:creationId xmlns:p14="http://schemas.microsoft.com/office/powerpoint/2010/main" val="888331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4294967295"/>
          </p:nvPr>
        </p:nvSpPr>
        <p:spPr>
          <a:xfrm>
            <a:off x="6532563" y="6367463"/>
            <a:ext cx="1905000" cy="457200"/>
          </a:xfrm>
          <a:prstGeom prst="rect">
            <a:avLst/>
          </a:prstGeom>
        </p:spPr>
        <p:txBody>
          <a:bodyPr/>
          <a:lstStyle/>
          <a:p>
            <a:fld id="{8FFAFDC3-231C-4DB0-A99C-F6B578505236}" type="slidenum">
              <a:rPr lang="he-IL"/>
              <a:pPr/>
              <a:t>14</a:t>
            </a:fld>
            <a:endParaRPr lang="en-US"/>
          </a:p>
        </p:txBody>
      </p:sp>
      <p:sp>
        <p:nvSpPr>
          <p:cNvPr id="242690" name="Rectangle 2"/>
          <p:cNvSpPr>
            <a:spLocks noGrp="1" noChangeArrowheads="1"/>
          </p:cNvSpPr>
          <p:nvPr>
            <p:ph type="title"/>
          </p:nvPr>
        </p:nvSpPr>
        <p:spPr>
          <a:xfrm>
            <a:off x="884237" y="919389"/>
            <a:ext cx="7772400" cy="838200"/>
          </a:xfrm>
        </p:spPr>
        <p:txBody>
          <a:bodyPr>
            <a:normAutofit fontScale="90000"/>
          </a:bodyPr>
          <a:lstStyle/>
          <a:p>
            <a:pPr algn="ctr"/>
            <a:r>
              <a:rPr lang="en-US" b="1" dirty="0"/>
              <a:t>Risk Averse, Risk Neutral</a:t>
            </a:r>
            <a:br>
              <a:rPr lang="en-US" b="1" dirty="0"/>
            </a:br>
            <a:r>
              <a:rPr lang="en-US" b="1" dirty="0"/>
              <a:t>Risk Seeking</a:t>
            </a:r>
          </a:p>
        </p:txBody>
      </p:sp>
      <p:graphicFrame>
        <p:nvGraphicFramePr>
          <p:cNvPr id="242691" name="Object 3"/>
          <p:cNvGraphicFramePr>
            <a:graphicFrameLocks noChangeAspect="1"/>
          </p:cNvGraphicFramePr>
          <p:nvPr/>
        </p:nvGraphicFramePr>
        <p:xfrm>
          <a:off x="304800" y="2209800"/>
          <a:ext cx="2971800" cy="2895600"/>
        </p:xfrm>
        <a:graphic>
          <a:graphicData uri="http://schemas.openxmlformats.org/presentationml/2006/ole">
            <mc:AlternateContent xmlns:mc="http://schemas.openxmlformats.org/markup-compatibility/2006">
              <mc:Choice xmlns:v="urn:schemas-microsoft-com:vml" Requires="v">
                <p:oleObj spid="_x0000_s431481" name="תרשים" r:id="rId3" imgW="6096000" imgH="4057650" progId="MSGraph.Chart.8">
                  <p:embed followColorScheme="full"/>
                </p:oleObj>
              </mc:Choice>
              <mc:Fallback>
                <p:oleObj name="תרשים" r:id="rId3" imgW="6096000" imgH="4057650" progId="MSGraph.Chart.8">
                  <p:embed followColorScheme="full"/>
                  <p:pic>
                    <p:nvPicPr>
                      <p:cNvPr id="0" name=""/>
                      <p:cNvPicPr>
                        <a:picLocks noChangeAspect="1" noChangeArrowheads="1"/>
                      </p:cNvPicPr>
                      <p:nvPr/>
                    </p:nvPicPr>
                    <p:blipFill>
                      <a:blip r:embed="rId4"/>
                      <a:srcRect/>
                      <a:stretch>
                        <a:fillRect/>
                      </a:stretch>
                    </p:blipFill>
                    <p:spPr bwMode="auto">
                      <a:xfrm>
                        <a:off x="304800" y="2209800"/>
                        <a:ext cx="2971800" cy="289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2692" name="Text Box 4"/>
          <p:cNvSpPr txBox="1">
            <a:spLocks noChangeArrowheads="1"/>
          </p:cNvSpPr>
          <p:nvPr/>
        </p:nvSpPr>
        <p:spPr bwMode="auto">
          <a:xfrm>
            <a:off x="762000" y="1828800"/>
            <a:ext cx="2141538" cy="457200"/>
          </a:xfrm>
          <a:prstGeom prst="rect">
            <a:avLst/>
          </a:prstGeom>
          <a:noFill/>
          <a:ln w="9525">
            <a:noFill/>
            <a:miter lim="800000"/>
            <a:headEnd/>
            <a:tailEnd/>
          </a:ln>
          <a:effectLst/>
        </p:spPr>
        <p:txBody>
          <a:bodyPr wrap="none">
            <a:spAutoFit/>
          </a:bodyPr>
          <a:lstStyle/>
          <a:p>
            <a:pPr rtl="0"/>
            <a:r>
              <a:rPr kumimoji="0" lang="en-US"/>
              <a:t>RISK AVERSE</a:t>
            </a:r>
          </a:p>
        </p:txBody>
      </p:sp>
      <p:graphicFrame>
        <p:nvGraphicFramePr>
          <p:cNvPr id="242693" name="Object 5"/>
          <p:cNvGraphicFramePr>
            <a:graphicFrameLocks noChangeAspect="1"/>
          </p:cNvGraphicFramePr>
          <p:nvPr/>
        </p:nvGraphicFramePr>
        <p:xfrm>
          <a:off x="3352800" y="2133600"/>
          <a:ext cx="2754313" cy="3124200"/>
        </p:xfrm>
        <a:graphic>
          <a:graphicData uri="http://schemas.openxmlformats.org/presentationml/2006/ole">
            <mc:AlternateContent xmlns:mc="http://schemas.openxmlformats.org/markup-compatibility/2006">
              <mc:Choice xmlns:v="urn:schemas-microsoft-com:vml" Requires="v">
                <p:oleObj spid="_x0000_s431482" name="Chart" r:id="rId5" imgW="6096000" imgH="4057650" progId="MSGraph.Chart.8">
                  <p:embed followColorScheme="full"/>
                </p:oleObj>
              </mc:Choice>
              <mc:Fallback>
                <p:oleObj name="Chart" r:id="rId5" imgW="6096000" imgH="4057650" progId="MSGraph.Chart.8">
                  <p:embed followColorScheme="full"/>
                  <p:pic>
                    <p:nvPicPr>
                      <p:cNvPr id="0" name=""/>
                      <p:cNvPicPr>
                        <a:picLocks noChangeAspect="1" noChangeArrowheads="1"/>
                      </p:cNvPicPr>
                      <p:nvPr/>
                    </p:nvPicPr>
                    <p:blipFill>
                      <a:blip r:embed="rId6"/>
                      <a:srcRect/>
                      <a:stretch>
                        <a:fillRect/>
                      </a:stretch>
                    </p:blipFill>
                    <p:spPr bwMode="auto">
                      <a:xfrm>
                        <a:off x="3352800" y="2133600"/>
                        <a:ext cx="2754313" cy="312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2694" name="Text Box 6"/>
          <p:cNvSpPr txBox="1">
            <a:spLocks noChangeArrowheads="1"/>
          </p:cNvSpPr>
          <p:nvPr/>
        </p:nvSpPr>
        <p:spPr bwMode="auto">
          <a:xfrm>
            <a:off x="3581400" y="1828800"/>
            <a:ext cx="2378075" cy="457200"/>
          </a:xfrm>
          <a:prstGeom prst="rect">
            <a:avLst/>
          </a:prstGeom>
          <a:noFill/>
          <a:ln w="9525">
            <a:noFill/>
            <a:miter lim="800000"/>
            <a:headEnd/>
            <a:tailEnd/>
          </a:ln>
          <a:effectLst/>
        </p:spPr>
        <p:txBody>
          <a:bodyPr wrap="none">
            <a:spAutoFit/>
          </a:bodyPr>
          <a:lstStyle/>
          <a:p>
            <a:pPr rtl="0"/>
            <a:r>
              <a:rPr kumimoji="0" lang="en-US"/>
              <a:t>RISK NEUTRAL</a:t>
            </a:r>
          </a:p>
        </p:txBody>
      </p:sp>
      <p:graphicFrame>
        <p:nvGraphicFramePr>
          <p:cNvPr id="242695" name="Object 7"/>
          <p:cNvGraphicFramePr>
            <a:graphicFrameLocks noChangeAspect="1"/>
          </p:cNvGraphicFramePr>
          <p:nvPr/>
        </p:nvGraphicFramePr>
        <p:xfrm>
          <a:off x="6324600" y="2133600"/>
          <a:ext cx="2754313" cy="3124200"/>
        </p:xfrm>
        <a:graphic>
          <a:graphicData uri="http://schemas.openxmlformats.org/presentationml/2006/ole">
            <mc:AlternateContent xmlns:mc="http://schemas.openxmlformats.org/markup-compatibility/2006">
              <mc:Choice xmlns:v="urn:schemas-microsoft-com:vml" Requires="v">
                <p:oleObj spid="_x0000_s431483" name="Chart" r:id="rId7" imgW="6096000" imgH="4057650" progId="MSGraph.Chart.8">
                  <p:embed followColorScheme="full"/>
                </p:oleObj>
              </mc:Choice>
              <mc:Fallback>
                <p:oleObj name="Chart" r:id="rId7" imgW="6096000" imgH="4057650" progId="MSGraph.Chart.8">
                  <p:embed followColorScheme="full"/>
                  <p:pic>
                    <p:nvPicPr>
                      <p:cNvPr id="0" name=""/>
                      <p:cNvPicPr>
                        <a:picLocks noChangeAspect="1" noChangeArrowheads="1"/>
                      </p:cNvPicPr>
                      <p:nvPr/>
                    </p:nvPicPr>
                    <p:blipFill>
                      <a:blip r:embed="rId8"/>
                      <a:srcRect/>
                      <a:stretch>
                        <a:fillRect/>
                      </a:stretch>
                    </p:blipFill>
                    <p:spPr bwMode="auto">
                      <a:xfrm>
                        <a:off x="6324600" y="2133600"/>
                        <a:ext cx="2754313" cy="312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2696" name="Text Box 8"/>
          <p:cNvSpPr txBox="1">
            <a:spLocks noChangeArrowheads="1"/>
          </p:cNvSpPr>
          <p:nvPr/>
        </p:nvSpPr>
        <p:spPr bwMode="auto">
          <a:xfrm>
            <a:off x="6918325" y="1793875"/>
            <a:ext cx="2106613" cy="457200"/>
          </a:xfrm>
          <a:prstGeom prst="rect">
            <a:avLst/>
          </a:prstGeom>
          <a:noFill/>
          <a:ln w="9525">
            <a:noFill/>
            <a:miter lim="800000"/>
            <a:headEnd/>
            <a:tailEnd/>
          </a:ln>
          <a:effectLst/>
        </p:spPr>
        <p:txBody>
          <a:bodyPr wrap="none">
            <a:spAutoFit/>
          </a:bodyPr>
          <a:lstStyle/>
          <a:p>
            <a:pPr rtl="0"/>
            <a:r>
              <a:rPr kumimoji="0" lang="en-US"/>
              <a:t>RISK SEEKER</a:t>
            </a:r>
          </a:p>
        </p:txBody>
      </p:sp>
      <p:sp>
        <p:nvSpPr>
          <p:cNvPr id="242698" name="Text Box 10"/>
          <p:cNvSpPr txBox="1">
            <a:spLocks noChangeArrowheads="1"/>
          </p:cNvSpPr>
          <p:nvPr/>
        </p:nvSpPr>
        <p:spPr bwMode="auto">
          <a:xfrm>
            <a:off x="3886200" y="5562600"/>
            <a:ext cx="184150" cy="457200"/>
          </a:xfrm>
          <a:prstGeom prst="rect">
            <a:avLst/>
          </a:prstGeom>
          <a:noFill/>
          <a:ln w="9525">
            <a:noFill/>
            <a:miter lim="800000"/>
            <a:headEnd/>
            <a:tailEnd/>
          </a:ln>
          <a:effectLst/>
        </p:spPr>
        <p:txBody>
          <a:bodyPr wrap="none">
            <a:spAutoFit/>
          </a:bodyPr>
          <a:lstStyle/>
          <a:p>
            <a:pPr rtl="0"/>
            <a:endParaRPr kumimoji="0" lang="en-US"/>
          </a:p>
        </p:txBody>
      </p:sp>
    </p:spTree>
    <p:extLst>
      <p:ext uri="{BB962C8B-B14F-4D97-AF65-F5344CB8AC3E}">
        <p14:creationId xmlns:p14="http://schemas.microsoft.com/office/powerpoint/2010/main" val="17784536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lgn="ctr" rtl="0"/>
            <a:r>
              <a:rPr lang="en-US" b="1" dirty="0" smtClean="0"/>
              <a:t>Game Description</a:t>
            </a:r>
            <a:endParaRPr lang="en-US" b="1" dirty="0"/>
          </a:p>
        </p:txBody>
      </p:sp>
      <p:sp>
        <p:nvSpPr>
          <p:cNvPr id="3" name="Content Placeholder 2"/>
          <p:cNvSpPr>
            <a:spLocks noGrp="1"/>
          </p:cNvSpPr>
          <p:nvPr>
            <p:ph idx="1"/>
          </p:nvPr>
        </p:nvSpPr>
        <p:spPr>
          <a:xfrm>
            <a:off x="428596" y="2057400"/>
            <a:ext cx="8229600" cy="5257800"/>
          </a:xfrm>
        </p:spPr>
        <p:txBody>
          <a:bodyPr/>
          <a:lstStyle/>
          <a:p>
            <a:pPr algn="l" rtl="0"/>
            <a:r>
              <a:rPr lang="en-US" dirty="0" smtClean="0"/>
              <a:t>Players</a:t>
            </a:r>
          </a:p>
          <a:p>
            <a:pPr lvl="1" algn="l" rtl="0"/>
            <a:r>
              <a:rPr lang="en-US" sz="2400" dirty="0" smtClean="0"/>
              <a:t>Who participates in the game?</a:t>
            </a:r>
          </a:p>
          <a:p>
            <a:pPr algn="l" rtl="0"/>
            <a:r>
              <a:rPr lang="en-US" dirty="0" smtClean="0"/>
              <a:t>Actions / Strategies</a:t>
            </a:r>
          </a:p>
          <a:p>
            <a:pPr lvl="1" algn="l" rtl="0"/>
            <a:r>
              <a:rPr lang="en-US" sz="2400" dirty="0" smtClean="0"/>
              <a:t>What can each player do?</a:t>
            </a:r>
          </a:p>
          <a:p>
            <a:pPr lvl="1" algn="l" rtl="0"/>
            <a:r>
              <a:rPr lang="en-US" sz="2400" dirty="0" smtClean="0"/>
              <a:t>In what order do the players act?</a:t>
            </a:r>
          </a:p>
          <a:p>
            <a:pPr algn="l" rtl="0"/>
            <a:r>
              <a:rPr lang="en-US" dirty="0" smtClean="0"/>
              <a:t>Outcomes / Payoffs</a:t>
            </a:r>
          </a:p>
          <a:p>
            <a:pPr lvl="1" algn="l" rtl="0"/>
            <a:r>
              <a:rPr lang="en-US" sz="2400" dirty="0" smtClean="0"/>
              <a:t>What is the outcome of the game? </a:t>
            </a:r>
          </a:p>
          <a:p>
            <a:pPr lvl="1" algn="l" rtl="0"/>
            <a:r>
              <a:rPr lang="en-US" sz="2400" dirty="0" smtClean="0"/>
              <a:t>What are the players' preferences over the possible outcomes?</a:t>
            </a:r>
            <a:endParaRPr lang="en-US" sz="2400" dirty="0"/>
          </a:p>
        </p:txBody>
      </p:sp>
      <p:sp>
        <p:nvSpPr>
          <p:cNvPr id="4" name="Slide Number Placeholder 3"/>
          <p:cNvSpPr>
            <a:spLocks noGrp="1"/>
          </p:cNvSpPr>
          <p:nvPr>
            <p:ph type="sldNum" sz="quarter" idx="10"/>
          </p:nvPr>
        </p:nvSpPr>
        <p:spPr>
          <a:xfrm>
            <a:off x="457200" y="6033262"/>
            <a:ext cx="2133600" cy="365125"/>
          </a:xfrm>
        </p:spPr>
        <p:txBody>
          <a:bodyPr/>
          <a:lstStyle/>
          <a:p>
            <a:fld id="{5F35B4F8-7CCF-431C-837B-8C59DF8B35AD}" type="slidenum">
              <a:rPr lang="en-US" smtClean="0"/>
              <a:pPr/>
              <a:t>15</a:t>
            </a:fld>
            <a:endParaRPr lang="en-US"/>
          </a:p>
        </p:txBody>
      </p:sp>
    </p:spTree>
    <p:extLst>
      <p:ext uri="{BB962C8B-B14F-4D97-AF65-F5344CB8AC3E}">
        <p14:creationId xmlns:p14="http://schemas.microsoft.com/office/powerpoint/2010/main" val="276638515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Game Description (cont)</a:t>
            </a:r>
            <a:endParaRPr lang="en-US" b="1" dirty="0"/>
          </a:p>
        </p:txBody>
      </p:sp>
      <p:sp>
        <p:nvSpPr>
          <p:cNvPr id="3" name="Content Placeholder 2"/>
          <p:cNvSpPr>
            <a:spLocks noGrp="1"/>
          </p:cNvSpPr>
          <p:nvPr>
            <p:ph idx="1"/>
          </p:nvPr>
        </p:nvSpPr>
        <p:spPr/>
        <p:txBody>
          <a:bodyPr/>
          <a:lstStyle/>
          <a:p>
            <a:pPr algn="l" rtl="0"/>
            <a:r>
              <a:rPr lang="en-US" dirty="0" smtClean="0"/>
              <a:t>Information</a:t>
            </a:r>
          </a:p>
          <a:p>
            <a:pPr lvl="1" algn="l" rtl="0"/>
            <a:r>
              <a:rPr lang="en-US" sz="2400" dirty="0" smtClean="0"/>
              <a:t>What do the players know about the parameters of the environment or about one another?</a:t>
            </a:r>
          </a:p>
          <a:p>
            <a:pPr lvl="1" algn="l" rtl="0"/>
            <a:r>
              <a:rPr lang="en-US" sz="2400" dirty="0" smtClean="0"/>
              <a:t>Can they observe the actions of the other players?</a:t>
            </a:r>
          </a:p>
          <a:p>
            <a:pPr algn="l" rtl="0"/>
            <a:r>
              <a:rPr lang="en-US" dirty="0" smtClean="0"/>
              <a:t>Beliefs</a:t>
            </a:r>
          </a:p>
          <a:p>
            <a:pPr lvl="1" algn="l" rtl="0"/>
            <a:r>
              <a:rPr lang="en-US" sz="2400" dirty="0" smtClean="0"/>
              <a:t>What do the players believe about the unknown parameters of the environment or about one another?</a:t>
            </a:r>
          </a:p>
          <a:p>
            <a:pPr lvl="1" algn="l" rtl="0"/>
            <a:r>
              <a:rPr lang="en-US" sz="2400" dirty="0" smtClean="0"/>
              <a:t>What can they infer from observing the actions of the other players?</a:t>
            </a:r>
            <a:endParaRPr lang="en-US" sz="2400" dirty="0"/>
          </a:p>
        </p:txBody>
      </p:sp>
      <p:sp>
        <p:nvSpPr>
          <p:cNvPr id="4" name="Slide Number Placeholder 3"/>
          <p:cNvSpPr>
            <a:spLocks noGrp="1"/>
          </p:cNvSpPr>
          <p:nvPr>
            <p:ph type="sldNum" sz="quarter" idx="10"/>
          </p:nvPr>
        </p:nvSpPr>
        <p:spPr/>
        <p:txBody>
          <a:bodyPr/>
          <a:lstStyle/>
          <a:p>
            <a:fld id="{5F35B4F8-7CCF-431C-837B-8C59DF8B35AD}" type="slidenum">
              <a:rPr lang="en-US" smtClean="0"/>
              <a:pPr/>
              <a:t>16</a:t>
            </a:fld>
            <a:endParaRPr lang="en-US"/>
          </a:p>
        </p:txBody>
      </p:sp>
    </p:spTree>
    <p:extLst>
      <p:ext uri="{BB962C8B-B14F-4D97-AF65-F5344CB8AC3E}">
        <p14:creationId xmlns:p14="http://schemas.microsoft.com/office/powerpoint/2010/main" val="80646342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pPr algn="ctr" rtl="0"/>
            <a:r>
              <a:rPr lang="en-US" b="1" dirty="0" smtClean="0"/>
              <a:t>Classification of Games</a:t>
            </a:r>
            <a:endParaRPr lang="en-US" b="1" dirty="0"/>
          </a:p>
        </p:txBody>
      </p:sp>
      <p:sp>
        <p:nvSpPr>
          <p:cNvPr id="3" name="Content Placeholder 2"/>
          <p:cNvSpPr>
            <a:spLocks noGrp="1"/>
          </p:cNvSpPr>
          <p:nvPr>
            <p:ph idx="1"/>
          </p:nvPr>
        </p:nvSpPr>
        <p:spPr>
          <a:xfrm>
            <a:off x="609600" y="1981200"/>
            <a:ext cx="8229600" cy="5257800"/>
          </a:xfrm>
        </p:spPr>
        <p:txBody>
          <a:bodyPr/>
          <a:lstStyle/>
          <a:p>
            <a:pPr algn="l" rtl="0"/>
            <a:r>
              <a:rPr lang="en-US" dirty="0" smtClean="0"/>
              <a:t>Depending on the timing of move</a:t>
            </a:r>
          </a:p>
          <a:p>
            <a:pPr lvl="1" algn="l" rtl="0"/>
            <a:r>
              <a:rPr lang="en-US" sz="2000" dirty="0" smtClean="0"/>
              <a:t>Games with simultaneous moves</a:t>
            </a:r>
          </a:p>
          <a:p>
            <a:pPr lvl="1" algn="l" rtl="0"/>
            <a:r>
              <a:rPr lang="en-US" sz="2000" dirty="0" smtClean="0"/>
              <a:t>Games with sequential moves</a:t>
            </a:r>
          </a:p>
          <a:p>
            <a:pPr algn="l" rtl="0"/>
            <a:r>
              <a:rPr lang="en-US" dirty="0" smtClean="0"/>
              <a:t>Depending on the information available to the players</a:t>
            </a:r>
            <a:endParaRPr lang="en-US" sz="2400" dirty="0" smtClean="0"/>
          </a:p>
          <a:p>
            <a:pPr lvl="1" algn="l" rtl="0"/>
            <a:r>
              <a:rPr lang="en-US" sz="2400" dirty="0" smtClean="0"/>
              <a:t>Games with perfect information</a:t>
            </a:r>
          </a:p>
          <a:p>
            <a:pPr lvl="1" algn="l" rtl="0"/>
            <a:r>
              <a:rPr lang="en-US" sz="2400" dirty="0" smtClean="0"/>
              <a:t>Games with imperfect (or incomplete) information</a:t>
            </a:r>
          </a:p>
          <a:p>
            <a:pPr algn="l" rtl="0"/>
            <a:r>
              <a:rPr lang="en-US" dirty="0" smtClean="0"/>
              <a:t>We concentrate on non-cooperative games</a:t>
            </a:r>
          </a:p>
          <a:p>
            <a:pPr lvl="1" algn="l" rtl="0"/>
            <a:r>
              <a:rPr lang="en-US" sz="2400" dirty="0" smtClean="0"/>
              <a:t>Groups of players cannot deviate jointly</a:t>
            </a:r>
          </a:p>
          <a:p>
            <a:pPr lvl="1" algn="l" rtl="0"/>
            <a:r>
              <a:rPr lang="en-US" sz="2400" dirty="0" smtClean="0"/>
              <a:t>Players cannot make binding agreements</a:t>
            </a:r>
            <a:endParaRPr lang="en-US" sz="2400" dirty="0"/>
          </a:p>
        </p:txBody>
      </p:sp>
      <p:sp>
        <p:nvSpPr>
          <p:cNvPr id="4" name="Slide Number Placeholder 3"/>
          <p:cNvSpPr>
            <a:spLocks noGrp="1"/>
          </p:cNvSpPr>
          <p:nvPr>
            <p:ph type="sldNum" sz="quarter" idx="10"/>
          </p:nvPr>
        </p:nvSpPr>
        <p:spPr>
          <a:xfrm>
            <a:off x="457200" y="6416675"/>
            <a:ext cx="2133600" cy="365125"/>
          </a:xfrm>
        </p:spPr>
        <p:txBody>
          <a:bodyPr/>
          <a:lstStyle/>
          <a:p>
            <a:fld id="{5F35B4F8-7CCF-431C-837B-8C59DF8B35AD}" type="slidenum">
              <a:rPr lang="en-US" smtClean="0"/>
              <a:pPr/>
              <a:t>17</a:t>
            </a:fld>
            <a:endParaRPr lang="en-US"/>
          </a:p>
        </p:txBody>
      </p:sp>
    </p:spTree>
    <p:extLst>
      <p:ext uri="{BB962C8B-B14F-4D97-AF65-F5344CB8AC3E}">
        <p14:creationId xmlns:p14="http://schemas.microsoft.com/office/powerpoint/2010/main" val="58749791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462088"/>
            <a:ext cx="8229600" cy="1509712"/>
          </a:xfrm>
        </p:spPr>
        <p:txBody>
          <a:bodyPr>
            <a:normAutofit fontScale="90000"/>
          </a:bodyPr>
          <a:lstStyle/>
          <a:p>
            <a:pPr algn="ctr"/>
            <a:r>
              <a:rPr lang="en-US" b="1" dirty="0" smtClean="0"/>
              <a:t>Games with Simultaneous Moves and Complete Information</a:t>
            </a:r>
            <a:br>
              <a:rPr lang="en-US" b="1" dirty="0" smtClean="0"/>
            </a:br>
            <a:endParaRPr lang="en-US" b="1" dirty="0"/>
          </a:p>
        </p:txBody>
      </p:sp>
      <p:sp>
        <p:nvSpPr>
          <p:cNvPr id="3" name="Content Placeholder 2"/>
          <p:cNvSpPr>
            <a:spLocks noGrp="1"/>
          </p:cNvSpPr>
          <p:nvPr>
            <p:ph idx="1"/>
          </p:nvPr>
        </p:nvSpPr>
        <p:spPr>
          <a:xfrm>
            <a:off x="457200" y="2971800"/>
            <a:ext cx="8229600" cy="5257800"/>
          </a:xfrm>
        </p:spPr>
        <p:txBody>
          <a:bodyPr/>
          <a:lstStyle/>
          <a:p>
            <a:pPr algn="l" rtl="0"/>
            <a:r>
              <a:rPr lang="en-US" sz="2400" dirty="0" smtClean="0"/>
              <a:t>All players choose their actions simultaneously or just independently of one another</a:t>
            </a:r>
          </a:p>
          <a:p>
            <a:pPr algn="l" rtl="0"/>
            <a:r>
              <a:rPr lang="en-US" sz="2400" dirty="0" smtClean="0"/>
              <a:t>There is no private information</a:t>
            </a:r>
          </a:p>
          <a:p>
            <a:pPr algn="l" rtl="0"/>
            <a:r>
              <a:rPr lang="en-US" sz="2400" dirty="0" smtClean="0"/>
              <a:t>All aspects of the game are known to the players</a:t>
            </a:r>
          </a:p>
          <a:p>
            <a:pPr algn="l" rtl="0"/>
            <a:r>
              <a:rPr lang="en-US" sz="2400" dirty="0" smtClean="0"/>
              <a:t>Representation by game matrices</a:t>
            </a:r>
          </a:p>
          <a:p>
            <a:pPr algn="l" rtl="0"/>
            <a:r>
              <a:rPr lang="en-US" sz="2400" dirty="0" smtClean="0"/>
              <a:t>Often called normal form games or strategic form games</a:t>
            </a:r>
            <a:endParaRPr lang="en-US" sz="2400" dirty="0"/>
          </a:p>
        </p:txBody>
      </p:sp>
      <p:sp>
        <p:nvSpPr>
          <p:cNvPr id="4" name="Slide Number Placeholder 3"/>
          <p:cNvSpPr>
            <a:spLocks noGrp="1"/>
          </p:cNvSpPr>
          <p:nvPr>
            <p:ph type="sldNum" sz="quarter" idx="10"/>
          </p:nvPr>
        </p:nvSpPr>
        <p:spPr/>
        <p:txBody>
          <a:bodyPr/>
          <a:lstStyle/>
          <a:p>
            <a:fld id="{5F35B4F8-7CCF-431C-837B-8C59DF8B35AD}" type="slidenum">
              <a:rPr lang="en-US" smtClean="0"/>
              <a:pPr/>
              <a:t>18</a:t>
            </a:fld>
            <a:endParaRPr lang="en-US"/>
          </a:p>
        </p:txBody>
      </p:sp>
    </p:spTree>
    <p:extLst>
      <p:ext uri="{BB962C8B-B14F-4D97-AF65-F5344CB8AC3E}">
        <p14:creationId xmlns:p14="http://schemas.microsoft.com/office/powerpoint/2010/main" val="415701298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8229600" cy="1143000"/>
          </a:xfrm>
        </p:spPr>
        <p:txBody>
          <a:bodyPr/>
          <a:lstStyle/>
          <a:p>
            <a:pPr algn="ctr"/>
            <a:r>
              <a:rPr lang="en-US" b="1" dirty="0" smtClean="0"/>
              <a:t>Matching Pennies</a:t>
            </a:r>
            <a:endParaRPr lang="en-US" b="1" dirty="0"/>
          </a:p>
        </p:txBody>
      </p:sp>
      <p:sp>
        <p:nvSpPr>
          <p:cNvPr id="4" name="Slide Number Placeholder 3"/>
          <p:cNvSpPr>
            <a:spLocks noGrp="1"/>
          </p:cNvSpPr>
          <p:nvPr>
            <p:ph type="sldNum" sz="quarter" idx="10"/>
          </p:nvPr>
        </p:nvSpPr>
        <p:spPr/>
        <p:txBody>
          <a:bodyPr/>
          <a:lstStyle/>
          <a:p>
            <a:fld id="{5F35B4F8-7CCF-431C-837B-8C59DF8B35AD}" type="slidenum">
              <a:rPr lang="en-US" smtClean="0"/>
              <a:pPr/>
              <a:t>19</a:t>
            </a:fld>
            <a:endParaRPr lang="en-US"/>
          </a:p>
        </p:txBody>
      </p:sp>
      <p:pic>
        <p:nvPicPr>
          <p:cNvPr id="143362" name="Picture 2"/>
          <p:cNvPicPr>
            <a:picLocks noGrp="1" noChangeAspect="1" noChangeArrowheads="1"/>
          </p:cNvPicPr>
          <p:nvPr>
            <p:ph idx="1"/>
          </p:nvPr>
        </p:nvPicPr>
        <p:blipFill>
          <a:blip r:embed="rId2" cstate="print"/>
          <a:srcRect/>
          <a:stretch>
            <a:fillRect/>
          </a:stretch>
        </p:blipFill>
        <p:spPr bwMode="auto">
          <a:xfrm>
            <a:off x="1905000" y="1752600"/>
            <a:ext cx="6448877" cy="3500462"/>
          </a:xfrm>
          <a:prstGeom prst="rect">
            <a:avLst/>
          </a:prstGeom>
          <a:noFill/>
          <a:ln w="9525">
            <a:noFill/>
            <a:miter lim="800000"/>
            <a:headEnd/>
            <a:tailEnd/>
          </a:ln>
        </p:spPr>
      </p:pic>
      <p:sp>
        <p:nvSpPr>
          <p:cNvPr id="6" name="Rectangle 5"/>
          <p:cNvSpPr/>
          <p:nvPr/>
        </p:nvSpPr>
        <p:spPr>
          <a:xfrm>
            <a:off x="285720" y="5014753"/>
            <a:ext cx="8286808" cy="1200329"/>
          </a:xfrm>
          <a:prstGeom prst="rect">
            <a:avLst/>
          </a:prstGeom>
        </p:spPr>
        <p:txBody>
          <a:bodyPr wrap="square">
            <a:spAutoFit/>
          </a:bodyPr>
          <a:lstStyle/>
          <a:p>
            <a:endParaRPr lang="en-US" dirty="0" smtClean="0"/>
          </a:p>
          <a:p>
            <a:r>
              <a:rPr lang="en-US" dirty="0" smtClean="0">
                <a:latin typeface="+mn-lt"/>
              </a:rPr>
              <a:t>Example of a zero-sum game.</a:t>
            </a:r>
          </a:p>
          <a:p>
            <a:r>
              <a:rPr lang="en-US" dirty="0" smtClean="0">
                <a:latin typeface="+mn-lt"/>
              </a:rPr>
              <a:t>Strategic issue of competition.</a:t>
            </a:r>
            <a:endParaRPr lang="en-US" dirty="0">
              <a:latin typeface="+mn-lt"/>
            </a:endParaRPr>
          </a:p>
        </p:txBody>
      </p:sp>
    </p:spTree>
    <p:extLst>
      <p:ext uri="{BB962C8B-B14F-4D97-AF65-F5344CB8AC3E}">
        <p14:creationId xmlns:p14="http://schemas.microsoft.com/office/powerpoint/2010/main" val="215747630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838200" y="457200"/>
            <a:ext cx="8305800" cy="1143000"/>
          </a:xfrm>
        </p:spPr>
        <p:txBody>
          <a:bodyPr/>
          <a:lstStyle/>
          <a:p>
            <a:r>
              <a:rPr lang="en-US" altLang="en-US" sz="4300" b="1" dirty="0" smtClean="0"/>
              <a:t>Sarit Kraus</a:t>
            </a:r>
          </a:p>
        </p:txBody>
      </p:sp>
      <p:sp>
        <p:nvSpPr>
          <p:cNvPr id="1638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SzPct val="75000"/>
              <a:buFont typeface="Wingdings" pitchFamily="2" charset="2"/>
              <a:buChar char="l"/>
              <a:defRPr sz="2800">
                <a:solidFill>
                  <a:schemeClr val="tx1"/>
                </a:solidFill>
                <a:latin typeface="Arial" pitchFamily="34" charset="0"/>
                <a:cs typeface="Arial" pitchFamily="34" charset="0"/>
              </a:defRPr>
            </a:lvl1pPr>
            <a:lvl2pPr marL="742950" indent="-285750" eaLnBrk="0" hangingPunct="0">
              <a:spcBef>
                <a:spcPct val="20000"/>
              </a:spcBef>
              <a:buClr>
                <a:schemeClr val="tx1"/>
              </a:buClr>
              <a:buSzPct val="75000"/>
              <a:buChar char="–"/>
              <a:defRPr sz="2400">
                <a:solidFill>
                  <a:schemeClr val="tx1"/>
                </a:solidFill>
                <a:latin typeface="Arial" pitchFamily="34" charset="0"/>
                <a:cs typeface="Arial" pitchFamily="34"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cs typeface="Arial" pitchFamily="34" charset="0"/>
              </a:defRPr>
            </a:lvl3pPr>
            <a:lvl4pPr marL="1600200" indent="-228600" eaLnBrk="0" hangingPunct="0">
              <a:spcBef>
                <a:spcPct val="20000"/>
              </a:spcBef>
              <a:buClr>
                <a:schemeClr val="tx1"/>
              </a:buClr>
              <a:buSzPct val="80000"/>
              <a:buChar char="–"/>
              <a:defRPr sz="2000">
                <a:solidFill>
                  <a:schemeClr val="tx1"/>
                </a:solidFill>
                <a:latin typeface="Arial" pitchFamily="34" charset="0"/>
                <a:cs typeface="Arial" pitchFamily="34" charset="0"/>
              </a:defRPr>
            </a:lvl4pPr>
            <a:lvl5pPr marL="2057400" indent="-228600" eaLnBrk="0" hangingPunct="0">
              <a:spcBef>
                <a:spcPct val="20000"/>
              </a:spcBef>
              <a:buClr>
                <a:schemeClr val="tx1"/>
              </a:buClr>
              <a:buSzPct val="65000"/>
              <a:buFont typeface="Wingdings" pitchFamily="2" charset="2"/>
              <a:buChar char="l"/>
              <a:defRPr sz="2000">
                <a:solidFill>
                  <a:schemeClr val="tx1"/>
                </a:solidFill>
                <a:latin typeface="Arial" pitchFamily="34" charset="0"/>
                <a:cs typeface="Arial" pitchFamily="34" charset="0"/>
              </a:defRPr>
            </a:lvl5pPr>
            <a:lvl6pPr marL="25146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cs typeface="Arial" pitchFamily="34" charset="0"/>
              </a:defRPr>
            </a:lvl6pPr>
            <a:lvl7pPr marL="29718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cs typeface="Arial" pitchFamily="34" charset="0"/>
              </a:defRPr>
            </a:lvl7pPr>
            <a:lvl8pPr marL="34290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cs typeface="Arial" pitchFamily="34" charset="0"/>
              </a:defRPr>
            </a:lvl8pPr>
            <a:lvl9pPr marL="38862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cs typeface="Arial" pitchFamily="34" charset="0"/>
              </a:defRPr>
            </a:lvl9pPr>
          </a:lstStyle>
          <a:p>
            <a:pPr eaLnBrk="1" hangingPunct="1">
              <a:spcBef>
                <a:spcPct val="0"/>
              </a:spcBef>
              <a:buClrTx/>
              <a:buSzTx/>
              <a:buFontTx/>
              <a:buNone/>
            </a:pPr>
            <a:fld id="{B8D836DF-7D88-48FB-9CA2-C2BD1E74253D}" type="slidenum">
              <a:rPr lang="he-IL" altLang="en-US" sz="2600" smtClean="0">
                <a:solidFill>
                  <a:schemeClr val="bg1"/>
                </a:solidFill>
              </a:rPr>
              <a:pPr eaLnBrk="1" hangingPunct="1">
                <a:spcBef>
                  <a:spcPct val="0"/>
                </a:spcBef>
                <a:buClrTx/>
                <a:buSzTx/>
                <a:buFontTx/>
                <a:buNone/>
              </a:pPr>
              <a:t>2</a:t>
            </a:fld>
            <a:endParaRPr lang="en-US" altLang="en-US" sz="2600" smtClean="0">
              <a:solidFill>
                <a:schemeClr val="bg1"/>
              </a:solidFill>
            </a:endParaRPr>
          </a:p>
        </p:txBody>
      </p:sp>
      <p:sp>
        <p:nvSpPr>
          <p:cNvPr id="16388" name="Rectangle 3"/>
          <p:cNvSpPr>
            <a:spLocks noGrp="1" noChangeArrowheads="1"/>
          </p:cNvSpPr>
          <p:nvPr>
            <p:ph type="body" sz="half" idx="4294967295"/>
          </p:nvPr>
        </p:nvSpPr>
        <p:spPr>
          <a:xfrm>
            <a:off x="717550" y="1844675"/>
            <a:ext cx="8426450" cy="4968875"/>
          </a:xfrm>
        </p:spPr>
        <p:txBody>
          <a:bodyPr>
            <a:normAutofit/>
          </a:bodyPr>
          <a:lstStyle/>
          <a:p>
            <a:pPr algn="l" rtl="0">
              <a:lnSpc>
                <a:spcPct val="90000"/>
              </a:lnSpc>
            </a:pPr>
            <a:r>
              <a:rPr lang="en-US" altLang="en-US" sz="2800" u="sng" dirty="0" smtClean="0">
                <a:latin typeface="Arial" panose="020B0604020202020204" pitchFamily="34" charset="0"/>
                <a:cs typeface="Arial" panose="020B0604020202020204" pitchFamily="34" charset="0"/>
              </a:rPr>
              <a:t>Head of the  </a:t>
            </a:r>
            <a:r>
              <a:rPr lang="en-US" altLang="en-US" sz="2800" dirty="0" smtClean="0">
                <a:latin typeface="Arial" panose="020B0604020202020204" pitchFamily="34" charset="0"/>
                <a:cs typeface="Arial" panose="020B0604020202020204" pitchFamily="34" charset="0"/>
              </a:rPr>
              <a:t>AIM Laboratory (14 graduate students; 4 programmers, 65 alumina)</a:t>
            </a:r>
            <a:endParaRPr lang="en-US" altLang="en-US" sz="2800" u="sng" dirty="0" smtClean="0">
              <a:latin typeface="Arial" panose="020B0604020202020204" pitchFamily="34" charset="0"/>
              <a:cs typeface="Arial" panose="020B0604020202020204" pitchFamily="34" charset="0"/>
            </a:endParaRPr>
          </a:p>
          <a:p>
            <a:pPr algn="l" rtl="0"/>
            <a:r>
              <a:rPr lang="en-US" altLang="en-US" sz="2800" u="sng" dirty="0" smtClean="0">
                <a:latin typeface="Arial" panose="020B0604020202020204" pitchFamily="34" charset="0"/>
                <a:cs typeface="Arial" panose="020B0604020202020204" pitchFamily="34" charset="0"/>
              </a:rPr>
              <a:t>Relevant research</a:t>
            </a:r>
            <a:r>
              <a:rPr lang="en-US" altLang="en-US" sz="2800" dirty="0" smtClean="0">
                <a:latin typeface="Arial" panose="020B0604020202020204" pitchFamily="34" charset="0"/>
                <a:cs typeface="Arial" panose="020B0604020202020204" pitchFamily="34" charset="0"/>
              </a:rPr>
              <a:t>: The development of intelligent systems, intelligent agents that interact proficiently with people; home land security</a:t>
            </a:r>
          </a:p>
          <a:p>
            <a:pPr algn="l" rtl="0"/>
            <a:r>
              <a:rPr lang="en-US" altLang="en-US" sz="2800" u="sng" dirty="0" smtClean="0">
                <a:latin typeface="Arial" panose="020B0604020202020204" pitchFamily="34" charset="0"/>
                <a:cs typeface="Arial" panose="020B0604020202020204" pitchFamily="34" charset="0"/>
              </a:rPr>
              <a:t>Awards</a:t>
            </a:r>
            <a:r>
              <a:rPr lang="en-US" altLang="en-US" sz="2800" dirty="0" smtClean="0">
                <a:latin typeface="Arial" panose="020B0604020202020204" pitchFamily="34" charset="0"/>
                <a:cs typeface="Arial" panose="020B0604020202020204" pitchFamily="34" charset="0"/>
              </a:rPr>
              <a:t>: IJCAI, IBM faculty, AAAI Fellow, ACM Agents award, </a:t>
            </a:r>
            <a:r>
              <a:rPr lang="en-US" altLang="en-US" sz="2800" b="1" dirty="0" smtClean="0">
                <a:latin typeface="Arial" panose="020B0604020202020204" pitchFamily="34" charset="0"/>
                <a:cs typeface="Arial" panose="020B0604020202020204" pitchFamily="34" charset="0"/>
              </a:rPr>
              <a:t>2 IFAAMAs influential papers</a:t>
            </a:r>
            <a:r>
              <a:rPr lang="en-US" altLang="en-US" sz="2800" dirty="0" smtClean="0">
                <a:latin typeface="Arial" panose="020B0604020202020204" pitchFamily="34" charset="0"/>
                <a:cs typeface="Arial" panose="020B0604020202020204" pitchFamily="34" charset="0"/>
              </a:rPr>
              <a:t>, ECCAI Fellow, </a:t>
            </a:r>
            <a:r>
              <a:rPr lang="en-US" altLang="en-US" sz="2800" b="1" dirty="0" smtClean="0">
                <a:latin typeface="Arial" panose="020B0604020202020204" pitchFamily="34" charset="0"/>
                <a:cs typeface="Arial" panose="020B0604020202020204" pitchFamily="34" charset="0"/>
              </a:rPr>
              <a:t>EMET,</a:t>
            </a:r>
            <a:r>
              <a:rPr lang="en-US" altLang="en-US" sz="2800" dirty="0" smtClean="0">
                <a:latin typeface="Arial" panose="020B0604020202020204" pitchFamily="34" charset="0"/>
                <a:cs typeface="Arial" panose="020B0604020202020204" pitchFamily="34" charset="0"/>
              </a:rPr>
              <a:t> </a:t>
            </a:r>
            <a:r>
              <a:rPr lang="en-US" altLang="en-US" sz="2800" b="1" dirty="0" smtClean="0">
                <a:latin typeface="Arial" panose="020B0604020202020204" pitchFamily="34" charset="0"/>
                <a:cs typeface="Arial" panose="020B0604020202020204" pitchFamily="34" charset="0"/>
              </a:rPr>
              <a:t>Adv. ERC</a:t>
            </a:r>
            <a:r>
              <a:rPr lang="en-US" altLang="en-US" sz="2800" dirty="0" smtClean="0">
                <a:latin typeface="Arial" panose="020B0604020202020204" pitchFamily="34" charset="0"/>
                <a:cs typeface="Arial" panose="020B0604020202020204" pitchFamily="34" charset="0"/>
              </a:rPr>
              <a:t>, best papers award, </a:t>
            </a:r>
            <a:r>
              <a:rPr lang="en-US" altLang="en-US" sz="2800" b="1" dirty="0" smtClean="0">
                <a:latin typeface="Arial" panose="020B0604020202020204" pitchFamily="34" charset="0"/>
                <a:cs typeface="Arial" panose="020B0604020202020204" pitchFamily="34" charset="0"/>
              </a:rPr>
              <a:t>LA home land security</a:t>
            </a:r>
            <a:r>
              <a:rPr lang="en-US" altLang="en-US" sz="2800" dirty="0" smtClean="0">
                <a:latin typeface="Arial" panose="020B0604020202020204" pitchFamily="34" charset="0"/>
                <a:cs typeface="Arial" panose="020B0604020202020204" pitchFamily="34" charset="0"/>
              </a:rPr>
              <a:t>.</a:t>
            </a:r>
            <a:endParaRPr lang="en-US" altLang="en-US" sz="2800" u="sng" dirty="0" smtClean="0">
              <a:latin typeface="Arial" panose="020B0604020202020204" pitchFamily="34" charset="0"/>
              <a:cs typeface="Arial" panose="020B0604020202020204" pitchFamily="34" charset="0"/>
            </a:endParaRPr>
          </a:p>
          <a:p>
            <a:pPr algn="l" rtl="0">
              <a:lnSpc>
                <a:spcPct val="90000"/>
              </a:lnSpc>
            </a:pPr>
            <a:r>
              <a:rPr lang="en-US" altLang="en-US" sz="2800" u="sng" dirty="0" smtClean="0">
                <a:latin typeface="Arial" panose="020B0604020202020204" pitchFamily="34" charset="0"/>
                <a:cs typeface="Arial" panose="020B0604020202020204" pitchFamily="34" charset="0"/>
              </a:rPr>
              <a:t>Author of </a:t>
            </a:r>
            <a:r>
              <a:rPr lang="en-US" altLang="en-US" sz="2800" dirty="0" smtClean="0">
                <a:latin typeface="Arial" panose="020B0604020202020204" pitchFamily="34" charset="0"/>
                <a:cs typeface="Arial" panose="020B0604020202020204" pitchFamily="34" charset="0"/>
              </a:rPr>
              <a:t>2 books and more  than 350 papers</a:t>
            </a:r>
          </a:p>
        </p:txBody>
      </p:sp>
    </p:spTree>
    <p:extLst>
      <p:ext uri="{BB962C8B-B14F-4D97-AF65-F5344CB8AC3E}">
        <p14:creationId xmlns:p14="http://schemas.microsoft.com/office/powerpoint/2010/main" val="2790508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1143000"/>
          </a:xfrm>
        </p:spPr>
        <p:txBody>
          <a:bodyPr/>
          <a:lstStyle/>
          <a:p>
            <a:pPr algn="ctr"/>
            <a:r>
              <a:rPr lang="en-US" b="1" dirty="0"/>
              <a:t>Prisoner’s Dilemma</a:t>
            </a:r>
          </a:p>
        </p:txBody>
      </p:sp>
      <p:sp>
        <p:nvSpPr>
          <p:cNvPr id="16387" name="Rectangle 3"/>
          <p:cNvSpPr>
            <a:spLocks noGrp="1" noChangeArrowheads="1"/>
          </p:cNvSpPr>
          <p:nvPr>
            <p:ph type="body" idx="1"/>
          </p:nvPr>
        </p:nvSpPr>
        <p:spPr>
          <a:xfrm>
            <a:off x="685800" y="1524000"/>
            <a:ext cx="7772400" cy="4572000"/>
          </a:xfrm>
        </p:spPr>
        <p:txBody>
          <a:bodyPr/>
          <a:lstStyle/>
          <a:p>
            <a:pPr algn="l" rtl="0"/>
            <a:r>
              <a:rPr lang="en-US" dirty="0" smtClean="0"/>
              <a:t>Each player can </a:t>
            </a:r>
            <a:r>
              <a:rPr lang="en-US" i="1" dirty="0" smtClean="0"/>
              <a:t>cooperate</a:t>
            </a:r>
            <a:r>
              <a:rPr lang="en-US" dirty="0" smtClean="0"/>
              <a:t> or </a:t>
            </a:r>
            <a:r>
              <a:rPr lang="en-US" i="1" dirty="0" smtClean="0"/>
              <a:t>defect</a:t>
            </a:r>
            <a:endParaRPr lang="en-US" dirty="0"/>
          </a:p>
        </p:txBody>
      </p:sp>
      <p:sp>
        <p:nvSpPr>
          <p:cNvPr id="16388" name="Rectangle 4"/>
          <p:cNvSpPr>
            <a:spLocks noChangeArrowheads="1"/>
          </p:cNvSpPr>
          <p:nvPr/>
        </p:nvSpPr>
        <p:spPr bwMode="auto">
          <a:xfrm>
            <a:off x="1905000" y="2514600"/>
            <a:ext cx="5334000" cy="2514600"/>
          </a:xfrm>
          <a:prstGeom prst="rect">
            <a:avLst/>
          </a:prstGeom>
          <a:noFill/>
          <a:ln w="9525">
            <a:solidFill>
              <a:schemeClr val="tx1"/>
            </a:solidFill>
            <a:miter lim="800000"/>
            <a:headEnd/>
            <a:tailEnd/>
          </a:ln>
          <a:effectLst/>
        </p:spPr>
        <p:txBody>
          <a:bodyPr wrap="none" anchor="ctr"/>
          <a:lstStyle/>
          <a:p>
            <a:endParaRPr lang="en-US"/>
          </a:p>
        </p:txBody>
      </p:sp>
      <p:sp>
        <p:nvSpPr>
          <p:cNvPr id="16389" name="Line 5"/>
          <p:cNvSpPr>
            <a:spLocks noChangeShapeType="1"/>
          </p:cNvSpPr>
          <p:nvPr/>
        </p:nvSpPr>
        <p:spPr bwMode="auto">
          <a:xfrm>
            <a:off x="1905000" y="4191000"/>
            <a:ext cx="5334000" cy="0"/>
          </a:xfrm>
          <a:prstGeom prst="line">
            <a:avLst/>
          </a:prstGeom>
          <a:noFill/>
          <a:ln w="9525">
            <a:solidFill>
              <a:schemeClr val="tx1"/>
            </a:solidFill>
            <a:round/>
            <a:headEnd/>
            <a:tailEnd/>
          </a:ln>
          <a:effectLst/>
        </p:spPr>
        <p:txBody>
          <a:bodyPr/>
          <a:lstStyle/>
          <a:p>
            <a:endParaRPr lang="en-US"/>
          </a:p>
        </p:txBody>
      </p:sp>
      <p:sp>
        <p:nvSpPr>
          <p:cNvPr id="16390" name="Line 6"/>
          <p:cNvSpPr>
            <a:spLocks noChangeShapeType="1"/>
          </p:cNvSpPr>
          <p:nvPr/>
        </p:nvSpPr>
        <p:spPr bwMode="auto">
          <a:xfrm>
            <a:off x="1905000" y="3352800"/>
            <a:ext cx="5334000" cy="0"/>
          </a:xfrm>
          <a:prstGeom prst="line">
            <a:avLst/>
          </a:prstGeom>
          <a:noFill/>
          <a:ln w="9525">
            <a:solidFill>
              <a:schemeClr val="tx1"/>
            </a:solidFill>
            <a:round/>
            <a:headEnd/>
            <a:tailEnd/>
          </a:ln>
          <a:effectLst/>
        </p:spPr>
        <p:txBody>
          <a:bodyPr/>
          <a:lstStyle/>
          <a:p>
            <a:endParaRPr lang="en-US"/>
          </a:p>
        </p:txBody>
      </p:sp>
      <p:sp>
        <p:nvSpPr>
          <p:cNvPr id="16391" name="Line 7"/>
          <p:cNvSpPr>
            <a:spLocks noChangeShapeType="1"/>
          </p:cNvSpPr>
          <p:nvPr/>
        </p:nvSpPr>
        <p:spPr bwMode="auto">
          <a:xfrm>
            <a:off x="3429000" y="2514600"/>
            <a:ext cx="0" cy="2514600"/>
          </a:xfrm>
          <a:prstGeom prst="line">
            <a:avLst/>
          </a:prstGeom>
          <a:noFill/>
          <a:ln w="9525">
            <a:solidFill>
              <a:schemeClr val="tx1"/>
            </a:solidFill>
            <a:round/>
            <a:headEnd/>
            <a:tailEnd/>
          </a:ln>
          <a:effectLst/>
        </p:spPr>
        <p:txBody>
          <a:bodyPr/>
          <a:lstStyle/>
          <a:p>
            <a:endParaRPr lang="en-US"/>
          </a:p>
        </p:txBody>
      </p:sp>
      <p:sp>
        <p:nvSpPr>
          <p:cNvPr id="16392" name="Line 8"/>
          <p:cNvSpPr>
            <a:spLocks noChangeShapeType="1"/>
          </p:cNvSpPr>
          <p:nvPr/>
        </p:nvSpPr>
        <p:spPr bwMode="auto">
          <a:xfrm>
            <a:off x="5181600" y="2514600"/>
            <a:ext cx="0" cy="2514600"/>
          </a:xfrm>
          <a:prstGeom prst="line">
            <a:avLst/>
          </a:prstGeom>
          <a:noFill/>
          <a:ln w="9525">
            <a:solidFill>
              <a:schemeClr val="tx1"/>
            </a:solidFill>
            <a:round/>
            <a:headEnd/>
            <a:tailEnd/>
          </a:ln>
          <a:effectLst/>
        </p:spPr>
        <p:txBody>
          <a:bodyPr/>
          <a:lstStyle/>
          <a:p>
            <a:endParaRPr lang="en-US"/>
          </a:p>
        </p:txBody>
      </p:sp>
      <p:sp>
        <p:nvSpPr>
          <p:cNvPr id="16393" name="Text Box 9"/>
          <p:cNvSpPr txBox="1">
            <a:spLocks noChangeArrowheads="1"/>
          </p:cNvSpPr>
          <p:nvPr/>
        </p:nvSpPr>
        <p:spPr bwMode="auto">
          <a:xfrm>
            <a:off x="3586163" y="2667000"/>
            <a:ext cx="1366837" cy="457200"/>
          </a:xfrm>
          <a:prstGeom prst="rect">
            <a:avLst/>
          </a:prstGeom>
          <a:noFill/>
          <a:ln w="9525">
            <a:noFill/>
            <a:miter lim="800000"/>
            <a:headEnd/>
            <a:tailEnd/>
          </a:ln>
          <a:effectLst/>
        </p:spPr>
        <p:txBody>
          <a:bodyPr wrap="none">
            <a:spAutoFit/>
          </a:bodyPr>
          <a:lstStyle/>
          <a:p>
            <a:r>
              <a:rPr lang="en-US"/>
              <a:t>cooperate</a:t>
            </a:r>
          </a:p>
        </p:txBody>
      </p:sp>
      <p:sp>
        <p:nvSpPr>
          <p:cNvPr id="16394" name="Text Box 10"/>
          <p:cNvSpPr txBox="1">
            <a:spLocks noChangeArrowheads="1"/>
          </p:cNvSpPr>
          <p:nvPr/>
        </p:nvSpPr>
        <p:spPr bwMode="auto">
          <a:xfrm>
            <a:off x="5853113" y="2667000"/>
            <a:ext cx="927100" cy="457200"/>
          </a:xfrm>
          <a:prstGeom prst="rect">
            <a:avLst/>
          </a:prstGeom>
          <a:noFill/>
          <a:ln w="9525">
            <a:noFill/>
            <a:miter lim="800000"/>
            <a:headEnd/>
            <a:tailEnd/>
          </a:ln>
          <a:effectLst/>
        </p:spPr>
        <p:txBody>
          <a:bodyPr wrap="none">
            <a:spAutoFit/>
          </a:bodyPr>
          <a:lstStyle/>
          <a:p>
            <a:r>
              <a:rPr lang="en-US"/>
              <a:t>defect</a:t>
            </a:r>
          </a:p>
        </p:txBody>
      </p:sp>
      <p:sp>
        <p:nvSpPr>
          <p:cNvPr id="16395" name="Text Box 11"/>
          <p:cNvSpPr txBox="1">
            <a:spLocks noChangeArrowheads="1"/>
          </p:cNvSpPr>
          <p:nvPr/>
        </p:nvSpPr>
        <p:spPr bwMode="auto">
          <a:xfrm>
            <a:off x="2286000" y="4343400"/>
            <a:ext cx="927100" cy="457200"/>
          </a:xfrm>
          <a:prstGeom prst="rect">
            <a:avLst/>
          </a:prstGeom>
          <a:noFill/>
          <a:ln w="9525">
            <a:noFill/>
            <a:miter lim="800000"/>
            <a:headEnd/>
            <a:tailEnd/>
          </a:ln>
          <a:effectLst/>
        </p:spPr>
        <p:txBody>
          <a:bodyPr wrap="none">
            <a:spAutoFit/>
          </a:bodyPr>
          <a:lstStyle/>
          <a:p>
            <a:r>
              <a:rPr lang="en-US"/>
              <a:t>defect</a:t>
            </a:r>
          </a:p>
        </p:txBody>
      </p:sp>
      <p:sp>
        <p:nvSpPr>
          <p:cNvPr id="16396" name="Text Box 12"/>
          <p:cNvSpPr txBox="1">
            <a:spLocks noChangeArrowheads="1"/>
          </p:cNvSpPr>
          <p:nvPr/>
        </p:nvSpPr>
        <p:spPr bwMode="auto">
          <a:xfrm>
            <a:off x="3886200" y="4419600"/>
            <a:ext cx="819150" cy="457200"/>
          </a:xfrm>
          <a:prstGeom prst="rect">
            <a:avLst/>
          </a:prstGeom>
          <a:noFill/>
          <a:ln w="9525">
            <a:noFill/>
            <a:miter lim="800000"/>
            <a:headEnd/>
            <a:tailEnd/>
          </a:ln>
          <a:effectLst/>
        </p:spPr>
        <p:txBody>
          <a:bodyPr wrap="none">
            <a:spAutoFit/>
          </a:bodyPr>
          <a:lstStyle/>
          <a:p>
            <a:r>
              <a:rPr lang="en-US"/>
              <a:t>0,-10</a:t>
            </a:r>
          </a:p>
        </p:txBody>
      </p:sp>
      <p:sp>
        <p:nvSpPr>
          <p:cNvPr id="16397" name="Text Box 13"/>
          <p:cNvSpPr txBox="1">
            <a:spLocks noChangeArrowheads="1"/>
          </p:cNvSpPr>
          <p:nvPr/>
        </p:nvSpPr>
        <p:spPr bwMode="auto">
          <a:xfrm>
            <a:off x="5791200" y="3505200"/>
            <a:ext cx="819150" cy="457200"/>
          </a:xfrm>
          <a:prstGeom prst="rect">
            <a:avLst/>
          </a:prstGeom>
          <a:noFill/>
          <a:ln w="9525">
            <a:noFill/>
            <a:miter lim="800000"/>
            <a:headEnd/>
            <a:tailEnd/>
          </a:ln>
          <a:effectLst/>
        </p:spPr>
        <p:txBody>
          <a:bodyPr wrap="none">
            <a:spAutoFit/>
          </a:bodyPr>
          <a:lstStyle/>
          <a:p>
            <a:r>
              <a:rPr lang="en-US"/>
              <a:t>-10,0</a:t>
            </a:r>
          </a:p>
        </p:txBody>
      </p:sp>
      <p:sp>
        <p:nvSpPr>
          <p:cNvPr id="16398" name="Text Box 14"/>
          <p:cNvSpPr txBox="1">
            <a:spLocks noChangeArrowheads="1"/>
          </p:cNvSpPr>
          <p:nvPr/>
        </p:nvSpPr>
        <p:spPr bwMode="auto">
          <a:xfrm>
            <a:off x="5791200" y="4343400"/>
            <a:ext cx="768350" cy="457200"/>
          </a:xfrm>
          <a:prstGeom prst="rect">
            <a:avLst/>
          </a:prstGeom>
          <a:noFill/>
          <a:ln w="9525">
            <a:noFill/>
            <a:miter lim="800000"/>
            <a:headEnd/>
            <a:tailEnd/>
          </a:ln>
          <a:effectLst/>
        </p:spPr>
        <p:txBody>
          <a:bodyPr wrap="none">
            <a:spAutoFit/>
          </a:bodyPr>
          <a:lstStyle/>
          <a:p>
            <a:r>
              <a:rPr lang="en-US"/>
              <a:t>-8,-8</a:t>
            </a:r>
          </a:p>
        </p:txBody>
      </p:sp>
      <p:sp>
        <p:nvSpPr>
          <p:cNvPr id="16399" name="Text Box 15"/>
          <p:cNvSpPr txBox="1">
            <a:spLocks noChangeArrowheads="1"/>
          </p:cNvSpPr>
          <p:nvPr/>
        </p:nvSpPr>
        <p:spPr bwMode="auto">
          <a:xfrm>
            <a:off x="3886200" y="3505200"/>
            <a:ext cx="768350" cy="457200"/>
          </a:xfrm>
          <a:prstGeom prst="rect">
            <a:avLst/>
          </a:prstGeom>
          <a:noFill/>
          <a:ln w="9525">
            <a:noFill/>
            <a:miter lim="800000"/>
            <a:headEnd/>
            <a:tailEnd/>
          </a:ln>
          <a:effectLst/>
        </p:spPr>
        <p:txBody>
          <a:bodyPr wrap="none">
            <a:spAutoFit/>
          </a:bodyPr>
          <a:lstStyle/>
          <a:p>
            <a:r>
              <a:rPr lang="en-US"/>
              <a:t>-1,-1</a:t>
            </a:r>
          </a:p>
        </p:txBody>
      </p:sp>
      <p:sp>
        <p:nvSpPr>
          <p:cNvPr id="16400" name="Text Box 16"/>
          <p:cNvSpPr txBox="1">
            <a:spLocks noChangeArrowheads="1"/>
          </p:cNvSpPr>
          <p:nvPr/>
        </p:nvSpPr>
        <p:spPr bwMode="auto">
          <a:xfrm>
            <a:off x="822325" y="4003675"/>
            <a:ext cx="760413" cy="457200"/>
          </a:xfrm>
          <a:prstGeom prst="rect">
            <a:avLst/>
          </a:prstGeom>
          <a:noFill/>
          <a:ln w="9525">
            <a:noFill/>
            <a:miter lim="800000"/>
            <a:headEnd/>
            <a:tailEnd/>
          </a:ln>
          <a:effectLst/>
        </p:spPr>
        <p:txBody>
          <a:bodyPr wrap="none">
            <a:spAutoFit/>
          </a:bodyPr>
          <a:lstStyle/>
          <a:p>
            <a:r>
              <a:rPr lang="en-US"/>
              <a:t>Row</a:t>
            </a:r>
          </a:p>
        </p:txBody>
      </p:sp>
      <p:sp>
        <p:nvSpPr>
          <p:cNvPr id="16401" name="Text Box 17"/>
          <p:cNvSpPr txBox="1">
            <a:spLocks noChangeArrowheads="1"/>
          </p:cNvSpPr>
          <p:nvPr/>
        </p:nvSpPr>
        <p:spPr bwMode="auto">
          <a:xfrm>
            <a:off x="3962400" y="2057400"/>
            <a:ext cx="1165225" cy="457200"/>
          </a:xfrm>
          <a:prstGeom prst="rect">
            <a:avLst/>
          </a:prstGeom>
          <a:noFill/>
          <a:ln w="9525">
            <a:noFill/>
            <a:miter lim="800000"/>
            <a:headEnd/>
            <a:tailEnd/>
          </a:ln>
          <a:effectLst/>
        </p:spPr>
        <p:txBody>
          <a:bodyPr wrap="none">
            <a:spAutoFit/>
          </a:bodyPr>
          <a:lstStyle/>
          <a:p>
            <a:r>
              <a:rPr lang="en-US" dirty="0"/>
              <a:t>Column</a:t>
            </a:r>
          </a:p>
        </p:txBody>
      </p:sp>
      <p:sp>
        <p:nvSpPr>
          <p:cNvPr id="16402" name="Text Box 18"/>
          <p:cNvSpPr txBox="1">
            <a:spLocks noChangeArrowheads="1"/>
          </p:cNvSpPr>
          <p:nvPr/>
        </p:nvSpPr>
        <p:spPr bwMode="auto">
          <a:xfrm>
            <a:off x="1981200" y="3505200"/>
            <a:ext cx="1366838" cy="457200"/>
          </a:xfrm>
          <a:prstGeom prst="rect">
            <a:avLst/>
          </a:prstGeom>
          <a:noFill/>
          <a:ln w="9525">
            <a:noFill/>
            <a:miter lim="800000"/>
            <a:headEnd/>
            <a:tailEnd/>
          </a:ln>
          <a:effectLst/>
        </p:spPr>
        <p:txBody>
          <a:bodyPr wrap="none">
            <a:spAutoFit/>
          </a:bodyPr>
          <a:lstStyle/>
          <a:p>
            <a:r>
              <a:rPr lang="en-US"/>
              <a:t>cooperate</a:t>
            </a:r>
          </a:p>
        </p:txBody>
      </p:sp>
      <p:sp>
        <p:nvSpPr>
          <p:cNvPr id="19" name="Rectangle 18"/>
          <p:cNvSpPr/>
          <p:nvPr/>
        </p:nvSpPr>
        <p:spPr>
          <a:xfrm>
            <a:off x="285720" y="5014753"/>
            <a:ext cx="8286808" cy="1200329"/>
          </a:xfrm>
          <a:prstGeom prst="rect">
            <a:avLst/>
          </a:prstGeom>
        </p:spPr>
        <p:txBody>
          <a:bodyPr wrap="square">
            <a:spAutoFit/>
          </a:bodyPr>
          <a:lstStyle/>
          <a:p>
            <a:endParaRPr lang="en-US" dirty="0" smtClean="0"/>
          </a:p>
          <a:p>
            <a:r>
              <a:rPr lang="en-US" dirty="0" smtClean="0">
                <a:latin typeface="+mn-lt"/>
              </a:rPr>
              <a:t>Main issue: Tension between</a:t>
            </a:r>
          </a:p>
          <a:p>
            <a:r>
              <a:rPr lang="en-US" dirty="0" smtClean="0">
                <a:latin typeface="+mn-lt"/>
              </a:rPr>
              <a:t>social optimality and individual incentives.</a:t>
            </a:r>
            <a:endParaRPr lang="en-US" dirty="0">
              <a:latin typeface="+mn-lt"/>
            </a:endParaRPr>
          </a:p>
        </p:txBody>
      </p:sp>
      <p:sp>
        <p:nvSpPr>
          <p:cNvPr id="20" name="Slide Number Placeholder 19"/>
          <p:cNvSpPr>
            <a:spLocks noGrp="1"/>
          </p:cNvSpPr>
          <p:nvPr>
            <p:ph type="sldNum" sz="quarter" idx="10"/>
          </p:nvPr>
        </p:nvSpPr>
        <p:spPr/>
        <p:txBody>
          <a:bodyPr/>
          <a:lstStyle/>
          <a:p>
            <a:fld id="{5F35B4F8-7CCF-431C-837B-8C59DF8B35AD}" type="slidenum">
              <a:rPr lang="en-US" smtClean="0"/>
              <a:pPr/>
              <a:t>20</a:t>
            </a:fld>
            <a:endParaRPr lang="en-US" dirty="0"/>
          </a:p>
        </p:txBody>
      </p:sp>
    </p:spTree>
    <p:extLst>
      <p:ext uri="{BB962C8B-B14F-4D97-AF65-F5344CB8AC3E}">
        <p14:creationId xmlns:p14="http://schemas.microsoft.com/office/powerpoint/2010/main" val="32650460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76200"/>
            <a:ext cx="7772400" cy="1143000"/>
          </a:xfrm>
        </p:spPr>
        <p:txBody>
          <a:bodyPr/>
          <a:lstStyle/>
          <a:p>
            <a:pPr algn="ctr"/>
            <a:r>
              <a:rPr lang="en-US" b="1" dirty="0"/>
              <a:t>Coordination Games</a:t>
            </a:r>
          </a:p>
        </p:txBody>
      </p:sp>
      <p:sp>
        <p:nvSpPr>
          <p:cNvPr id="4099" name="Rectangle 3"/>
          <p:cNvSpPr>
            <a:spLocks noGrp="1" noChangeArrowheads="1"/>
          </p:cNvSpPr>
          <p:nvPr>
            <p:ph type="body" idx="1"/>
          </p:nvPr>
        </p:nvSpPr>
        <p:spPr>
          <a:xfrm>
            <a:off x="685800" y="1295400"/>
            <a:ext cx="7772400" cy="4800600"/>
          </a:xfrm>
        </p:spPr>
        <p:txBody>
          <a:bodyPr/>
          <a:lstStyle/>
          <a:p>
            <a:pPr algn="l" rtl="0"/>
            <a:r>
              <a:rPr lang="en-US" dirty="0" smtClean="0"/>
              <a:t>A </a:t>
            </a:r>
            <a:r>
              <a:rPr lang="en-US" dirty="0"/>
              <a:t>supplier and a buyer need to decide whether to adopt a new purchasing system.</a:t>
            </a:r>
          </a:p>
        </p:txBody>
      </p:sp>
      <p:sp>
        <p:nvSpPr>
          <p:cNvPr id="4100" name="Rectangle 4"/>
          <p:cNvSpPr>
            <a:spLocks noChangeArrowheads="1"/>
          </p:cNvSpPr>
          <p:nvPr/>
        </p:nvSpPr>
        <p:spPr bwMode="auto">
          <a:xfrm>
            <a:off x="1905000" y="3276600"/>
            <a:ext cx="5334000" cy="2514600"/>
          </a:xfrm>
          <a:prstGeom prst="rect">
            <a:avLst/>
          </a:prstGeom>
          <a:noFill/>
          <a:ln w="9525">
            <a:solidFill>
              <a:schemeClr val="tx1"/>
            </a:solidFill>
            <a:miter lim="800000"/>
            <a:headEnd/>
            <a:tailEnd/>
          </a:ln>
          <a:effectLst/>
        </p:spPr>
        <p:txBody>
          <a:bodyPr wrap="none" anchor="ctr"/>
          <a:lstStyle/>
          <a:p>
            <a:endParaRPr lang="en-US"/>
          </a:p>
        </p:txBody>
      </p:sp>
      <p:sp>
        <p:nvSpPr>
          <p:cNvPr id="4101" name="Line 5"/>
          <p:cNvSpPr>
            <a:spLocks noChangeShapeType="1"/>
          </p:cNvSpPr>
          <p:nvPr/>
        </p:nvSpPr>
        <p:spPr bwMode="auto">
          <a:xfrm>
            <a:off x="1905000" y="4953000"/>
            <a:ext cx="5334000" cy="0"/>
          </a:xfrm>
          <a:prstGeom prst="line">
            <a:avLst/>
          </a:prstGeom>
          <a:noFill/>
          <a:ln w="9525">
            <a:solidFill>
              <a:schemeClr val="tx1"/>
            </a:solidFill>
            <a:round/>
            <a:headEnd/>
            <a:tailEnd/>
          </a:ln>
          <a:effectLst/>
        </p:spPr>
        <p:txBody>
          <a:bodyPr/>
          <a:lstStyle/>
          <a:p>
            <a:endParaRPr lang="en-US"/>
          </a:p>
        </p:txBody>
      </p:sp>
      <p:sp>
        <p:nvSpPr>
          <p:cNvPr id="4102" name="Line 6"/>
          <p:cNvSpPr>
            <a:spLocks noChangeShapeType="1"/>
          </p:cNvSpPr>
          <p:nvPr/>
        </p:nvSpPr>
        <p:spPr bwMode="auto">
          <a:xfrm>
            <a:off x="1905000" y="4114800"/>
            <a:ext cx="5334000" cy="0"/>
          </a:xfrm>
          <a:prstGeom prst="line">
            <a:avLst/>
          </a:prstGeom>
          <a:noFill/>
          <a:ln w="9525">
            <a:solidFill>
              <a:schemeClr val="tx1"/>
            </a:solidFill>
            <a:round/>
            <a:headEnd/>
            <a:tailEnd/>
          </a:ln>
          <a:effectLst/>
        </p:spPr>
        <p:txBody>
          <a:bodyPr/>
          <a:lstStyle/>
          <a:p>
            <a:endParaRPr lang="en-US"/>
          </a:p>
        </p:txBody>
      </p:sp>
      <p:sp>
        <p:nvSpPr>
          <p:cNvPr id="4103" name="Line 7"/>
          <p:cNvSpPr>
            <a:spLocks noChangeShapeType="1"/>
          </p:cNvSpPr>
          <p:nvPr/>
        </p:nvSpPr>
        <p:spPr bwMode="auto">
          <a:xfrm>
            <a:off x="3429000" y="3276600"/>
            <a:ext cx="0" cy="2514600"/>
          </a:xfrm>
          <a:prstGeom prst="line">
            <a:avLst/>
          </a:prstGeom>
          <a:noFill/>
          <a:ln w="9525">
            <a:solidFill>
              <a:schemeClr val="tx1"/>
            </a:solidFill>
            <a:round/>
            <a:headEnd/>
            <a:tailEnd/>
          </a:ln>
          <a:effectLst/>
        </p:spPr>
        <p:txBody>
          <a:bodyPr/>
          <a:lstStyle/>
          <a:p>
            <a:endParaRPr lang="en-US"/>
          </a:p>
        </p:txBody>
      </p:sp>
      <p:sp>
        <p:nvSpPr>
          <p:cNvPr id="4104" name="Line 8"/>
          <p:cNvSpPr>
            <a:spLocks noChangeShapeType="1"/>
          </p:cNvSpPr>
          <p:nvPr/>
        </p:nvSpPr>
        <p:spPr bwMode="auto">
          <a:xfrm>
            <a:off x="5181600" y="3276600"/>
            <a:ext cx="0" cy="2514600"/>
          </a:xfrm>
          <a:prstGeom prst="line">
            <a:avLst/>
          </a:prstGeom>
          <a:noFill/>
          <a:ln w="9525">
            <a:solidFill>
              <a:schemeClr val="tx1"/>
            </a:solidFill>
            <a:round/>
            <a:headEnd/>
            <a:tailEnd/>
          </a:ln>
          <a:effectLst/>
        </p:spPr>
        <p:txBody>
          <a:bodyPr/>
          <a:lstStyle/>
          <a:p>
            <a:endParaRPr lang="en-US"/>
          </a:p>
        </p:txBody>
      </p:sp>
      <p:sp>
        <p:nvSpPr>
          <p:cNvPr id="4105" name="Text Box 9"/>
          <p:cNvSpPr txBox="1">
            <a:spLocks noChangeArrowheads="1"/>
          </p:cNvSpPr>
          <p:nvPr/>
        </p:nvSpPr>
        <p:spPr bwMode="auto">
          <a:xfrm>
            <a:off x="3879850" y="3429000"/>
            <a:ext cx="692150" cy="457200"/>
          </a:xfrm>
          <a:prstGeom prst="rect">
            <a:avLst/>
          </a:prstGeom>
          <a:noFill/>
          <a:ln w="9525">
            <a:noFill/>
            <a:miter lim="800000"/>
            <a:headEnd/>
            <a:tailEnd/>
          </a:ln>
          <a:effectLst/>
        </p:spPr>
        <p:txBody>
          <a:bodyPr wrap="none">
            <a:spAutoFit/>
          </a:bodyPr>
          <a:lstStyle/>
          <a:p>
            <a:r>
              <a:rPr lang="en-US"/>
              <a:t>new</a:t>
            </a:r>
          </a:p>
        </p:txBody>
      </p:sp>
      <p:sp>
        <p:nvSpPr>
          <p:cNvPr id="4106" name="Text Box 10"/>
          <p:cNvSpPr txBox="1">
            <a:spLocks noChangeArrowheads="1"/>
          </p:cNvSpPr>
          <p:nvPr/>
        </p:nvSpPr>
        <p:spPr bwMode="auto">
          <a:xfrm>
            <a:off x="5827713" y="3429000"/>
            <a:ext cx="573087" cy="457200"/>
          </a:xfrm>
          <a:prstGeom prst="rect">
            <a:avLst/>
          </a:prstGeom>
          <a:noFill/>
          <a:ln w="9525">
            <a:noFill/>
            <a:miter lim="800000"/>
            <a:headEnd/>
            <a:tailEnd/>
          </a:ln>
          <a:effectLst/>
        </p:spPr>
        <p:txBody>
          <a:bodyPr wrap="none">
            <a:spAutoFit/>
          </a:bodyPr>
          <a:lstStyle/>
          <a:p>
            <a:r>
              <a:rPr lang="en-US"/>
              <a:t>old</a:t>
            </a:r>
          </a:p>
        </p:txBody>
      </p:sp>
      <p:sp>
        <p:nvSpPr>
          <p:cNvPr id="4107" name="Text Box 11"/>
          <p:cNvSpPr txBox="1">
            <a:spLocks noChangeArrowheads="1"/>
          </p:cNvSpPr>
          <p:nvPr/>
        </p:nvSpPr>
        <p:spPr bwMode="auto">
          <a:xfrm>
            <a:off x="2398713" y="5105400"/>
            <a:ext cx="573087" cy="457200"/>
          </a:xfrm>
          <a:prstGeom prst="rect">
            <a:avLst/>
          </a:prstGeom>
          <a:noFill/>
          <a:ln w="9525">
            <a:noFill/>
            <a:miter lim="800000"/>
            <a:headEnd/>
            <a:tailEnd/>
          </a:ln>
          <a:effectLst/>
        </p:spPr>
        <p:txBody>
          <a:bodyPr wrap="none">
            <a:spAutoFit/>
          </a:bodyPr>
          <a:lstStyle/>
          <a:p>
            <a:r>
              <a:rPr lang="en-US"/>
              <a:t>old</a:t>
            </a:r>
          </a:p>
        </p:txBody>
      </p:sp>
      <p:sp>
        <p:nvSpPr>
          <p:cNvPr id="4108" name="Text Box 12"/>
          <p:cNvSpPr txBox="1">
            <a:spLocks noChangeArrowheads="1"/>
          </p:cNvSpPr>
          <p:nvPr/>
        </p:nvSpPr>
        <p:spPr bwMode="auto">
          <a:xfrm>
            <a:off x="3886200" y="5181600"/>
            <a:ext cx="565150" cy="457200"/>
          </a:xfrm>
          <a:prstGeom prst="rect">
            <a:avLst/>
          </a:prstGeom>
          <a:noFill/>
          <a:ln w="9525">
            <a:noFill/>
            <a:miter lim="800000"/>
            <a:headEnd/>
            <a:tailEnd/>
          </a:ln>
          <a:effectLst/>
        </p:spPr>
        <p:txBody>
          <a:bodyPr wrap="none">
            <a:spAutoFit/>
          </a:bodyPr>
          <a:lstStyle/>
          <a:p>
            <a:r>
              <a:rPr lang="en-US"/>
              <a:t>0,0</a:t>
            </a:r>
          </a:p>
        </p:txBody>
      </p:sp>
      <p:sp>
        <p:nvSpPr>
          <p:cNvPr id="4109" name="Text Box 13"/>
          <p:cNvSpPr txBox="1">
            <a:spLocks noChangeArrowheads="1"/>
          </p:cNvSpPr>
          <p:nvPr/>
        </p:nvSpPr>
        <p:spPr bwMode="auto">
          <a:xfrm>
            <a:off x="5791200" y="4267200"/>
            <a:ext cx="565150" cy="457200"/>
          </a:xfrm>
          <a:prstGeom prst="rect">
            <a:avLst/>
          </a:prstGeom>
          <a:noFill/>
          <a:ln w="9525">
            <a:noFill/>
            <a:miter lim="800000"/>
            <a:headEnd/>
            <a:tailEnd/>
          </a:ln>
          <a:effectLst/>
        </p:spPr>
        <p:txBody>
          <a:bodyPr wrap="none">
            <a:spAutoFit/>
          </a:bodyPr>
          <a:lstStyle/>
          <a:p>
            <a:r>
              <a:rPr lang="en-US"/>
              <a:t>0,0</a:t>
            </a:r>
          </a:p>
        </p:txBody>
      </p:sp>
      <p:sp>
        <p:nvSpPr>
          <p:cNvPr id="4110" name="Text Box 14"/>
          <p:cNvSpPr txBox="1">
            <a:spLocks noChangeArrowheads="1"/>
          </p:cNvSpPr>
          <p:nvPr/>
        </p:nvSpPr>
        <p:spPr bwMode="auto">
          <a:xfrm>
            <a:off x="5791200" y="5105400"/>
            <a:ext cx="565150" cy="457200"/>
          </a:xfrm>
          <a:prstGeom prst="rect">
            <a:avLst/>
          </a:prstGeom>
          <a:noFill/>
          <a:ln w="9525">
            <a:noFill/>
            <a:miter lim="800000"/>
            <a:headEnd/>
            <a:tailEnd/>
          </a:ln>
          <a:effectLst/>
        </p:spPr>
        <p:txBody>
          <a:bodyPr wrap="none">
            <a:spAutoFit/>
          </a:bodyPr>
          <a:lstStyle/>
          <a:p>
            <a:r>
              <a:rPr lang="en-US"/>
              <a:t>5,5</a:t>
            </a:r>
          </a:p>
        </p:txBody>
      </p:sp>
      <p:sp>
        <p:nvSpPr>
          <p:cNvPr id="4111" name="Text Box 15"/>
          <p:cNvSpPr txBox="1">
            <a:spLocks noChangeArrowheads="1"/>
          </p:cNvSpPr>
          <p:nvPr/>
        </p:nvSpPr>
        <p:spPr bwMode="auto">
          <a:xfrm>
            <a:off x="3886200" y="4267200"/>
            <a:ext cx="869950" cy="457200"/>
          </a:xfrm>
          <a:prstGeom prst="rect">
            <a:avLst/>
          </a:prstGeom>
          <a:noFill/>
          <a:ln w="9525">
            <a:noFill/>
            <a:miter lim="800000"/>
            <a:headEnd/>
            <a:tailEnd/>
          </a:ln>
          <a:effectLst/>
        </p:spPr>
        <p:txBody>
          <a:bodyPr wrap="none">
            <a:spAutoFit/>
          </a:bodyPr>
          <a:lstStyle/>
          <a:p>
            <a:r>
              <a:rPr lang="en-US"/>
              <a:t>20,20</a:t>
            </a:r>
          </a:p>
        </p:txBody>
      </p:sp>
      <p:sp>
        <p:nvSpPr>
          <p:cNvPr id="4112" name="Text Box 16"/>
          <p:cNvSpPr txBox="1">
            <a:spLocks noChangeArrowheads="1"/>
          </p:cNvSpPr>
          <p:nvPr/>
        </p:nvSpPr>
        <p:spPr bwMode="auto">
          <a:xfrm>
            <a:off x="536575" y="4765675"/>
            <a:ext cx="1216025" cy="457200"/>
          </a:xfrm>
          <a:prstGeom prst="rect">
            <a:avLst/>
          </a:prstGeom>
          <a:noFill/>
          <a:ln w="9525">
            <a:noFill/>
            <a:miter lim="800000"/>
            <a:headEnd/>
            <a:tailEnd/>
          </a:ln>
          <a:effectLst/>
        </p:spPr>
        <p:txBody>
          <a:bodyPr wrap="none">
            <a:spAutoFit/>
          </a:bodyPr>
          <a:lstStyle/>
          <a:p>
            <a:r>
              <a:rPr lang="en-US" dirty="0"/>
              <a:t>Supplier</a:t>
            </a:r>
          </a:p>
        </p:txBody>
      </p:sp>
      <p:sp>
        <p:nvSpPr>
          <p:cNvPr id="4113" name="Text Box 17"/>
          <p:cNvSpPr txBox="1">
            <a:spLocks noChangeArrowheads="1"/>
          </p:cNvSpPr>
          <p:nvPr/>
        </p:nvSpPr>
        <p:spPr bwMode="auto">
          <a:xfrm>
            <a:off x="3962400" y="2819400"/>
            <a:ext cx="928688" cy="457200"/>
          </a:xfrm>
          <a:prstGeom prst="rect">
            <a:avLst/>
          </a:prstGeom>
          <a:noFill/>
          <a:ln w="9525">
            <a:noFill/>
            <a:miter lim="800000"/>
            <a:headEnd/>
            <a:tailEnd/>
          </a:ln>
          <a:effectLst/>
        </p:spPr>
        <p:txBody>
          <a:bodyPr wrap="none">
            <a:spAutoFit/>
          </a:bodyPr>
          <a:lstStyle/>
          <a:p>
            <a:r>
              <a:rPr lang="en-US"/>
              <a:t>Buyer</a:t>
            </a:r>
          </a:p>
        </p:txBody>
      </p:sp>
      <p:sp>
        <p:nvSpPr>
          <p:cNvPr id="4114" name="Text Box 18"/>
          <p:cNvSpPr txBox="1">
            <a:spLocks noChangeArrowheads="1"/>
          </p:cNvSpPr>
          <p:nvPr/>
        </p:nvSpPr>
        <p:spPr bwMode="auto">
          <a:xfrm>
            <a:off x="2362200" y="4267200"/>
            <a:ext cx="692150" cy="457200"/>
          </a:xfrm>
          <a:prstGeom prst="rect">
            <a:avLst/>
          </a:prstGeom>
          <a:noFill/>
          <a:ln w="9525">
            <a:noFill/>
            <a:miter lim="800000"/>
            <a:headEnd/>
            <a:tailEnd/>
          </a:ln>
          <a:effectLst/>
        </p:spPr>
        <p:txBody>
          <a:bodyPr wrap="none">
            <a:spAutoFit/>
          </a:bodyPr>
          <a:lstStyle/>
          <a:p>
            <a:r>
              <a:rPr lang="en-US"/>
              <a:t>new</a:t>
            </a:r>
          </a:p>
        </p:txBody>
      </p:sp>
      <p:sp>
        <p:nvSpPr>
          <p:cNvPr id="19" name="Slide Number Placeholder 18"/>
          <p:cNvSpPr>
            <a:spLocks noGrp="1"/>
          </p:cNvSpPr>
          <p:nvPr>
            <p:ph type="sldNum" sz="quarter" idx="10"/>
          </p:nvPr>
        </p:nvSpPr>
        <p:spPr/>
        <p:txBody>
          <a:bodyPr/>
          <a:lstStyle/>
          <a:p>
            <a:fld id="{5F35B4F8-7CCF-431C-837B-8C59DF8B35AD}" type="slidenum">
              <a:rPr lang="en-US" smtClean="0"/>
              <a:pPr/>
              <a:t>21</a:t>
            </a:fld>
            <a:endParaRPr lang="en-US"/>
          </a:p>
        </p:txBody>
      </p:sp>
    </p:spTree>
    <p:extLst>
      <p:ext uri="{BB962C8B-B14F-4D97-AF65-F5344CB8AC3E}">
        <p14:creationId xmlns:p14="http://schemas.microsoft.com/office/powerpoint/2010/main" val="2006512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152400"/>
            <a:ext cx="7772400" cy="1143000"/>
          </a:xfrm>
        </p:spPr>
        <p:txBody>
          <a:bodyPr/>
          <a:lstStyle/>
          <a:p>
            <a:pPr algn="ctr"/>
            <a:r>
              <a:rPr lang="en-US" b="1" dirty="0" smtClean="0"/>
              <a:t>Battle of sexes</a:t>
            </a:r>
            <a:endParaRPr lang="en-US" b="1" dirty="0"/>
          </a:p>
        </p:txBody>
      </p:sp>
      <p:sp>
        <p:nvSpPr>
          <p:cNvPr id="8195" name="Rectangle 3"/>
          <p:cNvSpPr>
            <a:spLocks noGrp="1" noChangeArrowheads="1"/>
          </p:cNvSpPr>
          <p:nvPr>
            <p:ph type="body" idx="1"/>
          </p:nvPr>
        </p:nvSpPr>
        <p:spPr>
          <a:xfrm>
            <a:off x="685800" y="1600200"/>
            <a:ext cx="7772400" cy="4495800"/>
          </a:xfrm>
        </p:spPr>
        <p:txBody>
          <a:bodyPr/>
          <a:lstStyle/>
          <a:p>
            <a:pPr lvl="1"/>
            <a:endParaRPr lang="en-US" dirty="0"/>
          </a:p>
        </p:txBody>
      </p:sp>
      <p:sp>
        <p:nvSpPr>
          <p:cNvPr id="8197" name="Line 5"/>
          <p:cNvSpPr>
            <a:spLocks noChangeShapeType="1"/>
          </p:cNvSpPr>
          <p:nvPr/>
        </p:nvSpPr>
        <p:spPr bwMode="auto">
          <a:xfrm>
            <a:off x="2071670" y="3429000"/>
            <a:ext cx="5334000" cy="0"/>
          </a:xfrm>
          <a:prstGeom prst="line">
            <a:avLst/>
          </a:prstGeom>
          <a:noFill/>
          <a:ln w="9525">
            <a:solidFill>
              <a:schemeClr val="tx1"/>
            </a:solidFill>
            <a:round/>
            <a:headEnd/>
            <a:tailEnd/>
          </a:ln>
          <a:effectLst/>
        </p:spPr>
        <p:txBody>
          <a:bodyPr/>
          <a:lstStyle/>
          <a:p>
            <a:endParaRPr lang="en-US"/>
          </a:p>
        </p:txBody>
      </p:sp>
      <p:grpSp>
        <p:nvGrpSpPr>
          <p:cNvPr id="2" name="Group 18"/>
          <p:cNvGrpSpPr/>
          <p:nvPr/>
        </p:nvGrpSpPr>
        <p:grpSpPr>
          <a:xfrm>
            <a:off x="688975" y="1357298"/>
            <a:ext cx="6702425" cy="2971800"/>
            <a:chOff x="688975" y="3505200"/>
            <a:chExt cx="6702425" cy="2971800"/>
          </a:xfrm>
        </p:grpSpPr>
        <p:sp>
          <p:nvSpPr>
            <p:cNvPr id="8196" name="Rectangle 4"/>
            <p:cNvSpPr>
              <a:spLocks noChangeArrowheads="1"/>
            </p:cNvSpPr>
            <p:nvPr/>
          </p:nvSpPr>
          <p:spPr bwMode="auto">
            <a:xfrm>
              <a:off x="2057400" y="3962400"/>
              <a:ext cx="5334000" cy="2514600"/>
            </a:xfrm>
            <a:prstGeom prst="rect">
              <a:avLst/>
            </a:prstGeom>
            <a:noFill/>
            <a:ln w="9525">
              <a:solidFill>
                <a:schemeClr val="tx1"/>
              </a:solidFill>
              <a:miter lim="800000"/>
              <a:headEnd/>
              <a:tailEnd/>
            </a:ln>
            <a:effectLst/>
          </p:spPr>
          <p:txBody>
            <a:bodyPr wrap="none" anchor="ctr"/>
            <a:lstStyle/>
            <a:p>
              <a:endParaRPr lang="en-US"/>
            </a:p>
          </p:txBody>
        </p:sp>
        <p:sp>
          <p:nvSpPr>
            <p:cNvPr id="8198" name="Line 6"/>
            <p:cNvSpPr>
              <a:spLocks noChangeShapeType="1"/>
            </p:cNvSpPr>
            <p:nvPr/>
          </p:nvSpPr>
          <p:spPr bwMode="auto">
            <a:xfrm>
              <a:off x="2057400" y="4800600"/>
              <a:ext cx="5334000" cy="0"/>
            </a:xfrm>
            <a:prstGeom prst="line">
              <a:avLst/>
            </a:prstGeom>
            <a:noFill/>
            <a:ln w="9525">
              <a:solidFill>
                <a:schemeClr val="tx1"/>
              </a:solidFill>
              <a:round/>
              <a:headEnd/>
              <a:tailEnd/>
            </a:ln>
            <a:effectLst/>
          </p:spPr>
          <p:txBody>
            <a:bodyPr/>
            <a:lstStyle/>
            <a:p>
              <a:endParaRPr lang="en-US"/>
            </a:p>
          </p:txBody>
        </p:sp>
        <p:sp>
          <p:nvSpPr>
            <p:cNvPr id="8199" name="Line 7"/>
            <p:cNvSpPr>
              <a:spLocks noChangeShapeType="1"/>
            </p:cNvSpPr>
            <p:nvPr/>
          </p:nvSpPr>
          <p:spPr bwMode="auto">
            <a:xfrm>
              <a:off x="3581400" y="3962400"/>
              <a:ext cx="0" cy="2514600"/>
            </a:xfrm>
            <a:prstGeom prst="line">
              <a:avLst/>
            </a:prstGeom>
            <a:noFill/>
            <a:ln w="9525">
              <a:solidFill>
                <a:schemeClr val="tx1"/>
              </a:solidFill>
              <a:round/>
              <a:headEnd/>
              <a:tailEnd/>
            </a:ln>
            <a:effectLst/>
          </p:spPr>
          <p:txBody>
            <a:bodyPr/>
            <a:lstStyle/>
            <a:p>
              <a:endParaRPr lang="en-US"/>
            </a:p>
          </p:txBody>
        </p:sp>
        <p:sp>
          <p:nvSpPr>
            <p:cNvPr id="8200" name="Line 8"/>
            <p:cNvSpPr>
              <a:spLocks noChangeShapeType="1"/>
            </p:cNvSpPr>
            <p:nvPr/>
          </p:nvSpPr>
          <p:spPr bwMode="auto">
            <a:xfrm>
              <a:off x="5334000" y="3962400"/>
              <a:ext cx="0" cy="2514600"/>
            </a:xfrm>
            <a:prstGeom prst="line">
              <a:avLst/>
            </a:prstGeom>
            <a:noFill/>
            <a:ln w="9525">
              <a:solidFill>
                <a:schemeClr val="tx1"/>
              </a:solidFill>
              <a:round/>
              <a:headEnd/>
              <a:tailEnd/>
            </a:ln>
            <a:effectLst/>
          </p:spPr>
          <p:txBody>
            <a:bodyPr/>
            <a:lstStyle/>
            <a:p>
              <a:endParaRPr lang="en-US"/>
            </a:p>
          </p:txBody>
        </p:sp>
        <p:sp>
          <p:nvSpPr>
            <p:cNvPr id="8201" name="Text Box 9"/>
            <p:cNvSpPr txBox="1">
              <a:spLocks noChangeArrowheads="1"/>
            </p:cNvSpPr>
            <p:nvPr/>
          </p:nvSpPr>
          <p:spPr bwMode="auto">
            <a:xfrm>
              <a:off x="3822700" y="4114800"/>
              <a:ext cx="1130300" cy="457200"/>
            </a:xfrm>
            <a:prstGeom prst="rect">
              <a:avLst/>
            </a:prstGeom>
            <a:noFill/>
            <a:ln w="9525">
              <a:noFill/>
              <a:miter lim="800000"/>
              <a:headEnd/>
              <a:tailEnd/>
            </a:ln>
            <a:effectLst/>
          </p:spPr>
          <p:txBody>
            <a:bodyPr wrap="none">
              <a:spAutoFit/>
            </a:bodyPr>
            <a:lstStyle/>
            <a:p>
              <a:r>
                <a:rPr lang="en-US"/>
                <a:t>football</a:t>
              </a:r>
            </a:p>
          </p:txBody>
        </p:sp>
        <p:sp>
          <p:nvSpPr>
            <p:cNvPr id="8202" name="Text Box 10"/>
            <p:cNvSpPr txBox="1">
              <a:spLocks noChangeArrowheads="1"/>
            </p:cNvSpPr>
            <p:nvPr/>
          </p:nvSpPr>
          <p:spPr bwMode="auto">
            <a:xfrm>
              <a:off x="5715000" y="4191000"/>
              <a:ext cx="1301750" cy="457200"/>
            </a:xfrm>
            <a:prstGeom prst="rect">
              <a:avLst/>
            </a:prstGeom>
            <a:noFill/>
            <a:ln w="9525">
              <a:noFill/>
              <a:miter lim="800000"/>
              <a:headEnd/>
              <a:tailEnd/>
            </a:ln>
            <a:effectLst/>
          </p:spPr>
          <p:txBody>
            <a:bodyPr wrap="none">
              <a:spAutoFit/>
            </a:bodyPr>
            <a:lstStyle/>
            <a:p>
              <a:r>
                <a:rPr lang="en-US"/>
                <a:t>shopping</a:t>
              </a:r>
            </a:p>
          </p:txBody>
        </p:sp>
        <p:sp>
          <p:nvSpPr>
            <p:cNvPr id="8203" name="Text Box 11"/>
            <p:cNvSpPr txBox="1">
              <a:spLocks noChangeArrowheads="1"/>
            </p:cNvSpPr>
            <p:nvPr/>
          </p:nvSpPr>
          <p:spPr bwMode="auto">
            <a:xfrm>
              <a:off x="2209800" y="5791200"/>
              <a:ext cx="1301750" cy="457200"/>
            </a:xfrm>
            <a:prstGeom prst="rect">
              <a:avLst/>
            </a:prstGeom>
            <a:noFill/>
            <a:ln w="9525">
              <a:noFill/>
              <a:miter lim="800000"/>
              <a:headEnd/>
              <a:tailEnd/>
            </a:ln>
            <a:effectLst/>
          </p:spPr>
          <p:txBody>
            <a:bodyPr wrap="none">
              <a:spAutoFit/>
            </a:bodyPr>
            <a:lstStyle/>
            <a:p>
              <a:r>
                <a:rPr lang="en-US"/>
                <a:t>shopping</a:t>
              </a:r>
            </a:p>
          </p:txBody>
        </p:sp>
        <p:sp>
          <p:nvSpPr>
            <p:cNvPr id="8204" name="Text Box 12"/>
            <p:cNvSpPr txBox="1">
              <a:spLocks noChangeArrowheads="1"/>
            </p:cNvSpPr>
            <p:nvPr/>
          </p:nvSpPr>
          <p:spPr bwMode="auto">
            <a:xfrm>
              <a:off x="4038600" y="5867400"/>
              <a:ext cx="565150" cy="457200"/>
            </a:xfrm>
            <a:prstGeom prst="rect">
              <a:avLst/>
            </a:prstGeom>
            <a:noFill/>
            <a:ln w="9525">
              <a:noFill/>
              <a:miter lim="800000"/>
              <a:headEnd/>
              <a:tailEnd/>
            </a:ln>
            <a:effectLst/>
          </p:spPr>
          <p:txBody>
            <a:bodyPr wrap="none">
              <a:spAutoFit/>
            </a:bodyPr>
            <a:lstStyle/>
            <a:p>
              <a:r>
                <a:rPr lang="en-US"/>
                <a:t>0,0</a:t>
              </a:r>
            </a:p>
          </p:txBody>
        </p:sp>
        <p:sp>
          <p:nvSpPr>
            <p:cNvPr id="8205" name="Text Box 13"/>
            <p:cNvSpPr txBox="1">
              <a:spLocks noChangeArrowheads="1"/>
            </p:cNvSpPr>
            <p:nvPr/>
          </p:nvSpPr>
          <p:spPr bwMode="auto">
            <a:xfrm>
              <a:off x="5943600" y="4953000"/>
              <a:ext cx="565150" cy="457200"/>
            </a:xfrm>
            <a:prstGeom prst="rect">
              <a:avLst/>
            </a:prstGeom>
            <a:noFill/>
            <a:ln w="9525">
              <a:noFill/>
              <a:miter lim="800000"/>
              <a:headEnd/>
              <a:tailEnd/>
            </a:ln>
            <a:effectLst/>
          </p:spPr>
          <p:txBody>
            <a:bodyPr wrap="none">
              <a:spAutoFit/>
            </a:bodyPr>
            <a:lstStyle/>
            <a:p>
              <a:r>
                <a:rPr lang="en-US"/>
                <a:t>0,0</a:t>
              </a:r>
            </a:p>
          </p:txBody>
        </p:sp>
        <p:sp>
          <p:nvSpPr>
            <p:cNvPr id="8206" name="Text Box 14"/>
            <p:cNvSpPr txBox="1">
              <a:spLocks noChangeArrowheads="1"/>
            </p:cNvSpPr>
            <p:nvPr/>
          </p:nvSpPr>
          <p:spPr bwMode="auto">
            <a:xfrm>
              <a:off x="5943600" y="5791200"/>
              <a:ext cx="565150" cy="457200"/>
            </a:xfrm>
            <a:prstGeom prst="rect">
              <a:avLst/>
            </a:prstGeom>
            <a:noFill/>
            <a:ln w="9525">
              <a:noFill/>
              <a:miter lim="800000"/>
              <a:headEnd/>
              <a:tailEnd/>
            </a:ln>
            <a:effectLst/>
          </p:spPr>
          <p:txBody>
            <a:bodyPr wrap="none">
              <a:spAutoFit/>
            </a:bodyPr>
            <a:lstStyle/>
            <a:p>
              <a:r>
                <a:rPr lang="en-US"/>
                <a:t>1,2</a:t>
              </a:r>
            </a:p>
          </p:txBody>
        </p:sp>
        <p:sp>
          <p:nvSpPr>
            <p:cNvPr id="8207" name="Text Box 15"/>
            <p:cNvSpPr txBox="1">
              <a:spLocks noChangeArrowheads="1"/>
            </p:cNvSpPr>
            <p:nvPr/>
          </p:nvSpPr>
          <p:spPr bwMode="auto">
            <a:xfrm>
              <a:off x="4038600" y="4953000"/>
              <a:ext cx="565150" cy="457200"/>
            </a:xfrm>
            <a:prstGeom prst="rect">
              <a:avLst/>
            </a:prstGeom>
            <a:noFill/>
            <a:ln w="9525">
              <a:noFill/>
              <a:miter lim="800000"/>
              <a:headEnd/>
              <a:tailEnd/>
            </a:ln>
            <a:effectLst/>
          </p:spPr>
          <p:txBody>
            <a:bodyPr wrap="none">
              <a:spAutoFit/>
            </a:bodyPr>
            <a:lstStyle/>
            <a:p>
              <a:r>
                <a:rPr lang="en-US"/>
                <a:t>2,1</a:t>
              </a:r>
            </a:p>
          </p:txBody>
        </p:sp>
        <p:sp>
          <p:nvSpPr>
            <p:cNvPr id="8208" name="Text Box 16"/>
            <p:cNvSpPr txBox="1">
              <a:spLocks noChangeArrowheads="1"/>
            </p:cNvSpPr>
            <p:nvPr/>
          </p:nvSpPr>
          <p:spPr bwMode="auto">
            <a:xfrm>
              <a:off x="688975" y="5451475"/>
              <a:ext cx="1268413" cy="457200"/>
            </a:xfrm>
            <a:prstGeom prst="rect">
              <a:avLst/>
            </a:prstGeom>
            <a:noFill/>
            <a:ln w="9525">
              <a:noFill/>
              <a:miter lim="800000"/>
              <a:headEnd/>
              <a:tailEnd/>
            </a:ln>
            <a:effectLst/>
          </p:spPr>
          <p:txBody>
            <a:bodyPr wrap="none">
              <a:spAutoFit/>
            </a:bodyPr>
            <a:lstStyle/>
            <a:p>
              <a:r>
                <a:rPr lang="en-US" dirty="0"/>
                <a:t>Husband</a:t>
              </a:r>
            </a:p>
          </p:txBody>
        </p:sp>
        <p:sp>
          <p:nvSpPr>
            <p:cNvPr id="8209" name="Text Box 17"/>
            <p:cNvSpPr txBox="1">
              <a:spLocks noChangeArrowheads="1"/>
            </p:cNvSpPr>
            <p:nvPr/>
          </p:nvSpPr>
          <p:spPr bwMode="auto">
            <a:xfrm>
              <a:off x="4114800" y="3505200"/>
              <a:ext cx="792163" cy="457200"/>
            </a:xfrm>
            <a:prstGeom prst="rect">
              <a:avLst/>
            </a:prstGeom>
            <a:noFill/>
            <a:ln w="9525">
              <a:noFill/>
              <a:miter lim="800000"/>
              <a:headEnd/>
              <a:tailEnd/>
            </a:ln>
            <a:effectLst/>
          </p:spPr>
          <p:txBody>
            <a:bodyPr wrap="none">
              <a:spAutoFit/>
            </a:bodyPr>
            <a:lstStyle/>
            <a:p>
              <a:r>
                <a:rPr lang="en-US" dirty="0"/>
                <a:t>Wife</a:t>
              </a:r>
            </a:p>
          </p:txBody>
        </p:sp>
        <p:sp>
          <p:nvSpPr>
            <p:cNvPr id="8210" name="Text Box 18"/>
            <p:cNvSpPr txBox="1">
              <a:spLocks noChangeArrowheads="1"/>
            </p:cNvSpPr>
            <p:nvPr/>
          </p:nvSpPr>
          <p:spPr bwMode="auto">
            <a:xfrm>
              <a:off x="2362200" y="4953000"/>
              <a:ext cx="1130300" cy="457200"/>
            </a:xfrm>
            <a:prstGeom prst="rect">
              <a:avLst/>
            </a:prstGeom>
            <a:noFill/>
            <a:ln w="9525">
              <a:noFill/>
              <a:miter lim="800000"/>
              <a:headEnd/>
              <a:tailEnd/>
            </a:ln>
            <a:effectLst/>
          </p:spPr>
          <p:txBody>
            <a:bodyPr wrap="none">
              <a:spAutoFit/>
            </a:bodyPr>
            <a:lstStyle/>
            <a:p>
              <a:r>
                <a:rPr lang="en-US"/>
                <a:t>football</a:t>
              </a:r>
            </a:p>
          </p:txBody>
        </p:sp>
      </p:grpSp>
      <p:sp>
        <p:nvSpPr>
          <p:cNvPr id="20" name="Rectangle 19"/>
          <p:cNvSpPr/>
          <p:nvPr/>
        </p:nvSpPr>
        <p:spPr>
          <a:xfrm>
            <a:off x="642942" y="4943315"/>
            <a:ext cx="6286512" cy="830997"/>
          </a:xfrm>
          <a:prstGeom prst="rect">
            <a:avLst/>
          </a:prstGeom>
        </p:spPr>
        <p:txBody>
          <a:bodyPr wrap="square">
            <a:spAutoFit/>
          </a:bodyPr>
          <a:lstStyle/>
          <a:p>
            <a:r>
              <a:rPr lang="en-US" dirty="0" smtClean="0">
                <a:latin typeface="+mn-lt"/>
              </a:rPr>
              <a:t>The game involves both the issues of coordination and competition</a:t>
            </a:r>
            <a:endParaRPr lang="en-US" dirty="0">
              <a:latin typeface="+mn-lt"/>
            </a:endParaRPr>
          </a:p>
        </p:txBody>
      </p:sp>
      <p:sp>
        <p:nvSpPr>
          <p:cNvPr id="21" name="Slide Number Placeholder 20"/>
          <p:cNvSpPr>
            <a:spLocks noGrp="1"/>
          </p:cNvSpPr>
          <p:nvPr>
            <p:ph type="sldNum" sz="quarter" idx="10"/>
          </p:nvPr>
        </p:nvSpPr>
        <p:spPr/>
        <p:txBody>
          <a:bodyPr/>
          <a:lstStyle/>
          <a:p>
            <a:fld id="{5F35B4F8-7CCF-431C-837B-8C59DF8B35AD}" type="slidenum">
              <a:rPr lang="en-US" smtClean="0"/>
              <a:pPr/>
              <a:t>22</a:t>
            </a:fld>
            <a:endParaRPr lang="en-US"/>
          </a:p>
        </p:txBody>
      </p:sp>
    </p:spTree>
    <p:extLst>
      <p:ext uri="{BB962C8B-B14F-4D97-AF65-F5344CB8AC3E}">
        <p14:creationId xmlns:p14="http://schemas.microsoft.com/office/powerpoint/2010/main" val="2778233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b="1" dirty="0"/>
              <a:t> Definition of Nash Equilibrium</a:t>
            </a:r>
          </a:p>
        </p:txBody>
      </p:sp>
      <p:sp>
        <p:nvSpPr>
          <p:cNvPr id="17411" name="Rectangle 3"/>
          <p:cNvSpPr>
            <a:spLocks noGrp="1" noChangeArrowheads="1"/>
          </p:cNvSpPr>
          <p:nvPr>
            <p:ph type="body" idx="1"/>
          </p:nvPr>
        </p:nvSpPr>
        <p:spPr/>
        <p:txBody>
          <a:bodyPr/>
          <a:lstStyle/>
          <a:p>
            <a:pPr algn="l" rtl="0"/>
            <a:r>
              <a:rPr lang="en-US" dirty="0"/>
              <a:t>A game has n players.</a:t>
            </a:r>
          </a:p>
          <a:p>
            <a:pPr algn="l" rtl="0"/>
            <a:r>
              <a:rPr lang="en-US" dirty="0"/>
              <a:t>Each player </a:t>
            </a:r>
            <a:r>
              <a:rPr lang="en-US" i="1" dirty="0" err="1"/>
              <a:t>i</a:t>
            </a:r>
            <a:r>
              <a:rPr lang="en-US" i="1" dirty="0"/>
              <a:t> </a:t>
            </a:r>
            <a:r>
              <a:rPr lang="en-US" dirty="0"/>
              <a:t>has a strategy set </a:t>
            </a:r>
            <a:r>
              <a:rPr lang="en-US" i="1" dirty="0"/>
              <a:t>S</a:t>
            </a:r>
            <a:r>
              <a:rPr lang="en-US" i="1" baseline="-25000" dirty="0"/>
              <a:t>i</a:t>
            </a:r>
            <a:endParaRPr lang="en-US" i="1" dirty="0"/>
          </a:p>
          <a:p>
            <a:pPr lvl="1" algn="l" rtl="0"/>
            <a:r>
              <a:rPr lang="en-US" sz="2400" dirty="0"/>
              <a:t>This is his possible actions</a:t>
            </a:r>
          </a:p>
          <a:p>
            <a:pPr algn="l" rtl="0"/>
            <a:r>
              <a:rPr lang="en-US" dirty="0"/>
              <a:t>Each player has a payoff </a:t>
            </a:r>
            <a:r>
              <a:rPr lang="en-US" dirty="0" smtClean="0"/>
              <a:t>function; S is S_1X S_2 X…</a:t>
            </a:r>
            <a:r>
              <a:rPr lang="en-US" dirty="0" err="1" smtClean="0"/>
              <a:t>S_n</a:t>
            </a:r>
            <a:endParaRPr lang="en-US" dirty="0"/>
          </a:p>
          <a:p>
            <a:pPr lvl="1" algn="l" rtl="0"/>
            <a:r>
              <a:rPr lang="en-US" sz="2400" dirty="0"/>
              <a:t> </a:t>
            </a:r>
            <a:r>
              <a:rPr lang="en-US" sz="2400" dirty="0" err="1"/>
              <a:t>p</a:t>
            </a:r>
            <a:r>
              <a:rPr lang="en-US" sz="2400" baseline="-25000" dirty="0" err="1"/>
              <a:t>I</a:t>
            </a:r>
            <a:r>
              <a:rPr lang="en-US" sz="2400" dirty="0"/>
              <a:t>: S </a:t>
            </a:r>
            <a:r>
              <a:rPr lang="en-US" sz="2400" dirty="0">
                <a:sym typeface="Wingdings" pitchFamily="2" charset="2"/>
              </a:rPr>
              <a:t></a:t>
            </a:r>
            <a:r>
              <a:rPr lang="en-US" sz="2400" dirty="0"/>
              <a:t>R</a:t>
            </a:r>
          </a:p>
          <a:p>
            <a:pPr algn="l" rtl="0"/>
            <a:r>
              <a:rPr lang="en-US" dirty="0"/>
              <a:t>A strategy </a:t>
            </a:r>
            <a:r>
              <a:rPr lang="en-US" i="1" dirty="0" err="1"/>
              <a:t>t</a:t>
            </a:r>
            <a:r>
              <a:rPr lang="en-US" i="1" baseline="-25000" dirty="0" err="1"/>
              <a:t>i</a:t>
            </a:r>
            <a:r>
              <a:rPr lang="en-US" i="1" dirty="0"/>
              <a:t> in S</a:t>
            </a:r>
            <a:r>
              <a:rPr lang="en-US" i="1" baseline="-25000" dirty="0"/>
              <a:t>i</a:t>
            </a:r>
            <a:r>
              <a:rPr lang="en-US" i="1" dirty="0"/>
              <a:t> </a:t>
            </a:r>
            <a:r>
              <a:rPr lang="en-US" dirty="0"/>
              <a:t>is a </a:t>
            </a:r>
            <a:r>
              <a:rPr lang="en-US" i="1" dirty="0"/>
              <a:t>best response</a:t>
            </a:r>
            <a:r>
              <a:rPr lang="en-US" dirty="0"/>
              <a:t> if there is no other strategy in </a:t>
            </a:r>
            <a:r>
              <a:rPr lang="en-US" i="1" dirty="0"/>
              <a:t>S</a:t>
            </a:r>
            <a:r>
              <a:rPr lang="en-US" i="1" baseline="-25000" dirty="0"/>
              <a:t>i</a:t>
            </a:r>
            <a:r>
              <a:rPr lang="en-US" dirty="0"/>
              <a:t> that produces a higher payoff, given the opponent’s </a:t>
            </a:r>
            <a:r>
              <a:rPr lang="en-US" dirty="0" smtClean="0"/>
              <a:t>strategies</a:t>
            </a:r>
            <a:endParaRPr lang="en-US" dirty="0"/>
          </a:p>
        </p:txBody>
      </p:sp>
      <p:sp>
        <p:nvSpPr>
          <p:cNvPr id="4" name="Slide Number Placeholder 3"/>
          <p:cNvSpPr>
            <a:spLocks noGrp="1"/>
          </p:cNvSpPr>
          <p:nvPr>
            <p:ph type="sldNum" sz="quarter" idx="10"/>
          </p:nvPr>
        </p:nvSpPr>
        <p:spPr/>
        <p:txBody>
          <a:bodyPr/>
          <a:lstStyle/>
          <a:p>
            <a:fld id="{5F35B4F8-7CCF-431C-837B-8C59DF8B35AD}" type="slidenum">
              <a:rPr lang="en-US" smtClean="0"/>
              <a:pPr/>
              <a:t>23</a:t>
            </a:fld>
            <a:endParaRPr lang="en-US"/>
          </a:p>
        </p:txBody>
      </p:sp>
    </p:spTree>
    <p:extLst>
      <p:ext uri="{BB962C8B-B14F-4D97-AF65-F5344CB8AC3E}">
        <p14:creationId xmlns:p14="http://schemas.microsoft.com/office/powerpoint/2010/main" val="29372018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b="1" dirty="0"/>
              <a:t>Definition of Nash Equilibrium</a:t>
            </a:r>
          </a:p>
        </p:txBody>
      </p:sp>
      <p:sp>
        <p:nvSpPr>
          <p:cNvPr id="30723" name="Rectangle 3"/>
          <p:cNvSpPr>
            <a:spLocks noGrp="1" noChangeArrowheads="1"/>
          </p:cNvSpPr>
          <p:nvPr>
            <p:ph type="body" idx="1"/>
          </p:nvPr>
        </p:nvSpPr>
        <p:spPr/>
        <p:txBody>
          <a:bodyPr/>
          <a:lstStyle/>
          <a:p>
            <a:pPr algn="l" rtl="0">
              <a:lnSpc>
                <a:spcPct val="90000"/>
              </a:lnSpc>
            </a:pPr>
            <a:r>
              <a:rPr lang="en-US" dirty="0"/>
              <a:t>A </a:t>
            </a:r>
            <a:r>
              <a:rPr lang="en-US" i="1" dirty="0"/>
              <a:t>strategy profile</a:t>
            </a:r>
            <a:r>
              <a:rPr lang="en-US" dirty="0"/>
              <a:t> is a list (</a:t>
            </a:r>
            <a:r>
              <a:rPr lang="en-US" i="1" dirty="0"/>
              <a:t>s</a:t>
            </a:r>
            <a:r>
              <a:rPr lang="en-US" i="1" baseline="-25000" dirty="0"/>
              <a:t>1</a:t>
            </a:r>
            <a:r>
              <a:rPr lang="en-US" i="1" dirty="0"/>
              <a:t>, s</a:t>
            </a:r>
            <a:r>
              <a:rPr lang="en-US" i="1" baseline="-25000" dirty="0"/>
              <a:t>2</a:t>
            </a:r>
            <a:r>
              <a:rPr lang="en-US" i="1" dirty="0"/>
              <a:t>, …, </a:t>
            </a:r>
            <a:r>
              <a:rPr lang="en-US" i="1" dirty="0" err="1"/>
              <a:t>s</a:t>
            </a:r>
            <a:r>
              <a:rPr lang="en-US" i="1" baseline="-25000" dirty="0" err="1"/>
              <a:t>n</a:t>
            </a:r>
            <a:r>
              <a:rPr lang="en-US" dirty="0"/>
              <a:t>) of the strategies each player is </a:t>
            </a:r>
            <a:r>
              <a:rPr lang="en-US" dirty="0" smtClean="0"/>
              <a:t>using</a:t>
            </a:r>
            <a:endParaRPr lang="en-US" dirty="0"/>
          </a:p>
          <a:p>
            <a:pPr algn="l" rtl="0">
              <a:lnSpc>
                <a:spcPct val="90000"/>
              </a:lnSpc>
            </a:pPr>
            <a:r>
              <a:rPr lang="en-US" dirty="0"/>
              <a:t>If each strategy is a best response given the other strategies in the profile, the profile is a </a:t>
            </a:r>
            <a:r>
              <a:rPr lang="en-US" i="1" dirty="0"/>
              <a:t>Nash </a:t>
            </a:r>
            <a:r>
              <a:rPr lang="en-US" i="1" dirty="0" smtClean="0"/>
              <a:t>equilibrium</a:t>
            </a:r>
            <a:endParaRPr lang="en-US" i="1" dirty="0"/>
          </a:p>
          <a:p>
            <a:pPr algn="l" rtl="0">
              <a:lnSpc>
                <a:spcPct val="90000"/>
              </a:lnSpc>
            </a:pPr>
            <a:r>
              <a:rPr lang="en-US" dirty="0"/>
              <a:t>Why is this important?</a:t>
            </a:r>
          </a:p>
          <a:p>
            <a:pPr lvl="1" algn="l" rtl="0">
              <a:lnSpc>
                <a:spcPct val="90000"/>
              </a:lnSpc>
            </a:pPr>
            <a:r>
              <a:rPr lang="en-US" sz="2400" dirty="0"/>
              <a:t>If we assume players are rational, they will play Nash </a:t>
            </a:r>
            <a:r>
              <a:rPr lang="en-US" sz="2400" dirty="0" smtClean="0"/>
              <a:t>strategies</a:t>
            </a:r>
            <a:endParaRPr lang="en-US" sz="2400" dirty="0"/>
          </a:p>
          <a:p>
            <a:pPr lvl="1" algn="l" rtl="0">
              <a:lnSpc>
                <a:spcPct val="90000"/>
              </a:lnSpc>
            </a:pPr>
            <a:r>
              <a:rPr lang="en-US" sz="2400" dirty="0"/>
              <a:t>Even less-than-rational play will often </a:t>
            </a:r>
            <a:r>
              <a:rPr lang="en-US" sz="2400" i="1" dirty="0"/>
              <a:t>converge </a:t>
            </a:r>
            <a:r>
              <a:rPr lang="en-US" sz="2400" dirty="0"/>
              <a:t>to Nash in repeated </a:t>
            </a:r>
            <a:r>
              <a:rPr lang="en-US" sz="2400" dirty="0" smtClean="0"/>
              <a:t>settings</a:t>
            </a:r>
            <a:endParaRPr lang="en-US" sz="2400" dirty="0"/>
          </a:p>
        </p:txBody>
      </p:sp>
      <p:sp>
        <p:nvSpPr>
          <p:cNvPr id="4" name="Slide Number Placeholder 3"/>
          <p:cNvSpPr>
            <a:spLocks noGrp="1"/>
          </p:cNvSpPr>
          <p:nvPr>
            <p:ph type="sldNum" sz="quarter" idx="10"/>
          </p:nvPr>
        </p:nvSpPr>
        <p:spPr/>
        <p:txBody>
          <a:bodyPr/>
          <a:lstStyle/>
          <a:p>
            <a:fld id="{5F35B4F8-7CCF-431C-837B-8C59DF8B35AD}" type="slidenum">
              <a:rPr lang="en-US" smtClean="0"/>
              <a:pPr/>
              <a:t>24</a:t>
            </a:fld>
            <a:endParaRPr lang="en-US"/>
          </a:p>
        </p:txBody>
      </p:sp>
    </p:spTree>
    <p:extLst>
      <p:ext uri="{BB962C8B-B14F-4D97-AF65-F5344CB8AC3E}">
        <p14:creationId xmlns:p14="http://schemas.microsoft.com/office/powerpoint/2010/main" val="2435545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269776"/>
            <a:ext cx="8229600" cy="1143000"/>
          </a:xfrm>
        </p:spPr>
        <p:txBody>
          <a:bodyPr>
            <a:normAutofit fontScale="90000"/>
          </a:bodyPr>
          <a:lstStyle/>
          <a:p>
            <a:r>
              <a:rPr lang="en-US" b="1" dirty="0"/>
              <a:t>An Example of a Nash Equilibrium</a:t>
            </a:r>
          </a:p>
        </p:txBody>
      </p:sp>
      <p:sp>
        <p:nvSpPr>
          <p:cNvPr id="31748" name="Rectangle 4"/>
          <p:cNvSpPr>
            <a:spLocks noChangeArrowheads="1"/>
          </p:cNvSpPr>
          <p:nvPr/>
        </p:nvSpPr>
        <p:spPr bwMode="auto">
          <a:xfrm>
            <a:off x="1905000" y="2057400"/>
            <a:ext cx="5334000" cy="2514600"/>
          </a:xfrm>
          <a:prstGeom prst="rect">
            <a:avLst/>
          </a:prstGeom>
          <a:noFill/>
          <a:ln w="9525">
            <a:solidFill>
              <a:schemeClr val="tx1"/>
            </a:solidFill>
            <a:miter lim="800000"/>
            <a:headEnd/>
            <a:tailEnd/>
          </a:ln>
          <a:effectLst/>
        </p:spPr>
        <p:txBody>
          <a:bodyPr wrap="none" anchor="ctr"/>
          <a:lstStyle/>
          <a:p>
            <a:endParaRPr lang="en-US"/>
          </a:p>
        </p:txBody>
      </p:sp>
      <p:sp>
        <p:nvSpPr>
          <p:cNvPr id="31749" name="Line 5"/>
          <p:cNvSpPr>
            <a:spLocks noChangeShapeType="1"/>
          </p:cNvSpPr>
          <p:nvPr/>
        </p:nvSpPr>
        <p:spPr bwMode="auto">
          <a:xfrm>
            <a:off x="1905000" y="3733800"/>
            <a:ext cx="5334000" cy="0"/>
          </a:xfrm>
          <a:prstGeom prst="line">
            <a:avLst/>
          </a:prstGeom>
          <a:noFill/>
          <a:ln w="9525">
            <a:solidFill>
              <a:schemeClr val="tx1"/>
            </a:solidFill>
            <a:round/>
            <a:headEnd/>
            <a:tailEnd/>
          </a:ln>
          <a:effectLst/>
        </p:spPr>
        <p:txBody>
          <a:bodyPr/>
          <a:lstStyle/>
          <a:p>
            <a:endParaRPr lang="en-US"/>
          </a:p>
        </p:txBody>
      </p:sp>
      <p:sp>
        <p:nvSpPr>
          <p:cNvPr id="31750" name="Line 6"/>
          <p:cNvSpPr>
            <a:spLocks noChangeShapeType="1"/>
          </p:cNvSpPr>
          <p:nvPr/>
        </p:nvSpPr>
        <p:spPr bwMode="auto">
          <a:xfrm>
            <a:off x="1905000" y="2895600"/>
            <a:ext cx="5334000" cy="0"/>
          </a:xfrm>
          <a:prstGeom prst="line">
            <a:avLst/>
          </a:prstGeom>
          <a:noFill/>
          <a:ln w="9525">
            <a:solidFill>
              <a:schemeClr val="tx1"/>
            </a:solidFill>
            <a:round/>
            <a:headEnd/>
            <a:tailEnd/>
          </a:ln>
          <a:effectLst/>
        </p:spPr>
        <p:txBody>
          <a:bodyPr/>
          <a:lstStyle/>
          <a:p>
            <a:endParaRPr lang="en-US"/>
          </a:p>
        </p:txBody>
      </p:sp>
      <p:sp>
        <p:nvSpPr>
          <p:cNvPr id="31751" name="Line 7"/>
          <p:cNvSpPr>
            <a:spLocks noChangeShapeType="1"/>
          </p:cNvSpPr>
          <p:nvPr/>
        </p:nvSpPr>
        <p:spPr bwMode="auto">
          <a:xfrm>
            <a:off x="3429000" y="2057400"/>
            <a:ext cx="0" cy="2514600"/>
          </a:xfrm>
          <a:prstGeom prst="line">
            <a:avLst/>
          </a:prstGeom>
          <a:noFill/>
          <a:ln w="9525">
            <a:solidFill>
              <a:schemeClr val="tx1"/>
            </a:solidFill>
            <a:round/>
            <a:headEnd/>
            <a:tailEnd/>
          </a:ln>
          <a:effectLst/>
        </p:spPr>
        <p:txBody>
          <a:bodyPr/>
          <a:lstStyle/>
          <a:p>
            <a:endParaRPr lang="en-US"/>
          </a:p>
        </p:txBody>
      </p:sp>
      <p:sp>
        <p:nvSpPr>
          <p:cNvPr id="31752" name="Line 8"/>
          <p:cNvSpPr>
            <a:spLocks noChangeShapeType="1"/>
          </p:cNvSpPr>
          <p:nvPr/>
        </p:nvSpPr>
        <p:spPr bwMode="auto">
          <a:xfrm>
            <a:off x="5181600" y="2057400"/>
            <a:ext cx="0" cy="2514600"/>
          </a:xfrm>
          <a:prstGeom prst="line">
            <a:avLst/>
          </a:prstGeom>
          <a:noFill/>
          <a:ln w="9525">
            <a:solidFill>
              <a:schemeClr val="tx1"/>
            </a:solidFill>
            <a:round/>
            <a:headEnd/>
            <a:tailEnd/>
          </a:ln>
          <a:effectLst/>
        </p:spPr>
        <p:txBody>
          <a:bodyPr/>
          <a:lstStyle/>
          <a:p>
            <a:endParaRPr lang="en-US"/>
          </a:p>
        </p:txBody>
      </p:sp>
      <p:sp>
        <p:nvSpPr>
          <p:cNvPr id="31753" name="Text Box 9"/>
          <p:cNvSpPr txBox="1">
            <a:spLocks noChangeArrowheads="1"/>
          </p:cNvSpPr>
          <p:nvPr/>
        </p:nvSpPr>
        <p:spPr bwMode="auto">
          <a:xfrm>
            <a:off x="4100513" y="2209800"/>
            <a:ext cx="319087" cy="457200"/>
          </a:xfrm>
          <a:prstGeom prst="rect">
            <a:avLst/>
          </a:prstGeom>
          <a:noFill/>
          <a:ln w="9525">
            <a:noFill/>
            <a:miter lim="800000"/>
            <a:headEnd/>
            <a:tailEnd/>
          </a:ln>
          <a:effectLst/>
        </p:spPr>
        <p:txBody>
          <a:bodyPr wrap="none">
            <a:spAutoFit/>
          </a:bodyPr>
          <a:lstStyle/>
          <a:p>
            <a:r>
              <a:rPr lang="en-US"/>
              <a:t>a</a:t>
            </a:r>
          </a:p>
        </p:txBody>
      </p:sp>
      <p:sp>
        <p:nvSpPr>
          <p:cNvPr id="31754" name="Text Box 10"/>
          <p:cNvSpPr txBox="1">
            <a:spLocks noChangeArrowheads="1"/>
          </p:cNvSpPr>
          <p:nvPr/>
        </p:nvSpPr>
        <p:spPr bwMode="auto">
          <a:xfrm>
            <a:off x="5827713" y="2209800"/>
            <a:ext cx="336550" cy="457200"/>
          </a:xfrm>
          <a:prstGeom prst="rect">
            <a:avLst/>
          </a:prstGeom>
          <a:noFill/>
          <a:ln w="9525">
            <a:noFill/>
            <a:miter lim="800000"/>
            <a:headEnd/>
            <a:tailEnd/>
          </a:ln>
          <a:effectLst/>
        </p:spPr>
        <p:txBody>
          <a:bodyPr wrap="none">
            <a:spAutoFit/>
          </a:bodyPr>
          <a:lstStyle/>
          <a:p>
            <a:r>
              <a:rPr lang="en-US"/>
              <a:t>b</a:t>
            </a:r>
          </a:p>
        </p:txBody>
      </p:sp>
      <p:sp>
        <p:nvSpPr>
          <p:cNvPr id="31755" name="Text Box 11"/>
          <p:cNvSpPr txBox="1">
            <a:spLocks noChangeArrowheads="1"/>
          </p:cNvSpPr>
          <p:nvPr/>
        </p:nvSpPr>
        <p:spPr bwMode="auto">
          <a:xfrm>
            <a:off x="2286000" y="3886200"/>
            <a:ext cx="336550" cy="457200"/>
          </a:xfrm>
          <a:prstGeom prst="rect">
            <a:avLst/>
          </a:prstGeom>
          <a:noFill/>
          <a:ln w="9525">
            <a:noFill/>
            <a:miter lim="800000"/>
            <a:headEnd/>
            <a:tailEnd/>
          </a:ln>
          <a:effectLst/>
        </p:spPr>
        <p:txBody>
          <a:bodyPr wrap="none">
            <a:spAutoFit/>
          </a:bodyPr>
          <a:lstStyle/>
          <a:p>
            <a:r>
              <a:rPr lang="en-US"/>
              <a:t>b</a:t>
            </a:r>
          </a:p>
        </p:txBody>
      </p:sp>
      <p:sp>
        <p:nvSpPr>
          <p:cNvPr id="31756" name="Text Box 12"/>
          <p:cNvSpPr txBox="1">
            <a:spLocks noChangeArrowheads="1"/>
          </p:cNvSpPr>
          <p:nvPr/>
        </p:nvSpPr>
        <p:spPr bwMode="auto">
          <a:xfrm>
            <a:off x="3886200" y="3962400"/>
            <a:ext cx="565150" cy="457200"/>
          </a:xfrm>
          <a:prstGeom prst="rect">
            <a:avLst/>
          </a:prstGeom>
          <a:noFill/>
          <a:ln w="9525">
            <a:noFill/>
            <a:miter lim="800000"/>
            <a:headEnd/>
            <a:tailEnd/>
          </a:ln>
          <a:effectLst/>
        </p:spPr>
        <p:txBody>
          <a:bodyPr wrap="none">
            <a:spAutoFit/>
          </a:bodyPr>
          <a:lstStyle/>
          <a:p>
            <a:r>
              <a:rPr lang="en-US"/>
              <a:t>2,1</a:t>
            </a:r>
          </a:p>
        </p:txBody>
      </p:sp>
      <p:sp>
        <p:nvSpPr>
          <p:cNvPr id="31757" name="Text Box 13"/>
          <p:cNvSpPr txBox="1">
            <a:spLocks noChangeArrowheads="1"/>
          </p:cNvSpPr>
          <p:nvPr/>
        </p:nvSpPr>
        <p:spPr bwMode="auto">
          <a:xfrm>
            <a:off x="5791200" y="3048000"/>
            <a:ext cx="565150" cy="457200"/>
          </a:xfrm>
          <a:prstGeom prst="rect">
            <a:avLst/>
          </a:prstGeom>
          <a:noFill/>
          <a:ln w="9525">
            <a:noFill/>
            <a:miter lim="800000"/>
            <a:headEnd/>
            <a:tailEnd/>
          </a:ln>
          <a:effectLst/>
        </p:spPr>
        <p:txBody>
          <a:bodyPr wrap="none">
            <a:spAutoFit/>
          </a:bodyPr>
          <a:lstStyle/>
          <a:p>
            <a:r>
              <a:rPr lang="en-US"/>
              <a:t>0,1</a:t>
            </a:r>
          </a:p>
        </p:txBody>
      </p:sp>
      <p:sp>
        <p:nvSpPr>
          <p:cNvPr id="31758" name="Text Box 14"/>
          <p:cNvSpPr txBox="1">
            <a:spLocks noChangeArrowheads="1"/>
          </p:cNvSpPr>
          <p:nvPr/>
        </p:nvSpPr>
        <p:spPr bwMode="auto">
          <a:xfrm>
            <a:off x="5791200" y="3886200"/>
            <a:ext cx="565150" cy="457200"/>
          </a:xfrm>
          <a:prstGeom prst="rect">
            <a:avLst/>
          </a:prstGeom>
          <a:noFill/>
          <a:ln w="9525">
            <a:noFill/>
            <a:miter lim="800000"/>
            <a:headEnd/>
            <a:tailEnd/>
          </a:ln>
          <a:effectLst/>
        </p:spPr>
        <p:txBody>
          <a:bodyPr wrap="none">
            <a:spAutoFit/>
          </a:bodyPr>
          <a:lstStyle/>
          <a:p>
            <a:r>
              <a:rPr lang="en-US"/>
              <a:t>1,0</a:t>
            </a:r>
          </a:p>
        </p:txBody>
      </p:sp>
      <p:sp>
        <p:nvSpPr>
          <p:cNvPr id="31759" name="Text Box 15"/>
          <p:cNvSpPr txBox="1">
            <a:spLocks noChangeArrowheads="1"/>
          </p:cNvSpPr>
          <p:nvPr/>
        </p:nvSpPr>
        <p:spPr bwMode="auto">
          <a:xfrm>
            <a:off x="3886200" y="3048000"/>
            <a:ext cx="565150" cy="457200"/>
          </a:xfrm>
          <a:prstGeom prst="rect">
            <a:avLst/>
          </a:prstGeom>
          <a:noFill/>
          <a:ln w="9525">
            <a:noFill/>
            <a:miter lim="800000"/>
            <a:headEnd/>
            <a:tailEnd/>
          </a:ln>
          <a:effectLst/>
        </p:spPr>
        <p:txBody>
          <a:bodyPr wrap="none">
            <a:spAutoFit/>
          </a:bodyPr>
          <a:lstStyle/>
          <a:p>
            <a:r>
              <a:rPr lang="en-US"/>
              <a:t>1,2</a:t>
            </a:r>
          </a:p>
        </p:txBody>
      </p:sp>
      <p:sp>
        <p:nvSpPr>
          <p:cNvPr id="31760" name="Text Box 16"/>
          <p:cNvSpPr txBox="1">
            <a:spLocks noChangeArrowheads="1"/>
          </p:cNvSpPr>
          <p:nvPr/>
        </p:nvSpPr>
        <p:spPr bwMode="auto">
          <a:xfrm>
            <a:off x="536575" y="3546475"/>
            <a:ext cx="760413" cy="457200"/>
          </a:xfrm>
          <a:prstGeom prst="rect">
            <a:avLst/>
          </a:prstGeom>
          <a:noFill/>
          <a:ln w="9525">
            <a:noFill/>
            <a:miter lim="800000"/>
            <a:headEnd/>
            <a:tailEnd/>
          </a:ln>
          <a:effectLst/>
        </p:spPr>
        <p:txBody>
          <a:bodyPr wrap="none">
            <a:spAutoFit/>
          </a:bodyPr>
          <a:lstStyle/>
          <a:p>
            <a:r>
              <a:rPr lang="en-US"/>
              <a:t>Row</a:t>
            </a:r>
          </a:p>
        </p:txBody>
      </p:sp>
      <p:sp>
        <p:nvSpPr>
          <p:cNvPr id="31761" name="Text Box 17"/>
          <p:cNvSpPr txBox="1">
            <a:spLocks noChangeArrowheads="1"/>
          </p:cNvSpPr>
          <p:nvPr/>
        </p:nvSpPr>
        <p:spPr bwMode="auto">
          <a:xfrm>
            <a:off x="3886200" y="1447800"/>
            <a:ext cx="1165225" cy="457200"/>
          </a:xfrm>
          <a:prstGeom prst="rect">
            <a:avLst/>
          </a:prstGeom>
          <a:noFill/>
          <a:ln w="9525">
            <a:noFill/>
            <a:miter lim="800000"/>
            <a:headEnd/>
            <a:tailEnd/>
          </a:ln>
          <a:effectLst/>
        </p:spPr>
        <p:txBody>
          <a:bodyPr wrap="none">
            <a:spAutoFit/>
          </a:bodyPr>
          <a:lstStyle/>
          <a:p>
            <a:r>
              <a:rPr lang="en-US"/>
              <a:t>Column</a:t>
            </a:r>
          </a:p>
        </p:txBody>
      </p:sp>
      <p:sp>
        <p:nvSpPr>
          <p:cNvPr id="31762" name="Text Box 18"/>
          <p:cNvSpPr txBox="1">
            <a:spLocks noChangeArrowheads="1"/>
          </p:cNvSpPr>
          <p:nvPr/>
        </p:nvSpPr>
        <p:spPr bwMode="auto">
          <a:xfrm>
            <a:off x="2362200" y="3048000"/>
            <a:ext cx="319088" cy="457200"/>
          </a:xfrm>
          <a:prstGeom prst="rect">
            <a:avLst/>
          </a:prstGeom>
          <a:noFill/>
          <a:ln w="9525">
            <a:noFill/>
            <a:miter lim="800000"/>
            <a:headEnd/>
            <a:tailEnd/>
          </a:ln>
          <a:effectLst/>
        </p:spPr>
        <p:txBody>
          <a:bodyPr wrap="none">
            <a:spAutoFit/>
          </a:bodyPr>
          <a:lstStyle/>
          <a:p>
            <a:r>
              <a:rPr lang="en-US"/>
              <a:t>a</a:t>
            </a:r>
          </a:p>
        </p:txBody>
      </p:sp>
      <p:sp>
        <p:nvSpPr>
          <p:cNvPr id="31763" name="Rectangle 19"/>
          <p:cNvSpPr>
            <a:spLocks noChangeArrowheads="1"/>
          </p:cNvSpPr>
          <p:nvPr/>
        </p:nvSpPr>
        <p:spPr bwMode="auto">
          <a:xfrm>
            <a:off x="3657600" y="4038600"/>
            <a:ext cx="990600" cy="381000"/>
          </a:xfrm>
          <a:prstGeom prst="rect">
            <a:avLst/>
          </a:prstGeom>
          <a:noFill/>
          <a:ln w="38100">
            <a:solidFill>
              <a:srgbClr val="FFFF00"/>
            </a:solidFill>
            <a:miter lim="800000"/>
            <a:headEnd/>
            <a:tailEnd/>
          </a:ln>
          <a:effectLst/>
        </p:spPr>
        <p:txBody>
          <a:bodyPr wrap="none" anchor="ctr"/>
          <a:lstStyle/>
          <a:p>
            <a:endParaRPr lang="en-US"/>
          </a:p>
        </p:txBody>
      </p:sp>
      <p:sp>
        <p:nvSpPr>
          <p:cNvPr id="31764" name="Text Box 20"/>
          <p:cNvSpPr txBox="1">
            <a:spLocks noChangeArrowheads="1"/>
          </p:cNvSpPr>
          <p:nvPr/>
        </p:nvSpPr>
        <p:spPr bwMode="auto">
          <a:xfrm>
            <a:off x="1600200" y="4953000"/>
            <a:ext cx="4800600" cy="457200"/>
          </a:xfrm>
          <a:prstGeom prst="rect">
            <a:avLst/>
          </a:prstGeom>
          <a:noFill/>
          <a:ln w="9525">
            <a:noFill/>
            <a:miter lim="800000"/>
            <a:headEnd/>
            <a:tailEnd/>
          </a:ln>
          <a:effectLst/>
        </p:spPr>
        <p:txBody>
          <a:bodyPr>
            <a:spAutoFit/>
          </a:bodyPr>
          <a:lstStyle/>
          <a:p>
            <a:endParaRPr lang="en-US"/>
          </a:p>
        </p:txBody>
      </p:sp>
      <p:sp>
        <p:nvSpPr>
          <p:cNvPr id="31765" name="Text Box 21"/>
          <p:cNvSpPr txBox="1">
            <a:spLocks noChangeArrowheads="1"/>
          </p:cNvSpPr>
          <p:nvPr/>
        </p:nvSpPr>
        <p:spPr bwMode="auto">
          <a:xfrm>
            <a:off x="685800" y="4714884"/>
            <a:ext cx="7772400" cy="1200329"/>
          </a:xfrm>
          <a:prstGeom prst="rect">
            <a:avLst/>
          </a:prstGeom>
          <a:noFill/>
          <a:ln w="9525">
            <a:noFill/>
            <a:miter lim="800000"/>
            <a:headEnd/>
            <a:tailEnd/>
          </a:ln>
          <a:effectLst/>
        </p:spPr>
        <p:txBody>
          <a:bodyPr>
            <a:spAutoFit/>
          </a:bodyPr>
          <a:lstStyle/>
          <a:p>
            <a:pPr>
              <a:spcBef>
                <a:spcPct val="50000"/>
              </a:spcBef>
            </a:pPr>
            <a:r>
              <a:rPr lang="en-US" dirty="0">
                <a:latin typeface="+mn-lt"/>
              </a:rPr>
              <a:t>(</a:t>
            </a:r>
            <a:r>
              <a:rPr lang="en-US" dirty="0" err="1">
                <a:latin typeface="+mn-lt"/>
              </a:rPr>
              <a:t>b,a</a:t>
            </a:r>
            <a:r>
              <a:rPr lang="en-US" dirty="0">
                <a:latin typeface="+mn-lt"/>
              </a:rPr>
              <a:t>) is a Nash </a:t>
            </a:r>
            <a:r>
              <a:rPr lang="en-US" dirty="0" smtClean="0">
                <a:latin typeface="+mn-lt"/>
              </a:rPr>
              <a:t>equilibrium:</a:t>
            </a:r>
            <a:endParaRPr lang="en-US" dirty="0">
              <a:latin typeface="+mn-lt"/>
            </a:endParaRPr>
          </a:p>
          <a:p>
            <a:r>
              <a:rPr lang="en-US" dirty="0" smtClean="0">
                <a:latin typeface="+mn-lt"/>
              </a:rPr>
              <a:t>Given </a:t>
            </a:r>
            <a:r>
              <a:rPr lang="en-US" dirty="0">
                <a:latin typeface="+mn-lt"/>
              </a:rPr>
              <a:t>that column is playing a, row’s best response is </a:t>
            </a:r>
            <a:r>
              <a:rPr lang="en-US" dirty="0" smtClean="0">
                <a:latin typeface="+mn-lt"/>
              </a:rPr>
              <a:t>b    </a:t>
            </a:r>
            <a:r>
              <a:rPr lang="en-US" dirty="0">
                <a:latin typeface="+mn-lt"/>
              </a:rPr>
              <a:t>Given that row is playing b, column’s best response is </a:t>
            </a:r>
            <a:r>
              <a:rPr lang="en-US" dirty="0" smtClean="0">
                <a:latin typeface="+mn-lt"/>
              </a:rPr>
              <a:t>a</a:t>
            </a:r>
            <a:endParaRPr lang="en-US" dirty="0">
              <a:latin typeface="+mn-lt"/>
            </a:endParaRPr>
          </a:p>
        </p:txBody>
      </p:sp>
      <p:sp>
        <p:nvSpPr>
          <p:cNvPr id="21" name="Slide Number Placeholder 20"/>
          <p:cNvSpPr>
            <a:spLocks noGrp="1"/>
          </p:cNvSpPr>
          <p:nvPr>
            <p:ph type="sldNum" sz="quarter" idx="10"/>
          </p:nvPr>
        </p:nvSpPr>
        <p:spPr/>
        <p:txBody>
          <a:bodyPr/>
          <a:lstStyle/>
          <a:p>
            <a:fld id="{5F35B4F8-7CCF-431C-837B-8C59DF8B35AD}" type="slidenum">
              <a:rPr lang="en-US" smtClean="0"/>
              <a:pPr/>
              <a:t>25</a:t>
            </a:fld>
            <a:endParaRPr lang="en-US"/>
          </a:p>
        </p:txBody>
      </p:sp>
    </p:spTree>
    <p:extLst>
      <p:ext uri="{BB962C8B-B14F-4D97-AF65-F5344CB8AC3E}">
        <p14:creationId xmlns:p14="http://schemas.microsoft.com/office/powerpoint/2010/main" val="209565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63"/>
                                        </p:tgtEl>
                                        <p:attrNameLst>
                                          <p:attrName>style.visibility</p:attrName>
                                        </p:attrNameLst>
                                      </p:cBhvr>
                                      <p:to>
                                        <p:strVal val="visible"/>
                                      </p:to>
                                    </p:set>
                                    <p:animEffect transition="in" filter="blinds(horizontal)">
                                      <p:cBhvr>
                                        <p:cTn id="7" dur="500"/>
                                        <p:tgtEl>
                                          <p:spTgt spid="3176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1765">
                                            <p:txEl>
                                              <p:pRg st="0" end="0"/>
                                            </p:txEl>
                                          </p:spTgt>
                                        </p:tgtEl>
                                        <p:attrNameLst>
                                          <p:attrName>style.visibility</p:attrName>
                                        </p:attrNameLst>
                                      </p:cBhvr>
                                      <p:to>
                                        <p:strVal val="visible"/>
                                      </p:to>
                                    </p:set>
                                    <p:animEffect transition="in" filter="blinds(horizontal)">
                                      <p:cBhvr>
                                        <p:cTn id="12" dur="500"/>
                                        <p:tgtEl>
                                          <p:spTgt spid="3176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1765">
                                            <p:txEl>
                                              <p:pRg st="1" end="1"/>
                                            </p:txEl>
                                          </p:spTgt>
                                        </p:tgtEl>
                                        <p:attrNameLst>
                                          <p:attrName>style.visibility</p:attrName>
                                        </p:attrNameLst>
                                      </p:cBhvr>
                                      <p:to>
                                        <p:strVal val="visible"/>
                                      </p:to>
                                    </p:set>
                                    <p:animEffect transition="in" filter="blinds(horizontal)">
                                      <p:cBhvr>
                                        <p:cTn id="15" dur="500"/>
                                        <p:tgtEl>
                                          <p:spTgt spid="317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ctr"/>
            <a:r>
              <a:rPr lang="en-US" b="1" dirty="0"/>
              <a:t>Mixed strategies</a:t>
            </a:r>
          </a:p>
        </p:txBody>
      </p:sp>
      <p:sp>
        <p:nvSpPr>
          <p:cNvPr id="43011" name="Rectangle 3"/>
          <p:cNvSpPr>
            <a:spLocks noGrp="1" noChangeArrowheads="1"/>
          </p:cNvSpPr>
          <p:nvPr>
            <p:ph type="body" idx="1"/>
          </p:nvPr>
        </p:nvSpPr>
        <p:spPr/>
        <p:txBody>
          <a:bodyPr/>
          <a:lstStyle/>
          <a:p>
            <a:pPr algn="l" rtl="0"/>
            <a:r>
              <a:rPr lang="en-US" sz="2800" dirty="0"/>
              <a:t>Unfortunately, not every game has a pure strategy equilibrium.</a:t>
            </a:r>
          </a:p>
          <a:p>
            <a:pPr lvl="1" algn="l" rtl="0"/>
            <a:r>
              <a:rPr lang="en-US" sz="2400" dirty="0"/>
              <a:t>Rock-paper-scissors</a:t>
            </a:r>
          </a:p>
          <a:p>
            <a:pPr algn="l" rtl="0"/>
            <a:r>
              <a:rPr lang="en-US" sz="2800" dirty="0"/>
              <a:t>However, every game has a mixed strategy Nash </a:t>
            </a:r>
            <a:r>
              <a:rPr lang="en-US" sz="2800" dirty="0" smtClean="0"/>
              <a:t>equilibrium</a:t>
            </a:r>
            <a:endParaRPr lang="en-US" sz="2800" dirty="0"/>
          </a:p>
          <a:p>
            <a:pPr algn="l" rtl="0"/>
            <a:r>
              <a:rPr lang="en-US" sz="2800" dirty="0"/>
              <a:t>Each action is assigned a probability of </a:t>
            </a:r>
            <a:r>
              <a:rPr lang="en-US" sz="2800" dirty="0" smtClean="0"/>
              <a:t>play </a:t>
            </a:r>
            <a:endParaRPr lang="en-US" sz="2800" dirty="0"/>
          </a:p>
          <a:p>
            <a:pPr algn="l" rtl="0"/>
            <a:r>
              <a:rPr lang="en-US" sz="2800" dirty="0"/>
              <a:t>Player is indifferent between actions, given these </a:t>
            </a:r>
            <a:r>
              <a:rPr lang="en-US" sz="2800" dirty="0" smtClean="0"/>
              <a:t>probabilities</a:t>
            </a:r>
            <a:endParaRPr lang="en-US" sz="2800" dirty="0"/>
          </a:p>
        </p:txBody>
      </p:sp>
      <p:sp>
        <p:nvSpPr>
          <p:cNvPr id="4" name="Slide Number Placeholder 3"/>
          <p:cNvSpPr>
            <a:spLocks noGrp="1"/>
          </p:cNvSpPr>
          <p:nvPr>
            <p:ph type="sldNum" sz="quarter" idx="10"/>
          </p:nvPr>
        </p:nvSpPr>
        <p:spPr/>
        <p:txBody>
          <a:bodyPr/>
          <a:lstStyle/>
          <a:p>
            <a:fld id="{5F35B4F8-7CCF-431C-837B-8C59DF8B35AD}" type="slidenum">
              <a:rPr lang="en-US" smtClean="0"/>
              <a:pPr/>
              <a:t>26</a:t>
            </a:fld>
            <a:endParaRPr lang="en-US"/>
          </a:p>
        </p:txBody>
      </p:sp>
    </p:spTree>
    <p:extLst>
      <p:ext uri="{BB962C8B-B14F-4D97-AF65-F5344CB8AC3E}">
        <p14:creationId xmlns:p14="http://schemas.microsoft.com/office/powerpoint/2010/main" val="20623538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152400"/>
            <a:ext cx="7772400" cy="1143000"/>
          </a:xfrm>
        </p:spPr>
        <p:txBody>
          <a:bodyPr/>
          <a:lstStyle/>
          <a:p>
            <a:pPr algn="ctr"/>
            <a:r>
              <a:rPr lang="en-US" b="1" dirty="0"/>
              <a:t>Mixed Strategies</a:t>
            </a:r>
          </a:p>
        </p:txBody>
      </p:sp>
      <p:sp>
        <p:nvSpPr>
          <p:cNvPr id="8195" name="Rectangle 3"/>
          <p:cNvSpPr>
            <a:spLocks noGrp="1" noChangeArrowheads="1"/>
          </p:cNvSpPr>
          <p:nvPr>
            <p:ph type="body" idx="1"/>
          </p:nvPr>
        </p:nvSpPr>
        <p:spPr>
          <a:xfrm>
            <a:off x="685800" y="1571612"/>
            <a:ext cx="7772400" cy="4495800"/>
          </a:xfrm>
        </p:spPr>
        <p:txBody>
          <a:bodyPr/>
          <a:lstStyle/>
          <a:p>
            <a:pPr lvl="1">
              <a:buNone/>
            </a:pPr>
            <a:endParaRPr lang="en-US" dirty="0"/>
          </a:p>
        </p:txBody>
      </p:sp>
      <p:sp>
        <p:nvSpPr>
          <p:cNvPr id="8196" name="Rectangle 4"/>
          <p:cNvSpPr>
            <a:spLocks noChangeArrowheads="1"/>
          </p:cNvSpPr>
          <p:nvPr/>
        </p:nvSpPr>
        <p:spPr bwMode="auto">
          <a:xfrm>
            <a:off x="2057400" y="2457448"/>
            <a:ext cx="5334000" cy="2514600"/>
          </a:xfrm>
          <a:prstGeom prst="rect">
            <a:avLst/>
          </a:prstGeom>
          <a:noFill/>
          <a:ln w="9525">
            <a:solidFill>
              <a:schemeClr val="tx1"/>
            </a:solidFill>
            <a:miter lim="800000"/>
            <a:headEnd/>
            <a:tailEnd/>
          </a:ln>
          <a:effectLst/>
        </p:spPr>
        <p:txBody>
          <a:bodyPr wrap="none" anchor="ctr"/>
          <a:lstStyle/>
          <a:p>
            <a:endParaRPr lang="en-US"/>
          </a:p>
        </p:txBody>
      </p:sp>
      <p:sp>
        <p:nvSpPr>
          <p:cNvPr id="8197" name="Line 5"/>
          <p:cNvSpPr>
            <a:spLocks noChangeShapeType="1"/>
          </p:cNvSpPr>
          <p:nvPr/>
        </p:nvSpPr>
        <p:spPr bwMode="auto">
          <a:xfrm>
            <a:off x="2057400" y="4162436"/>
            <a:ext cx="5334000" cy="0"/>
          </a:xfrm>
          <a:prstGeom prst="line">
            <a:avLst/>
          </a:prstGeom>
          <a:noFill/>
          <a:ln w="9525">
            <a:solidFill>
              <a:schemeClr val="tx1"/>
            </a:solidFill>
            <a:round/>
            <a:headEnd/>
            <a:tailEnd/>
          </a:ln>
          <a:effectLst/>
        </p:spPr>
        <p:txBody>
          <a:bodyPr/>
          <a:lstStyle/>
          <a:p>
            <a:endParaRPr lang="en-US"/>
          </a:p>
        </p:txBody>
      </p:sp>
      <p:sp>
        <p:nvSpPr>
          <p:cNvPr id="8198" name="Line 6"/>
          <p:cNvSpPr>
            <a:spLocks noChangeShapeType="1"/>
          </p:cNvSpPr>
          <p:nvPr/>
        </p:nvSpPr>
        <p:spPr bwMode="auto">
          <a:xfrm>
            <a:off x="2057400" y="3295648"/>
            <a:ext cx="5334000" cy="0"/>
          </a:xfrm>
          <a:prstGeom prst="line">
            <a:avLst/>
          </a:prstGeom>
          <a:noFill/>
          <a:ln w="9525">
            <a:solidFill>
              <a:schemeClr val="tx1"/>
            </a:solidFill>
            <a:round/>
            <a:headEnd/>
            <a:tailEnd/>
          </a:ln>
          <a:effectLst/>
        </p:spPr>
        <p:txBody>
          <a:bodyPr/>
          <a:lstStyle/>
          <a:p>
            <a:endParaRPr lang="en-US"/>
          </a:p>
        </p:txBody>
      </p:sp>
      <p:sp>
        <p:nvSpPr>
          <p:cNvPr id="8199" name="Line 7"/>
          <p:cNvSpPr>
            <a:spLocks noChangeShapeType="1"/>
          </p:cNvSpPr>
          <p:nvPr/>
        </p:nvSpPr>
        <p:spPr bwMode="auto">
          <a:xfrm>
            <a:off x="3581400" y="2457448"/>
            <a:ext cx="0" cy="2514600"/>
          </a:xfrm>
          <a:prstGeom prst="line">
            <a:avLst/>
          </a:prstGeom>
          <a:noFill/>
          <a:ln w="9525">
            <a:solidFill>
              <a:schemeClr val="tx1"/>
            </a:solidFill>
            <a:round/>
            <a:headEnd/>
            <a:tailEnd/>
          </a:ln>
          <a:effectLst/>
        </p:spPr>
        <p:txBody>
          <a:bodyPr/>
          <a:lstStyle/>
          <a:p>
            <a:endParaRPr lang="en-US"/>
          </a:p>
        </p:txBody>
      </p:sp>
      <p:sp>
        <p:nvSpPr>
          <p:cNvPr id="8200" name="Line 8"/>
          <p:cNvSpPr>
            <a:spLocks noChangeShapeType="1"/>
          </p:cNvSpPr>
          <p:nvPr/>
        </p:nvSpPr>
        <p:spPr bwMode="auto">
          <a:xfrm>
            <a:off x="5334000" y="2486036"/>
            <a:ext cx="0" cy="2514600"/>
          </a:xfrm>
          <a:prstGeom prst="line">
            <a:avLst/>
          </a:prstGeom>
          <a:noFill/>
          <a:ln w="9525">
            <a:solidFill>
              <a:schemeClr val="tx1"/>
            </a:solidFill>
            <a:round/>
            <a:headEnd/>
            <a:tailEnd/>
          </a:ln>
          <a:effectLst/>
        </p:spPr>
        <p:txBody>
          <a:bodyPr/>
          <a:lstStyle/>
          <a:p>
            <a:endParaRPr lang="en-US"/>
          </a:p>
        </p:txBody>
      </p:sp>
      <p:sp>
        <p:nvSpPr>
          <p:cNvPr id="8201" name="Text Box 9"/>
          <p:cNvSpPr txBox="1">
            <a:spLocks noChangeArrowheads="1"/>
          </p:cNvSpPr>
          <p:nvPr/>
        </p:nvSpPr>
        <p:spPr bwMode="auto">
          <a:xfrm>
            <a:off x="3786182" y="2786058"/>
            <a:ext cx="1130300" cy="457200"/>
          </a:xfrm>
          <a:prstGeom prst="rect">
            <a:avLst/>
          </a:prstGeom>
          <a:noFill/>
          <a:ln w="9525">
            <a:noFill/>
            <a:miter lim="800000"/>
            <a:headEnd/>
            <a:tailEnd/>
          </a:ln>
          <a:effectLst/>
        </p:spPr>
        <p:txBody>
          <a:bodyPr wrap="none">
            <a:spAutoFit/>
          </a:bodyPr>
          <a:lstStyle/>
          <a:p>
            <a:r>
              <a:rPr lang="en-US" dirty="0"/>
              <a:t>football</a:t>
            </a:r>
          </a:p>
        </p:txBody>
      </p:sp>
      <p:sp>
        <p:nvSpPr>
          <p:cNvPr id="8202" name="Text Box 10"/>
          <p:cNvSpPr txBox="1">
            <a:spLocks noChangeArrowheads="1"/>
          </p:cNvSpPr>
          <p:nvPr/>
        </p:nvSpPr>
        <p:spPr bwMode="auto">
          <a:xfrm>
            <a:off x="5715000" y="2686048"/>
            <a:ext cx="1301750" cy="457200"/>
          </a:xfrm>
          <a:prstGeom prst="rect">
            <a:avLst/>
          </a:prstGeom>
          <a:noFill/>
          <a:ln w="9525">
            <a:noFill/>
            <a:miter lim="800000"/>
            <a:headEnd/>
            <a:tailEnd/>
          </a:ln>
          <a:effectLst/>
        </p:spPr>
        <p:txBody>
          <a:bodyPr wrap="none">
            <a:spAutoFit/>
          </a:bodyPr>
          <a:lstStyle/>
          <a:p>
            <a:r>
              <a:rPr lang="en-US"/>
              <a:t>shopping</a:t>
            </a:r>
          </a:p>
        </p:txBody>
      </p:sp>
      <p:sp>
        <p:nvSpPr>
          <p:cNvPr id="8203" name="Text Box 11"/>
          <p:cNvSpPr txBox="1">
            <a:spLocks noChangeArrowheads="1"/>
          </p:cNvSpPr>
          <p:nvPr/>
        </p:nvSpPr>
        <p:spPr bwMode="auto">
          <a:xfrm>
            <a:off x="2209800" y="4286248"/>
            <a:ext cx="1301750" cy="457200"/>
          </a:xfrm>
          <a:prstGeom prst="rect">
            <a:avLst/>
          </a:prstGeom>
          <a:noFill/>
          <a:ln w="9525">
            <a:noFill/>
            <a:miter lim="800000"/>
            <a:headEnd/>
            <a:tailEnd/>
          </a:ln>
          <a:effectLst/>
        </p:spPr>
        <p:txBody>
          <a:bodyPr wrap="none">
            <a:spAutoFit/>
          </a:bodyPr>
          <a:lstStyle/>
          <a:p>
            <a:r>
              <a:rPr lang="en-US"/>
              <a:t>shopping</a:t>
            </a:r>
          </a:p>
        </p:txBody>
      </p:sp>
      <p:sp>
        <p:nvSpPr>
          <p:cNvPr id="8204" name="Text Box 12"/>
          <p:cNvSpPr txBox="1">
            <a:spLocks noChangeArrowheads="1"/>
          </p:cNvSpPr>
          <p:nvPr/>
        </p:nvSpPr>
        <p:spPr bwMode="auto">
          <a:xfrm>
            <a:off x="4038600" y="4362448"/>
            <a:ext cx="565150" cy="457200"/>
          </a:xfrm>
          <a:prstGeom prst="rect">
            <a:avLst/>
          </a:prstGeom>
          <a:noFill/>
          <a:ln w="9525">
            <a:noFill/>
            <a:miter lim="800000"/>
            <a:headEnd/>
            <a:tailEnd/>
          </a:ln>
          <a:effectLst/>
        </p:spPr>
        <p:txBody>
          <a:bodyPr wrap="none">
            <a:spAutoFit/>
          </a:bodyPr>
          <a:lstStyle/>
          <a:p>
            <a:r>
              <a:rPr lang="en-US"/>
              <a:t>0,0</a:t>
            </a:r>
          </a:p>
        </p:txBody>
      </p:sp>
      <p:sp>
        <p:nvSpPr>
          <p:cNvPr id="8205" name="Text Box 13"/>
          <p:cNvSpPr txBox="1">
            <a:spLocks noChangeArrowheads="1"/>
          </p:cNvSpPr>
          <p:nvPr/>
        </p:nvSpPr>
        <p:spPr bwMode="auto">
          <a:xfrm>
            <a:off x="5943600" y="3448048"/>
            <a:ext cx="565150" cy="457200"/>
          </a:xfrm>
          <a:prstGeom prst="rect">
            <a:avLst/>
          </a:prstGeom>
          <a:noFill/>
          <a:ln w="9525">
            <a:noFill/>
            <a:miter lim="800000"/>
            <a:headEnd/>
            <a:tailEnd/>
          </a:ln>
          <a:effectLst/>
        </p:spPr>
        <p:txBody>
          <a:bodyPr wrap="none">
            <a:spAutoFit/>
          </a:bodyPr>
          <a:lstStyle/>
          <a:p>
            <a:r>
              <a:rPr lang="en-US"/>
              <a:t>0,0</a:t>
            </a:r>
          </a:p>
        </p:txBody>
      </p:sp>
      <p:sp>
        <p:nvSpPr>
          <p:cNvPr id="8206" name="Text Box 14"/>
          <p:cNvSpPr txBox="1">
            <a:spLocks noChangeArrowheads="1"/>
          </p:cNvSpPr>
          <p:nvPr/>
        </p:nvSpPr>
        <p:spPr bwMode="auto">
          <a:xfrm>
            <a:off x="5943600" y="4286248"/>
            <a:ext cx="565150" cy="457200"/>
          </a:xfrm>
          <a:prstGeom prst="rect">
            <a:avLst/>
          </a:prstGeom>
          <a:noFill/>
          <a:ln w="9525">
            <a:noFill/>
            <a:miter lim="800000"/>
            <a:headEnd/>
            <a:tailEnd/>
          </a:ln>
          <a:effectLst/>
        </p:spPr>
        <p:txBody>
          <a:bodyPr wrap="none">
            <a:spAutoFit/>
          </a:bodyPr>
          <a:lstStyle/>
          <a:p>
            <a:r>
              <a:rPr lang="en-US"/>
              <a:t>1,2</a:t>
            </a:r>
          </a:p>
        </p:txBody>
      </p:sp>
      <p:sp>
        <p:nvSpPr>
          <p:cNvPr id="8207" name="Text Box 15"/>
          <p:cNvSpPr txBox="1">
            <a:spLocks noChangeArrowheads="1"/>
          </p:cNvSpPr>
          <p:nvPr/>
        </p:nvSpPr>
        <p:spPr bwMode="auto">
          <a:xfrm>
            <a:off x="4038600" y="3448048"/>
            <a:ext cx="565150" cy="457200"/>
          </a:xfrm>
          <a:prstGeom prst="rect">
            <a:avLst/>
          </a:prstGeom>
          <a:noFill/>
          <a:ln w="9525">
            <a:noFill/>
            <a:miter lim="800000"/>
            <a:headEnd/>
            <a:tailEnd/>
          </a:ln>
          <a:effectLst/>
        </p:spPr>
        <p:txBody>
          <a:bodyPr wrap="none">
            <a:spAutoFit/>
          </a:bodyPr>
          <a:lstStyle/>
          <a:p>
            <a:r>
              <a:rPr lang="en-US"/>
              <a:t>2,1</a:t>
            </a:r>
          </a:p>
        </p:txBody>
      </p:sp>
      <p:sp>
        <p:nvSpPr>
          <p:cNvPr id="8208" name="Text Box 16"/>
          <p:cNvSpPr txBox="1">
            <a:spLocks noChangeArrowheads="1"/>
          </p:cNvSpPr>
          <p:nvPr/>
        </p:nvSpPr>
        <p:spPr bwMode="auto">
          <a:xfrm>
            <a:off x="688975" y="3946523"/>
            <a:ext cx="1268413" cy="457200"/>
          </a:xfrm>
          <a:prstGeom prst="rect">
            <a:avLst/>
          </a:prstGeom>
          <a:noFill/>
          <a:ln w="9525">
            <a:noFill/>
            <a:miter lim="800000"/>
            <a:headEnd/>
            <a:tailEnd/>
          </a:ln>
          <a:effectLst/>
        </p:spPr>
        <p:txBody>
          <a:bodyPr wrap="none">
            <a:spAutoFit/>
          </a:bodyPr>
          <a:lstStyle/>
          <a:p>
            <a:r>
              <a:rPr lang="en-US"/>
              <a:t>Husband</a:t>
            </a:r>
          </a:p>
        </p:txBody>
      </p:sp>
      <p:sp>
        <p:nvSpPr>
          <p:cNvPr id="8209" name="Text Box 17"/>
          <p:cNvSpPr txBox="1">
            <a:spLocks noChangeArrowheads="1"/>
          </p:cNvSpPr>
          <p:nvPr/>
        </p:nvSpPr>
        <p:spPr bwMode="auto">
          <a:xfrm>
            <a:off x="4114800" y="2000248"/>
            <a:ext cx="792163" cy="457200"/>
          </a:xfrm>
          <a:prstGeom prst="rect">
            <a:avLst/>
          </a:prstGeom>
          <a:noFill/>
          <a:ln w="9525">
            <a:noFill/>
            <a:miter lim="800000"/>
            <a:headEnd/>
            <a:tailEnd/>
          </a:ln>
          <a:effectLst/>
        </p:spPr>
        <p:txBody>
          <a:bodyPr wrap="none">
            <a:spAutoFit/>
          </a:bodyPr>
          <a:lstStyle/>
          <a:p>
            <a:r>
              <a:rPr lang="en-US" dirty="0"/>
              <a:t>Wife</a:t>
            </a:r>
          </a:p>
        </p:txBody>
      </p:sp>
      <p:sp>
        <p:nvSpPr>
          <p:cNvPr id="8210" name="Text Box 18"/>
          <p:cNvSpPr txBox="1">
            <a:spLocks noChangeArrowheads="1"/>
          </p:cNvSpPr>
          <p:nvPr/>
        </p:nvSpPr>
        <p:spPr bwMode="auto">
          <a:xfrm>
            <a:off x="2362200" y="3448048"/>
            <a:ext cx="1130300" cy="457200"/>
          </a:xfrm>
          <a:prstGeom prst="rect">
            <a:avLst/>
          </a:prstGeom>
          <a:noFill/>
          <a:ln w="9525">
            <a:noFill/>
            <a:miter lim="800000"/>
            <a:headEnd/>
            <a:tailEnd/>
          </a:ln>
          <a:effectLst/>
        </p:spPr>
        <p:txBody>
          <a:bodyPr wrap="none">
            <a:spAutoFit/>
          </a:bodyPr>
          <a:lstStyle/>
          <a:p>
            <a:r>
              <a:rPr lang="en-US"/>
              <a:t>football</a:t>
            </a:r>
          </a:p>
        </p:txBody>
      </p:sp>
      <p:sp>
        <p:nvSpPr>
          <p:cNvPr id="19" name="Slide Number Placeholder 18"/>
          <p:cNvSpPr>
            <a:spLocks noGrp="1"/>
          </p:cNvSpPr>
          <p:nvPr>
            <p:ph type="sldNum" sz="quarter" idx="10"/>
          </p:nvPr>
        </p:nvSpPr>
        <p:spPr/>
        <p:txBody>
          <a:bodyPr/>
          <a:lstStyle/>
          <a:p>
            <a:fld id="{5F35B4F8-7CCF-431C-837B-8C59DF8B35AD}" type="slidenum">
              <a:rPr lang="en-US" smtClean="0"/>
              <a:pPr/>
              <a:t>27</a:t>
            </a:fld>
            <a:endParaRPr lang="en-US"/>
          </a:p>
        </p:txBody>
      </p:sp>
    </p:spTree>
    <p:extLst>
      <p:ext uri="{BB962C8B-B14F-4D97-AF65-F5344CB8AC3E}">
        <p14:creationId xmlns:p14="http://schemas.microsoft.com/office/powerpoint/2010/main" val="19858673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0"/>
            <a:ext cx="7772400" cy="1143000"/>
          </a:xfrm>
        </p:spPr>
        <p:txBody>
          <a:bodyPr/>
          <a:lstStyle/>
          <a:p>
            <a:pPr algn="ctr"/>
            <a:r>
              <a:rPr lang="en-US" b="1" dirty="0"/>
              <a:t>Mixed strategy</a:t>
            </a:r>
          </a:p>
        </p:txBody>
      </p:sp>
      <p:sp>
        <p:nvSpPr>
          <p:cNvPr id="10243" name="Rectangle 3"/>
          <p:cNvSpPr>
            <a:spLocks noGrp="1" noChangeArrowheads="1"/>
          </p:cNvSpPr>
          <p:nvPr>
            <p:ph type="body" idx="1"/>
          </p:nvPr>
        </p:nvSpPr>
        <p:spPr>
          <a:xfrm>
            <a:off x="685800" y="1143000"/>
            <a:ext cx="7772400" cy="4572000"/>
          </a:xfrm>
        </p:spPr>
        <p:txBody>
          <a:bodyPr>
            <a:normAutofit fontScale="92500"/>
          </a:bodyPr>
          <a:lstStyle/>
          <a:p>
            <a:pPr algn="l" rtl="0">
              <a:lnSpc>
                <a:spcPct val="90000"/>
              </a:lnSpc>
            </a:pPr>
            <a:r>
              <a:rPr lang="en-US" sz="2400" dirty="0"/>
              <a:t>Instead, each player selects a probability associated with each action</a:t>
            </a:r>
          </a:p>
          <a:p>
            <a:pPr lvl="1" algn="l" rtl="0">
              <a:lnSpc>
                <a:spcPct val="90000"/>
              </a:lnSpc>
            </a:pPr>
            <a:r>
              <a:rPr lang="en-US" sz="2000" dirty="0"/>
              <a:t>Goal: utility of each action is equal</a:t>
            </a:r>
          </a:p>
          <a:p>
            <a:pPr lvl="1" algn="l" rtl="0">
              <a:lnSpc>
                <a:spcPct val="90000"/>
              </a:lnSpc>
            </a:pPr>
            <a:r>
              <a:rPr lang="en-US" sz="2000" dirty="0"/>
              <a:t>Players are indifferent to choices at this probability</a:t>
            </a:r>
          </a:p>
          <a:p>
            <a:pPr algn="l" rtl="0">
              <a:lnSpc>
                <a:spcPct val="90000"/>
              </a:lnSpc>
            </a:pPr>
            <a:r>
              <a:rPr lang="en-US" sz="2400" dirty="0"/>
              <a:t>a=probability husband chooses football</a:t>
            </a:r>
          </a:p>
          <a:p>
            <a:pPr algn="l" rtl="0">
              <a:lnSpc>
                <a:spcPct val="90000"/>
              </a:lnSpc>
            </a:pPr>
            <a:r>
              <a:rPr lang="en-US" sz="2400" dirty="0"/>
              <a:t>b=probability wife chooses shopping</a:t>
            </a:r>
          </a:p>
          <a:p>
            <a:pPr algn="l" rtl="0">
              <a:lnSpc>
                <a:spcPct val="90000"/>
              </a:lnSpc>
            </a:pPr>
            <a:r>
              <a:rPr lang="en-US" sz="2400" dirty="0"/>
              <a:t>Since payoffs must be equal, for husband:</a:t>
            </a:r>
          </a:p>
          <a:p>
            <a:pPr lvl="1" algn="l" rtl="0">
              <a:lnSpc>
                <a:spcPct val="90000"/>
              </a:lnSpc>
            </a:pPr>
            <a:r>
              <a:rPr lang="en-US" sz="2000" dirty="0"/>
              <a:t>b*1=(1-b)*2  b=2/3</a:t>
            </a:r>
          </a:p>
          <a:p>
            <a:pPr algn="l" rtl="0">
              <a:lnSpc>
                <a:spcPct val="90000"/>
              </a:lnSpc>
            </a:pPr>
            <a:r>
              <a:rPr lang="en-US" sz="2400" dirty="0"/>
              <a:t>For wife:</a:t>
            </a:r>
          </a:p>
          <a:p>
            <a:pPr lvl="1" algn="l" rtl="0">
              <a:lnSpc>
                <a:spcPct val="90000"/>
              </a:lnSpc>
            </a:pPr>
            <a:r>
              <a:rPr lang="en-US" sz="2000" dirty="0"/>
              <a:t>a*1=(1-a)*2 = 2/3</a:t>
            </a:r>
          </a:p>
          <a:p>
            <a:pPr algn="l" rtl="0">
              <a:lnSpc>
                <a:spcPct val="90000"/>
              </a:lnSpc>
            </a:pPr>
            <a:r>
              <a:rPr lang="en-US" sz="2400" dirty="0"/>
              <a:t>In each case, expected payoff is 2/3</a:t>
            </a:r>
          </a:p>
          <a:p>
            <a:pPr lvl="1" algn="l" rtl="0">
              <a:lnSpc>
                <a:spcPct val="90000"/>
              </a:lnSpc>
            </a:pPr>
            <a:r>
              <a:rPr lang="en-US" sz="2000" dirty="0"/>
              <a:t>2/9 of time go to football, 2/9 shopping, 5/9 </a:t>
            </a:r>
            <a:r>
              <a:rPr lang="en-US" sz="2000" dirty="0" err="1"/>
              <a:t>miscoordinate</a:t>
            </a:r>
            <a:endParaRPr lang="en-US" sz="2000" dirty="0"/>
          </a:p>
          <a:p>
            <a:pPr algn="l" rtl="0">
              <a:lnSpc>
                <a:spcPct val="90000"/>
              </a:lnSpc>
            </a:pPr>
            <a:r>
              <a:rPr lang="en-US" sz="2400" dirty="0"/>
              <a:t>If they could synchronize ahead of time they could do better.</a:t>
            </a:r>
          </a:p>
        </p:txBody>
      </p:sp>
      <p:sp>
        <p:nvSpPr>
          <p:cNvPr id="4" name="Slide Number Placeholder 3"/>
          <p:cNvSpPr>
            <a:spLocks noGrp="1"/>
          </p:cNvSpPr>
          <p:nvPr>
            <p:ph type="sldNum" sz="quarter" idx="10"/>
          </p:nvPr>
        </p:nvSpPr>
        <p:spPr/>
        <p:txBody>
          <a:bodyPr/>
          <a:lstStyle/>
          <a:p>
            <a:fld id="{5F35B4F8-7CCF-431C-837B-8C59DF8B35AD}" type="slidenum">
              <a:rPr lang="en-US" smtClean="0"/>
              <a:pPr/>
              <a:t>28</a:t>
            </a:fld>
            <a:endParaRPr lang="en-US"/>
          </a:p>
        </p:txBody>
      </p:sp>
    </p:spTree>
    <p:extLst>
      <p:ext uri="{BB962C8B-B14F-4D97-AF65-F5344CB8AC3E}">
        <p14:creationId xmlns:p14="http://schemas.microsoft.com/office/powerpoint/2010/main" val="493227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06375" y="79769"/>
            <a:ext cx="7772400" cy="1143000"/>
          </a:xfrm>
        </p:spPr>
        <p:txBody>
          <a:bodyPr/>
          <a:lstStyle/>
          <a:p>
            <a:pPr algn="ctr"/>
            <a:r>
              <a:rPr lang="en-US" b="1" dirty="0" smtClean="0"/>
              <a:t>Rock Paper Scissors</a:t>
            </a:r>
            <a:endParaRPr lang="en-US" b="1" dirty="0"/>
          </a:p>
        </p:txBody>
      </p:sp>
      <p:sp>
        <p:nvSpPr>
          <p:cNvPr id="28676" name="Rectangle 4"/>
          <p:cNvSpPr>
            <a:spLocks noChangeArrowheads="1"/>
          </p:cNvSpPr>
          <p:nvPr/>
        </p:nvSpPr>
        <p:spPr bwMode="auto">
          <a:xfrm>
            <a:off x="1905000" y="2133600"/>
            <a:ext cx="5486400" cy="3657600"/>
          </a:xfrm>
          <a:prstGeom prst="rect">
            <a:avLst/>
          </a:prstGeom>
          <a:noFill/>
          <a:ln w="9525">
            <a:solidFill>
              <a:schemeClr val="tx1"/>
            </a:solidFill>
            <a:miter lim="800000"/>
            <a:headEnd/>
            <a:tailEnd/>
          </a:ln>
          <a:effectLst/>
        </p:spPr>
        <p:txBody>
          <a:bodyPr wrap="none" anchor="ctr"/>
          <a:lstStyle/>
          <a:p>
            <a:endParaRPr lang="en-US"/>
          </a:p>
        </p:txBody>
      </p:sp>
      <p:sp>
        <p:nvSpPr>
          <p:cNvPr id="28677" name="Line 5"/>
          <p:cNvSpPr>
            <a:spLocks noChangeShapeType="1"/>
          </p:cNvSpPr>
          <p:nvPr/>
        </p:nvSpPr>
        <p:spPr bwMode="auto">
          <a:xfrm>
            <a:off x="1905000" y="3810000"/>
            <a:ext cx="5486400" cy="0"/>
          </a:xfrm>
          <a:prstGeom prst="line">
            <a:avLst/>
          </a:prstGeom>
          <a:noFill/>
          <a:ln w="9525">
            <a:solidFill>
              <a:schemeClr val="tx1"/>
            </a:solidFill>
            <a:round/>
            <a:headEnd/>
            <a:tailEnd/>
          </a:ln>
          <a:effectLst/>
        </p:spPr>
        <p:txBody>
          <a:bodyPr/>
          <a:lstStyle/>
          <a:p>
            <a:endParaRPr lang="en-US"/>
          </a:p>
        </p:txBody>
      </p:sp>
      <p:sp>
        <p:nvSpPr>
          <p:cNvPr id="28678" name="Line 6"/>
          <p:cNvSpPr>
            <a:spLocks noChangeShapeType="1"/>
          </p:cNvSpPr>
          <p:nvPr/>
        </p:nvSpPr>
        <p:spPr bwMode="auto">
          <a:xfrm>
            <a:off x="1905000" y="2971800"/>
            <a:ext cx="5486400" cy="0"/>
          </a:xfrm>
          <a:prstGeom prst="line">
            <a:avLst/>
          </a:prstGeom>
          <a:noFill/>
          <a:ln w="9525">
            <a:solidFill>
              <a:schemeClr val="tx1"/>
            </a:solidFill>
            <a:round/>
            <a:headEnd/>
            <a:tailEnd/>
          </a:ln>
          <a:effectLst/>
        </p:spPr>
        <p:txBody>
          <a:bodyPr/>
          <a:lstStyle/>
          <a:p>
            <a:endParaRPr lang="en-US"/>
          </a:p>
        </p:txBody>
      </p:sp>
      <p:sp>
        <p:nvSpPr>
          <p:cNvPr id="28679" name="Line 7"/>
          <p:cNvSpPr>
            <a:spLocks noChangeShapeType="1"/>
          </p:cNvSpPr>
          <p:nvPr/>
        </p:nvSpPr>
        <p:spPr bwMode="auto">
          <a:xfrm>
            <a:off x="3048000" y="2133600"/>
            <a:ext cx="0" cy="3657600"/>
          </a:xfrm>
          <a:prstGeom prst="line">
            <a:avLst/>
          </a:prstGeom>
          <a:noFill/>
          <a:ln w="9525">
            <a:solidFill>
              <a:schemeClr val="tx1"/>
            </a:solidFill>
            <a:round/>
            <a:headEnd/>
            <a:tailEnd/>
          </a:ln>
          <a:effectLst/>
        </p:spPr>
        <p:txBody>
          <a:bodyPr/>
          <a:lstStyle/>
          <a:p>
            <a:endParaRPr lang="en-US"/>
          </a:p>
        </p:txBody>
      </p:sp>
      <p:sp>
        <p:nvSpPr>
          <p:cNvPr id="28680" name="Line 8"/>
          <p:cNvSpPr>
            <a:spLocks noChangeShapeType="1"/>
          </p:cNvSpPr>
          <p:nvPr/>
        </p:nvSpPr>
        <p:spPr bwMode="auto">
          <a:xfrm>
            <a:off x="4343400" y="2133600"/>
            <a:ext cx="0" cy="3657600"/>
          </a:xfrm>
          <a:prstGeom prst="line">
            <a:avLst/>
          </a:prstGeom>
          <a:noFill/>
          <a:ln w="9525">
            <a:solidFill>
              <a:schemeClr val="tx1"/>
            </a:solidFill>
            <a:round/>
            <a:headEnd/>
            <a:tailEnd/>
          </a:ln>
          <a:effectLst/>
        </p:spPr>
        <p:txBody>
          <a:bodyPr/>
          <a:lstStyle/>
          <a:p>
            <a:endParaRPr lang="en-US"/>
          </a:p>
        </p:txBody>
      </p:sp>
      <p:sp>
        <p:nvSpPr>
          <p:cNvPr id="28681" name="Text Box 9"/>
          <p:cNvSpPr txBox="1">
            <a:spLocks noChangeArrowheads="1"/>
          </p:cNvSpPr>
          <p:nvPr/>
        </p:nvSpPr>
        <p:spPr bwMode="auto">
          <a:xfrm>
            <a:off x="3338513" y="2286000"/>
            <a:ext cx="725487" cy="457200"/>
          </a:xfrm>
          <a:prstGeom prst="rect">
            <a:avLst/>
          </a:prstGeom>
          <a:noFill/>
          <a:ln w="9525">
            <a:noFill/>
            <a:miter lim="800000"/>
            <a:headEnd/>
            <a:tailEnd/>
          </a:ln>
          <a:effectLst/>
        </p:spPr>
        <p:txBody>
          <a:bodyPr wrap="none">
            <a:spAutoFit/>
          </a:bodyPr>
          <a:lstStyle/>
          <a:p>
            <a:r>
              <a:rPr lang="en-US"/>
              <a:t>rock</a:t>
            </a:r>
          </a:p>
        </p:txBody>
      </p:sp>
      <p:sp>
        <p:nvSpPr>
          <p:cNvPr id="28682" name="Text Box 10"/>
          <p:cNvSpPr txBox="1">
            <a:spLocks noChangeArrowheads="1"/>
          </p:cNvSpPr>
          <p:nvPr/>
        </p:nvSpPr>
        <p:spPr bwMode="auto">
          <a:xfrm>
            <a:off x="4692650" y="2286000"/>
            <a:ext cx="860425" cy="457200"/>
          </a:xfrm>
          <a:prstGeom prst="rect">
            <a:avLst/>
          </a:prstGeom>
          <a:noFill/>
          <a:ln w="9525">
            <a:noFill/>
            <a:miter lim="800000"/>
            <a:headEnd/>
            <a:tailEnd/>
          </a:ln>
          <a:effectLst/>
        </p:spPr>
        <p:txBody>
          <a:bodyPr wrap="none">
            <a:spAutoFit/>
          </a:bodyPr>
          <a:lstStyle/>
          <a:p>
            <a:r>
              <a:rPr lang="en-US"/>
              <a:t>paper</a:t>
            </a:r>
          </a:p>
        </p:txBody>
      </p:sp>
      <p:sp>
        <p:nvSpPr>
          <p:cNvPr id="28683" name="Text Box 11"/>
          <p:cNvSpPr txBox="1">
            <a:spLocks noChangeArrowheads="1"/>
          </p:cNvSpPr>
          <p:nvPr/>
        </p:nvSpPr>
        <p:spPr bwMode="auto">
          <a:xfrm>
            <a:off x="2057400" y="4038600"/>
            <a:ext cx="860425" cy="457200"/>
          </a:xfrm>
          <a:prstGeom prst="rect">
            <a:avLst/>
          </a:prstGeom>
          <a:noFill/>
          <a:ln w="9525">
            <a:noFill/>
            <a:miter lim="800000"/>
            <a:headEnd/>
            <a:tailEnd/>
          </a:ln>
          <a:effectLst/>
        </p:spPr>
        <p:txBody>
          <a:bodyPr wrap="none">
            <a:spAutoFit/>
          </a:bodyPr>
          <a:lstStyle/>
          <a:p>
            <a:r>
              <a:rPr lang="en-US"/>
              <a:t>paper</a:t>
            </a:r>
          </a:p>
        </p:txBody>
      </p:sp>
      <p:sp>
        <p:nvSpPr>
          <p:cNvPr id="28684" name="Text Box 12"/>
          <p:cNvSpPr txBox="1">
            <a:spLocks noChangeArrowheads="1"/>
          </p:cNvSpPr>
          <p:nvPr/>
        </p:nvSpPr>
        <p:spPr bwMode="auto">
          <a:xfrm>
            <a:off x="3276600" y="4038600"/>
            <a:ext cx="666750" cy="457200"/>
          </a:xfrm>
          <a:prstGeom prst="rect">
            <a:avLst/>
          </a:prstGeom>
          <a:noFill/>
          <a:ln w="9525">
            <a:noFill/>
            <a:miter lim="800000"/>
            <a:headEnd/>
            <a:tailEnd/>
          </a:ln>
          <a:effectLst/>
        </p:spPr>
        <p:txBody>
          <a:bodyPr wrap="none">
            <a:spAutoFit/>
          </a:bodyPr>
          <a:lstStyle/>
          <a:p>
            <a:r>
              <a:rPr lang="en-US"/>
              <a:t>1,-1</a:t>
            </a:r>
          </a:p>
        </p:txBody>
      </p:sp>
      <p:sp>
        <p:nvSpPr>
          <p:cNvPr id="28685" name="Text Box 13"/>
          <p:cNvSpPr txBox="1">
            <a:spLocks noChangeArrowheads="1"/>
          </p:cNvSpPr>
          <p:nvPr/>
        </p:nvSpPr>
        <p:spPr bwMode="auto">
          <a:xfrm>
            <a:off x="4540250" y="3124200"/>
            <a:ext cx="666750" cy="457200"/>
          </a:xfrm>
          <a:prstGeom prst="rect">
            <a:avLst/>
          </a:prstGeom>
          <a:noFill/>
          <a:ln w="9525">
            <a:noFill/>
            <a:miter lim="800000"/>
            <a:headEnd/>
            <a:tailEnd/>
          </a:ln>
          <a:effectLst/>
        </p:spPr>
        <p:txBody>
          <a:bodyPr wrap="none">
            <a:spAutoFit/>
          </a:bodyPr>
          <a:lstStyle/>
          <a:p>
            <a:r>
              <a:rPr lang="en-US"/>
              <a:t>-1,1</a:t>
            </a:r>
          </a:p>
        </p:txBody>
      </p:sp>
      <p:sp>
        <p:nvSpPr>
          <p:cNvPr id="28686" name="Text Box 14"/>
          <p:cNvSpPr txBox="1">
            <a:spLocks noChangeArrowheads="1"/>
          </p:cNvSpPr>
          <p:nvPr/>
        </p:nvSpPr>
        <p:spPr bwMode="auto">
          <a:xfrm>
            <a:off x="4648200" y="4038600"/>
            <a:ext cx="565150" cy="457200"/>
          </a:xfrm>
          <a:prstGeom prst="rect">
            <a:avLst/>
          </a:prstGeom>
          <a:noFill/>
          <a:ln w="9525">
            <a:noFill/>
            <a:miter lim="800000"/>
            <a:headEnd/>
            <a:tailEnd/>
          </a:ln>
          <a:effectLst/>
        </p:spPr>
        <p:txBody>
          <a:bodyPr wrap="none">
            <a:spAutoFit/>
          </a:bodyPr>
          <a:lstStyle/>
          <a:p>
            <a:r>
              <a:rPr lang="en-US"/>
              <a:t>0,0</a:t>
            </a:r>
          </a:p>
        </p:txBody>
      </p:sp>
      <p:sp>
        <p:nvSpPr>
          <p:cNvPr id="28687" name="Text Box 15"/>
          <p:cNvSpPr txBox="1">
            <a:spLocks noChangeArrowheads="1"/>
          </p:cNvSpPr>
          <p:nvPr/>
        </p:nvSpPr>
        <p:spPr bwMode="auto">
          <a:xfrm>
            <a:off x="3397250" y="3124200"/>
            <a:ext cx="565150" cy="457200"/>
          </a:xfrm>
          <a:prstGeom prst="rect">
            <a:avLst/>
          </a:prstGeom>
          <a:noFill/>
          <a:ln w="9525">
            <a:noFill/>
            <a:miter lim="800000"/>
            <a:headEnd/>
            <a:tailEnd/>
          </a:ln>
          <a:effectLst/>
        </p:spPr>
        <p:txBody>
          <a:bodyPr wrap="none">
            <a:spAutoFit/>
          </a:bodyPr>
          <a:lstStyle/>
          <a:p>
            <a:r>
              <a:rPr lang="en-US"/>
              <a:t>0,0</a:t>
            </a:r>
          </a:p>
        </p:txBody>
      </p:sp>
      <p:sp>
        <p:nvSpPr>
          <p:cNvPr id="28688" name="Text Box 16"/>
          <p:cNvSpPr txBox="1">
            <a:spLocks noChangeArrowheads="1"/>
          </p:cNvSpPr>
          <p:nvPr/>
        </p:nvSpPr>
        <p:spPr bwMode="auto">
          <a:xfrm>
            <a:off x="536575" y="3622675"/>
            <a:ext cx="760413" cy="457200"/>
          </a:xfrm>
          <a:prstGeom prst="rect">
            <a:avLst/>
          </a:prstGeom>
          <a:noFill/>
          <a:ln w="9525">
            <a:noFill/>
            <a:miter lim="800000"/>
            <a:headEnd/>
            <a:tailEnd/>
          </a:ln>
          <a:effectLst/>
        </p:spPr>
        <p:txBody>
          <a:bodyPr wrap="none">
            <a:spAutoFit/>
          </a:bodyPr>
          <a:lstStyle/>
          <a:p>
            <a:r>
              <a:rPr lang="en-US"/>
              <a:t>Row</a:t>
            </a:r>
          </a:p>
        </p:txBody>
      </p:sp>
      <p:sp>
        <p:nvSpPr>
          <p:cNvPr id="28689" name="Text Box 17"/>
          <p:cNvSpPr txBox="1">
            <a:spLocks noChangeArrowheads="1"/>
          </p:cNvSpPr>
          <p:nvPr/>
        </p:nvSpPr>
        <p:spPr bwMode="auto">
          <a:xfrm>
            <a:off x="3962400" y="1676400"/>
            <a:ext cx="1165225" cy="457200"/>
          </a:xfrm>
          <a:prstGeom prst="rect">
            <a:avLst/>
          </a:prstGeom>
          <a:noFill/>
          <a:ln w="9525">
            <a:noFill/>
            <a:miter lim="800000"/>
            <a:headEnd/>
            <a:tailEnd/>
          </a:ln>
          <a:effectLst/>
        </p:spPr>
        <p:txBody>
          <a:bodyPr wrap="none">
            <a:spAutoFit/>
          </a:bodyPr>
          <a:lstStyle/>
          <a:p>
            <a:r>
              <a:rPr lang="en-US"/>
              <a:t>Column</a:t>
            </a:r>
          </a:p>
        </p:txBody>
      </p:sp>
      <p:sp>
        <p:nvSpPr>
          <p:cNvPr id="28690" name="Text Box 18"/>
          <p:cNvSpPr txBox="1">
            <a:spLocks noChangeArrowheads="1"/>
          </p:cNvSpPr>
          <p:nvPr/>
        </p:nvSpPr>
        <p:spPr bwMode="auto">
          <a:xfrm>
            <a:off x="2133600" y="3200400"/>
            <a:ext cx="725488" cy="457200"/>
          </a:xfrm>
          <a:prstGeom prst="rect">
            <a:avLst/>
          </a:prstGeom>
          <a:noFill/>
          <a:ln w="9525">
            <a:noFill/>
            <a:miter lim="800000"/>
            <a:headEnd/>
            <a:tailEnd/>
          </a:ln>
          <a:effectLst/>
        </p:spPr>
        <p:txBody>
          <a:bodyPr wrap="none">
            <a:spAutoFit/>
          </a:bodyPr>
          <a:lstStyle/>
          <a:p>
            <a:r>
              <a:rPr lang="en-US"/>
              <a:t>rock</a:t>
            </a:r>
          </a:p>
        </p:txBody>
      </p:sp>
      <p:sp>
        <p:nvSpPr>
          <p:cNvPr id="28691" name="Line 19"/>
          <p:cNvSpPr>
            <a:spLocks noChangeShapeType="1"/>
          </p:cNvSpPr>
          <p:nvPr/>
        </p:nvSpPr>
        <p:spPr bwMode="auto">
          <a:xfrm>
            <a:off x="1905000" y="4724400"/>
            <a:ext cx="5486400" cy="0"/>
          </a:xfrm>
          <a:prstGeom prst="line">
            <a:avLst/>
          </a:prstGeom>
          <a:noFill/>
          <a:ln w="9525">
            <a:solidFill>
              <a:schemeClr val="tx1"/>
            </a:solidFill>
            <a:round/>
            <a:headEnd/>
            <a:tailEnd/>
          </a:ln>
          <a:effectLst/>
        </p:spPr>
        <p:txBody>
          <a:bodyPr/>
          <a:lstStyle/>
          <a:p>
            <a:endParaRPr lang="en-US"/>
          </a:p>
        </p:txBody>
      </p:sp>
      <p:sp>
        <p:nvSpPr>
          <p:cNvPr id="28692" name="Line 20"/>
          <p:cNvSpPr>
            <a:spLocks noChangeShapeType="1"/>
          </p:cNvSpPr>
          <p:nvPr/>
        </p:nvSpPr>
        <p:spPr bwMode="auto">
          <a:xfrm>
            <a:off x="5715000" y="2133600"/>
            <a:ext cx="0" cy="3657600"/>
          </a:xfrm>
          <a:prstGeom prst="line">
            <a:avLst/>
          </a:prstGeom>
          <a:noFill/>
          <a:ln w="9525">
            <a:solidFill>
              <a:schemeClr val="tx1"/>
            </a:solidFill>
            <a:round/>
            <a:headEnd/>
            <a:tailEnd/>
          </a:ln>
          <a:effectLst/>
        </p:spPr>
        <p:txBody>
          <a:bodyPr/>
          <a:lstStyle/>
          <a:p>
            <a:endParaRPr lang="en-US"/>
          </a:p>
        </p:txBody>
      </p:sp>
      <p:sp>
        <p:nvSpPr>
          <p:cNvPr id="28693" name="Text Box 21"/>
          <p:cNvSpPr txBox="1">
            <a:spLocks noChangeArrowheads="1"/>
          </p:cNvSpPr>
          <p:nvPr/>
        </p:nvSpPr>
        <p:spPr bwMode="auto">
          <a:xfrm>
            <a:off x="6019800" y="2362200"/>
            <a:ext cx="1133475" cy="457200"/>
          </a:xfrm>
          <a:prstGeom prst="rect">
            <a:avLst/>
          </a:prstGeom>
          <a:noFill/>
          <a:ln w="9525">
            <a:noFill/>
            <a:miter lim="800000"/>
            <a:headEnd/>
            <a:tailEnd/>
          </a:ln>
          <a:effectLst/>
        </p:spPr>
        <p:txBody>
          <a:bodyPr wrap="none">
            <a:spAutoFit/>
          </a:bodyPr>
          <a:lstStyle/>
          <a:p>
            <a:r>
              <a:rPr lang="en-US"/>
              <a:t>scissors</a:t>
            </a:r>
          </a:p>
        </p:txBody>
      </p:sp>
      <p:sp>
        <p:nvSpPr>
          <p:cNvPr id="28694" name="Text Box 22"/>
          <p:cNvSpPr txBox="1">
            <a:spLocks noChangeArrowheads="1"/>
          </p:cNvSpPr>
          <p:nvPr/>
        </p:nvSpPr>
        <p:spPr bwMode="auto">
          <a:xfrm>
            <a:off x="1914525" y="4953000"/>
            <a:ext cx="1133475" cy="457200"/>
          </a:xfrm>
          <a:prstGeom prst="rect">
            <a:avLst/>
          </a:prstGeom>
          <a:noFill/>
          <a:ln w="9525">
            <a:noFill/>
            <a:miter lim="800000"/>
            <a:headEnd/>
            <a:tailEnd/>
          </a:ln>
          <a:effectLst/>
        </p:spPr>
        <p:txBody>
          <a:bodyPr wrap="none">
            <a:spAutoFit/>
          </a:bodyPr>
          <a:lstStyle/>
          <a:p>
            <a:r>
              <a:rPr lang="en-US"/>
              <a:t>scissors</a:t>
            </a:r>
          </a:p>
        </p:txBody>
      </p:sp>
      <p:sp>
        <p:nvSpPr>
          <p:cNvPr id="28695" name="Text Box 23"/>
          <p:cNvSpPr txBox="1">
            <a:spLocks noChangeArrowheads="1"/>
          </p:cNvSpPr>
          <p:nvPr/>
        </p:nvSpPr>
        <p:spPr bwMode="auto">
          <a:xfrm>
            <a:off x="6064250" y="3124200"/>
            <a:ext cx="666750" cy="457200"/>
          </a:xfrm>
          <a:prstGeom prst="rect">
            <a:avLst/>
          </a:prstGeom>
          <a:noFill/>
          <a:ln w="9525">
            <a:noFill/>
            <a:miter lim="800000"/>
            <a:headEnd/>
            <a:tailEnd/>
          </a:ln>
          <a:effectLst/>
        </p:spPr>
        <p:txBody>
          <a:bodyPr wrap="none">
            <a:spAutoFit/>
          </a:bodyPr>
          <a:lstStyle/>
          <a:p>
            <a:r>
              <a:rPr lang="en-US"/>
              <a:t>1,-1</a:t>
            </a:r>
          </a:p>
        </p:txBody>
      </p:sp>
      <p:sp>
        <p:nvSpPr>
          <p:cNvPr id="28696" name="Text Box 24"/>
          <p:cNvSpPr txBox="1">
            <a:spLocks noChangeArrowheads="1"/>
          </p:cNvSpPr>
          <p:nvPr/>
        </p:nvSpPr>
        <p:spPr bwMode="auto">
          <a:xfrm>
            <a:off x="6064250" y="4038600"/>
            <a:ext cx="666750" cy="457200"/>
          </a:xfrm>
          <a:prstGeom prst="rect">
            <a:avLst/>
          </a:prstGeom>
          <a:noFill/>
          <a:ln w="9525">
            <a:noFill/>
            <a:miter lim="800000"/>
            <a:headEnd/>
            <a:tailEnd/>
          </a:ln>
          <a:effectLst/>
        </p:spPr>
        <p:txBody>
          <a:bodyPr wrap="none">
            <a:spAutoFit/>
          </a:bodyPr>
          <a:lstStyle/>
          <a:p>
            <a:r>
              <a:rPr lang="en-US"/>
              <a:t>-1,1</a:t>
            </a:r>
          </a:p>
        </p:txBody>
      </p:sp>
      <p:sp>
        <p:nvSpPr>
          <p:cNvPr id="28697" name="Text Box 25"/>
          <p:cNvSpPr txBox="1">
            <a:spLocks noChangeArrowheads="1"/>
          </p:cNvSpPr>
          <p:nvPr/>
        </p:nvSpPr>
        <p:spPr bwMode="auto">
          <a:xfrm>
            <a:off x="3295650" y="5029200"/>
            <a:ext cx="666750" cy="457200"/>
          </a:xfrm>
          <a:prstGeom prst="rect">
            <a:avLst/>
          </a:prstGeom>
          <a:noFill/>
          <a:ln w="9525">
            <a:noFill/>
            <a:miter lim="800000"/>
            <a:headEnd/>
            <a:tailEnd/>
          </a:ln>
          <a:effectLst/>
        </p:spPr>
        <p:txBody>
          <a:bodyPr wrap="none">
            <a:spAutoFit/>
          </a:bodyPr>
          <a:lstStyle/>
          <a:p>
            <a:r>
              <a:rPr lang="en-US"/>
              <a:t>-1,1</a:t>
            </a:r>
          </a:p>
        </p:txBody>
      </p:sp>
      <p:sp>
        <p:nvSpPr>
          <p:cNvPr id="28698" name="Text Box 26"/>
          <p:cNvSpPr txBox="1">
            <a:spLocks noChangeArrowheads="1"/>
          </p:cNvSpPr>
          <p:nvPr/>
        </p:nvSpPr>
        <p:spPr bwMode="auto">
          <a:xfrm>
            <a:off x="4572000" y="5029200"/>
            <a:ext cx="666750" cy="457200"/>
          </a:xfrm>
          <a:prstGeom prst="rect">
            <a:avLst/>
          </a:prstGeom>
          <a:noFill/>
          <a:ln w="9525">
            <a:noFill/>
            <a:miter lim="800000"/>
            <a:headEnd/>
            <a:tailEnd/>
          </a:ln>
          <a:effectLst/>
        </p:spPr>
        <p:txBody>
          <a:bodyPr wrap="none">
            <a:spAutoFit/>
          </a:bodyPr>
          <a:lstStyle/>
          <a:p>
            <a:r>
              <a:rPr lang="en-US"/>
              <a:t>1,-1</a:t>
            </a:r>
          </a:p>
        </p:txBody>
      </p:sp>
      <p:sp>
        <p:nvSpPr>
          <p:cNvPr id="28699" name="Text Box 27"/>
          <p:cNvSpPr txBox="1">
            <a:spLocks noChangeArrowheads="1"/>
          </p:cNvSpPr>
          <p:nvPr/>
        </p:nvSpPr>
        <p:spPr bwMode="auto">
          <a:xfrm>
            <a:off x="6064250" y="5029200"/>
            <a:ext cx="565150" cy="457200"/>
          </a:xfrm>
          <a:prstGeom prst="rect">
            <a:avLst/>
          </a:prstGeom>
          <a:noFill/>
          <a:ln w="9525">
            <a:noFill/>
            <a:miter lim="800000"/>
            <a:headEnd/>
            <a:tailEnd/>
          </a:ln>
          <a:effectLst/>
        </p:spPr>
        <p:txBody>
          <a:bodyPr wrap="none">
            <a:spAutoFit/>
          </a:bodyPr>
          <a:lstStyle/>
          <a:p>
            <a:r>
              <a:rPr lang="en-US"/>
              <a:t>0,0</a:t>
            </a:r>
          </a:p>
        </p:txBody>
      </p:sp>
      <p:sp>
        <p:nvSpPr>
          <p:cNvPr id="27" name="Slide Number Placeholder 26"/>
          <p:cNvSpPr>
            <a:spLocks noGrp="1"/>
          </p:cNvSpPr>
          <p:nvPr>
            <p:ph type="sldNum" sz="quarter" idx="10"/>
          </p:nvPr>
        </p:nvSpPr>
        <p:spPr/>
        <p:txBody>
          <a:bodyPr/>
          <a:lstStyle/>
          <a:p>
            <a:fld id="{5F35B4F8-7CCF-431C-837B-8C59DF8B35AD}" type="slidenum">
              <a:rPr lang="en-US" smtClean="0"/>
              <a:pPr/>
              <a:t>29</a:t>
            </a:fld>
            <a:endParaRPr lang="en-US"/>
          </a:p>
        </p:txBody>
      </p:sp>
      <p:pic>
        <p:nvPicPr>
          <p:cNvPr id="28" name="Picture 2" descr="http://t3.gstatic.com/images?q=tbn:ANd9GcToCPFY4i_B3IzY7TccAwEGETtCFLEPByNsmJEA8pIdw7s_lRDl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79769"/>
            <a:ext cx="2133600" cy="203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622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http://blog.netsciwestpoint.org/wp-content/uploads/2012/02/MT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9471" y="2067999"/>
            <a:ext cx="2529329" cy="16418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914400"/>
            <a:ext cx="8305800" cy="1143000"/>
          </a:xfrm>
        </p:spPr>
        <p:txBody>
          <a:bodyPr>
            <a:normAutofit fontScale="90000"/>
          </a:bodyPr>
          <a:lstStyle/>
          <a:p>
            <a:r>
              <a:rPr lang="en-US" altLang="en-US" sz="5400" b="1" dirty="0" smtClean="0"/>
              <a:t>Sarit Kraus</a:t>
            </a:r>
            <a:br>
              <a:rPr lang="en-US" altLang="en-US" sz="5400" b="1" dirty="0" smtClean="0"/>
            </a:br>
            <a:r>
              <a:rPr lang="en-US" altLang="en-US" sz="4900" b="1" dirty="0" smtClean="0"/>
              <a:t>Intelligent Agents </a:t>
            </a:r>
            <a:r>
              <a:rPr lang="en-US" altLang="en-US" sz="4900" b="1" dirty="0"/>
              <a:t>that </a:t>
            </a:r>
            <a:r>
              <a:rPr lang="en-US" altLang="en-US" sz="4900" b="1" dirty="0" smtClean="0"/>
              <a:t>Interact Proficiently </a:t>
            </a:r>
            <a:r>
              <a:rPr lang="en-US" altLang="en-US" sz="4900" b="1" dirty="0"/>
              <a:t>with </a:t>
            </a:r>
            <a:r>
              <a:rPr lang="en-US" altLang="en-US" sz="4900" b="1" dirty="0" smtClean="0"/>
              <a:t>People</a:t>
            </a:r>
            <a:endParaRPr lang="en-US" sz="4900" b="1" dirty="0"/>
          </a:p>
        </p:txBody>
      </p:sp>
      <p:sp>
        <p:nvSpPr>
          <p:cNvPr id="3" name="Slide Number Placeholder 2"/>
          <p:cNvSpPr>
            <a:spLocks noGrp="1"/>
          </p:cNvSpPr>
          <p:nvPr>
            <p:ph type="sldNum" sz="quarter" idx="12"/>
          </p:nvPr>
        </p:nvSpPr>
        <p:spPr/>
        <p:txBody>
          <a:bodyPr/>
          <a:lstStyle/>
          <a:p>
            <a:fld id="{CC2F0B92-0978-4ECA-85EF-A83EE21CC228}" type="slidenum">
              <a:rPr lang="he-IL" smtClean="0"/>
              <a:pPr/>
              <a:t>3</a:t>
            </a:fld>
            <a:endParaRPr lang="en-US"/>
          </a:p>
        </p:txBody>
      </p:sp>
      <p:pic>
        <p:nvPicPr>
          <p:cNvPr id="11" name="Picture 12" descr="https://encrypted-tbn3.gstatic.com/images?q=tbn:ANd9GcTOJEMaSqLLgowsmAd4YRgdHGANpj5pMTGO08I5N5gsdD9ypUZU4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252" y="4275330"/>
            <a:ext cx="1844402" cy="13815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m_buick_rega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067999"/>
            <a:ext cx="2217694" cy="147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374135" y="5675608"/>
            <a:ext cx="2116927" cy="646331"/>
          </a:xfrm>
          <a:prstGeom prst="rect">
            <a:avLst/>
          </a:prstGeom>
          <a:solidFill>
            <a:schemeClr val="bg1"/>
          </a:solidFill>
          <a:ln w="38100" cmpd="thickThin">
            <a:solidFill>
              <a:schemeClr val="tx1"/>
            </a:solidFill>
          </a:ln>
        </p:spPr>
        <p:txBody>
          <a:bodyPr wrap="square" rtlCol="0">
            <a:spAutoFit/>
          </a:bodyPr>
          <a:lstStyle/>
          <a:p>
            <a:r>
              <a:rPr lang="en-US" b="1" dirty="0" smtClean="0"/>
              <a:t>Automated Speech Therapist  </a:t>
            </a:r>
            <a:endParaRPr lang="en-US" dirty="0"/>
          </a:p>
        </p:txBody>
      </p:sp>
      <p:sp>
        <p:nvSpPr>
          <p:cNvPr id="16" name="Rectangle 15"/>
          <p:cNvSpPr/>
          <p:nvPr/>
        </p:nvSpPr>
        <p:spPr>
          <a:xfrm>
            <a:off x="3290770" y="3546276"/>
            <a:ext cx="2294822" cy="646331"/>
          </a:xfrm>
          <a:prstGeom prst="rect">
            <a:avLst/>
          </a:prstGeom>
          <a:solidFill>
            <a:schemeClr val="bg1"/>
          </a:solidFill>
          <a:ln w="38100">
            <a:solidFill>
              <a:schemeClr val="tx1"/>
            </a:solidFill>
          </a:ln>
        </p:spPr>
        <p:txBody>
          <a:bodyPr wrap="square">
            <a:spAutoFit/>
          </a:bodyPr>
          <a:lstStyle/>
          <a:p>
            <a:pPr algn="l"/>
            <a:r>
              <a:rPr lang="en-US" b="1" dirty="0" smtClean="0"/>
              <a:t>Training people in </a:t>
            </a:r>
          </a:p>
          <a:p>
            <a:pPr algn="l" rtl="0"/>
            <a:r>
              <a:rPr lang="en-US" b="1" dirty="0" smtClean="0"/>
              <a:t>negotiations</a:t>
            </a:r>
          </a:p>
        </p:txBody>
      </p:sp>
      <p:sp>
        <p:nvSpPr>
          <p:cNvPr id="18" name="TextBox 17"/>
          <p:cNvSpPr txBox="1"/>
          <p:nvPr/>
        </p:nvSpPr>
        <p:spPr>
          <a:xfrm>
            <a:off x="347541" y="3561200"/>
            <a:ext cx="2589412" cy="659633"/>
          </a:xfrm>
          <a:prstGeom prst="rect">
            <a:avLst/>
          </a:prstGeom>
          <a:solidFill>
            <a:schemeClr val="bg1"/>
          </a:solidFill>
          <a:ln w="38100">
            <a:solidFill>
              <a:schemeClr val="tx1"/>
            </a:solidFill>
          </a:ln>
        </p:spPr>
        <p:txBody>
          <a:bodyPr wrap="square" rtlCol="0">
            <a:spAutoFit/>
          </a:bodyPr>
          <a:lstStyle/>
          <a:p>
            <a:r>
              <a:rPr lang="en-US" b="1" dirty="0" smtClean="0"/>
              <a:t>Persuading  people</a:t>
            </a:r>
          </a:p>
          <a:p>
            <a:r>
              <a:rPr lang="en-US" b="1" dirty="0"/>
              <a:t>t</a:t>
            </a:r>
            <a:r>
              <a:rPr lang="en-US" b="1" dirty="0" smtClean="0"/>
              <a:t>o save energy</a:t>
            </a:r>
          </a:p>
        </p:txBody>
      </p:sp>
      <p:pic>
        <p:nvPicPr>
          <p:cNvPr id="25" name="Picture 2" descr="http://upload.wikimedia.org/wikipedia/commons/thumb/d/d4/Flag_of_Israel.svg/250px-Flag_of_Israel.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flipV="1">
            <a:off x="51095" y="4275330"/>
            <a:ext cx="1173446" cy="9855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encrypted-tbn0.gstatic.com/images?q=tbn:ANd9GcSJN67bY8RhMLuPLGgSIPBIc-Zq_y-TOLg8NcdM_x2xuQlcX12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0934" y="4334415"/>
            <a:ext cx="1344622" cy="8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http://www.mapsofworld.com/images/world-countries-flags/egypt-flag.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8630" y="4290963"/>
            <a:ext cx="1450488" cy="9855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upload.wikimedia.org/wikipedia/commons/thumb/b/b4/Flag_of_Turkey.svg/1200px-Flag_of_Turkey.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785" y="5217463"/>
            <a:ext cx="1357376" cy="9049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encrypted-tbn2.gstatic.com/images?q=tbn:ANd9GcQCbugmJvPqDxxW16trNXDzyErDZbDfsdTGkZARsNukUiqRaTU85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51304" y="5149740"/>
            <a:ext cx="1395906" cy="93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http://upload.wikimedia.org/wikipedia/commons/thumb/f/fa/Flag_of_the_People's_Republic_of_China.svg/1500px-Flag_of_the_People's_Republic_of_China.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81118" y="5231887"/>
            <a:ext cx="1335741" cy="89049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54436" y="5843879"/>
            <a:ext cx="2294821" cy="646331"/>
          </a:xfrm>
          <a:prstGeom prst="rect">
            <a:avLst/>
          </a:prstGeom>
          <a:solidFill>
            <a:schemeClr val="bg1"/>
          </a:solidFill>
          <a:ln w="28575">
            <a:solidFill>
              <a:schemeClr val="tx1"/>
            </a:solidFill>
          </a:ln>
        </p:spPr>
        <p:txBody>
          <a:bodyPr wrap="square" rtlCol="0">
            <a:spAutoFit/>
          </a:bodyPr>
          <a:lstStyle/>
          <a:p>
            <a:pPr>
              <a:defRPr/>
            </a:pPr>
            <a:r>
              <a:rPr lang="en-US" b="1" dirty="0" smtClean="0"/>
              <a:t>Culture sensitive </a:t>
            </a:r>
          </a:p>
          <a:p>
            <a:pPr>
              <a:defRPr/>
            </a:pPr>
            <a:r>
              <a:rPr lang="en-US" b="1" dirty="0"/>
              <a:t>n</a:t>
            </a:r>
            <a:r>
              <a:rPr lang="en-US" b="1" dirty="0" smtClean="0"/>
              <a:t>egotiation agent </a:t>
            </a:r>
            <a:endParaRPr lang="he-IL" b="1" dirty="0"/>
          </a:p>
        </p:txBody>
      </p:sp>
      <p:pic>
        <p:nvPicPr>
          <p:cNvPr id="440322" name="Picture 2" descr="C:\Users\user\AppData\Local\Microsoft\Windows\Temporary Internet Files\Content.Outlook\G2I95GG6\VirtualSuspect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55634" y="2093399"/>
            <a:ext cx="2509532" cy="164524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984857" y="3567850"/>
            <a:ext cx="2701943" cy="646331"/>
          </a:xfrm>
          <a:prstGeom prst="rect">
            <a:avLst/>
          </a:prstGeom>
          <a:solidFill>
            <a:schemeClr val="bg1"/>
          </a:solidFill>
          <a:ln w="38100">
            <a:solidFill>
              <a:schemeClr val="tx1"/>
            </a:solidFill>
          </a:ln>
        </p:spPr>
        <p:txBody>
          <a:bodyPr wrap="square">
            <a:spAutoFit/>
          </a:bodyPr>
          <a:lstStyle/>
          <a:p>
            <a:pPr algn="l"/>
            <a:r>
              <a:rPr lang="en-US" b="1" dirty="0" smtClean="0"/>
              <a:t>Virtual suspect for training investigators</a:t>
            </a:r>
          </a:p>
        </p:txBody>
      </p:sp>
      <p:pic>
        <p:nvPicPr>
          <p:cNvPr id="22" name="תמונה 104" descr="med-during-full.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52881" y="4361498"/>
            <a:ext cx="2370094" cy="148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7010400" y="5677134"/>
            <a:ext cx="1455057" cy="646331"/>
          </a:xfrm>
          <a:prstGeom prst="rect">
            <a:avLst/>
          </a:prstGeom>
          <a:solidFill>
            <a:schemeClr val="bg1"/>
          </a:solidFill>
          <a:ln w="28575">
            <a:solidFill>
              <a:schemeClr val="tx1"/>
            </a:solidFill>
          </a:ln>
        </p:spPr>
        <p:txBody>
          <a:bodyPr wrap="square" rtlCol="0">
            <a:spAutoFit/>
          </a:bodyPr>
          <a:lstStyle/>
          <a:p>
            <a:pPr>
              <a:defRPr/>
            </a:pPr>
            <a:r>
              <a:rPr lang="en-US" b="1" dirty="0"/>
              <a:t>Automated </a:t>
            </a:r>
            <a:endParaRPr lang="en-US" b="1" dirty="0" smtClean="0"/>
          </a:p>
          <a:p>
            <a:pPr>
              <a:defRPr/>
            </a:pPr>
            <a:r>
              <a:rPr lang="en-US" b="1" dirty="0" smtClean="0"/>
              <a:t>mediators</a:t>
            </a:r>
            <a:endParaRPr lang="he-IL" b="1" dirty="0"/>
          </a:p>
        </p:txBody>
      </p:sp>
    </p:spTree>
    <p:extLst>
      <p:ext uri="{BB962C8B-B14F-4D97-AF65-F5344CB8AC3E}">
        <p14:creationId xmlns:p14="http://schemas.microsoft.com/office/powerpoint/2010/main" val="40193353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0"/>
            <a:ext cx="7772400" cy="1143000"/>
          </a:xfrm>
        </p:spPr>
        <p:txBody>
          <a:bodyPr/>
          <a:lstStyle/>
          <a:p>
            <a:pPr algn="ctr"/>
            <a:r>
              <a:rPr lang="en-US" b="1" dirty="0"/>
              <a:t>Setup</a:t>
            </a:r>
          </a:p>
        </p:txBody>
      </p:sp>
      <p:sp>
        <p:nvSpPr>
          <p:cNvPr id="44035" name="Rectangle 3"/>
          <p:cNvSpPr>
            <a:spLocks noGrp="1" noChangeArrowheads="1"/>
          </p:cNvSpPr>
          <p:nvPr>
            <p:ph type="body" idx="1"/>
          </p:nvPr>
        </p:nvSpPr>
        <p:spPr>
          <a:xfrm>
            <a:off x="152400" y="1295400"/>
            <a:ext cx="8839200" cy="5029200"/>
          </a:xfrm>
        </p:spPr>
        <p:txBody>
          <a:bodyPr/>
          <a:lstStyle/>
          <a:p>
            <a:pPr algn="l" rtl="0">
              <a:lnSpc>
                <a:spcPct val="90000"/>
              </a:lnSpc>
            </a:pPr>
            <a:r>
              <a:rPr lang="en-US" sz="2800" dirty="0"/>
              <a:t>Player 1 plays rock with probability p</a:t>
            </a:r>
            <a:r>
              <a:rPr lang="en-US" sz="2800" baseline="-25000" dirty="0"/>
              <a:t>r</a:t>
            </a:r>
            <a:r>
              <a:rPr lang="en-US" sz="2800" dirty="0"/>
              <a:t>, scissors with probability </a:t>
            </a:r>
            <a:r>
              <a:rPr lang="en-US" sz="2800" dirty="0" err="1"/>
              <a:t>p</a:t>
            </a:r>
            <a:r>
              <a:rPr lang="en-US" sz="2800" baseline="-25000" dirty="0" err="1"/>
              <a:t>s</a:t>
            </a:r>
            <a:r>
              <a:rPr lang="en-US" sz="2800" dirty="0"/>
              <a:t>, paper with probability  </a:t>
            </a:r>
            <a:r>
              <a:rPr lang="en-US" sz="2800" dirty="0" smtClean="0"/>
              <a:t>1-p</a:t>
            </a:r>
            <a:r>
              <a:rPr lang="en-US" sz="2800" baseline="-25000" dirty="0" smtClean="0"/>
              <a:t>r</a:t>
            </a:r>
            <a:r>
              <a:rPr lang="en-US" sz="2800" dirty="0" smtClean="0"/>
              <a:t> </a:t>
            </a:r>
            <a:r>
              <a:rPr lang="en-US" sz="2800" dirty="0"/>
              <a:t>–</a:t>
            </a:r>
            <a:r>
              <a:rPr lang="en-US" sz="2800" dirty="0" err="1"/>
              <a:t>p</a:t>
            </a:r>
            <a:r>
              <a:rPr lang="en-US" sz="2800" baseline="-25000" dirty="0" err="1"/>
              <a:t>s</a:t>
            </a:r>
            <a:endParaRPr lang="en-US" sz="2800" baseline="-25000" dirty="0"/>
          </a:p>
          <a:p>
            <a:pPr algn="l" rtl="0">
              <a:lnSpc>
                <a:spcPct val="90000"/>
              </a:lnSpc>
            </a:pPr>
            <a:r>
              <a:rPr lang="en-US" sz="2800" dirty="0" smtClean="0"/>
              <a:t>Utility</a:t>
            </a:r>
            <a:r>
              <a:rPr lang="en-US" sz="2800" baseline="-25000" dirty="0" smtClean="0"/>
              <a:t>2</a:t>
            </a:r>
            <a:r>
              <a:rPr lang="en-US" sz="2800" dirty="0" smtClean="0"/>
              <a:t>(rock</a:t>
            </a:r>
            <a:r>
              <a:rPr lang="en-US" sz="2800" dirty="0"/>
              <a:t>) = 0*p</a:t>
            </a:r>
            <a:r>
              <a:rPr lang="en-US" sz="2800" baseline="-25000" dirty="0"/>
              <a:t>r</a:t>
            </a:r>
            <a:r>
              <a:rPr lang="en-US" sz="2800" dirty="0"/>
              <a:t> + 1*</a:t>
            </a:r>
            <a:r>
              <a:rPr lang="en-US" sz="2800" dirty="0" err="1"/>
              <a:t>p</a:t>
            </a:r>
            <a:r>
              <a:rPr lang="en-US" sz="2800" baseline="-25000" dirty="0" err="1"/>
              <a:t>s</a:t>
            </a:r>
            <a:r>
              <a:rPr lang="en-US" sz="2800" dirty="0"/>
              <a:t> – 1(1-p</a:t>
            </a:r>
            <a:r>
              <a:rPr lang="en-US" sz="2800" baseline="-25000" dirty="0"/>
              <a:t>r</a:t>
            </a:r>
            <a:r>
              <a:rPr lang="en-US" sz="2800" dirty="0"/>
              <a:t> –</a:t>
            </a:r>
            <a:r>
              <a:rPr lang="en-US" sz="2800" dirty="0" err="1"/>
              <a:t>p</a:t>
            </a:r>
            <a:r>
              <a:rPr lang="en-US" sz="2800" baseline="-25000" dirty="0" err="1"/>
              <a:t>s</a:t>
            </a:r>
            <a:r>
              <a:rPr lang="en-US" sz="2800" dirty="0"/>
              <a:t>) </a:t>
            </a:r>
            <a:r>
              <a:rPr lang="en-US" sz="2800" dirty="0" smtClean="0"/>
              <a:t>=2 </a:t>
            </a:r>
            <a:r>
              <a:rPr lang="en-US" sz="2800" dirty="0" err="1"/>
              <a:t>p</a:t>
            </a:r>
            <a:r>
              <a:rPr lang="en-US" sz="2800" baseline="-25000" dirty="0" err="1"/>
              <a:t>s</a:t>
            </a:r>
            <a:r>
              <a:rPr lang="en-US" sz="2800" dirty="0"/>
              <a:t> + p</a:t>
            </a:r>
            <a:r>
              <a:rPr lang="en-US" sz="2800" baseline="-25000" dirty="0"/>
              <a:t>r</a:t>
            </a:r>
            <a:r>
              <a:rPr lang="en-US" sz="2800" dirty="0"/>
              <a:t> -1</a:t>
            </a:r>
          </a:p>
          <a:p>
            <a:pPr algn="l" rtl="0">
              <a:lnSpc>
                <a:spcPct val="90000"/>
              </a:lnSpc>
            </a:pPr>
            <a:r>
              <a:rPr lang="en-US" sz="2800" dirty="0" smtClean="0"/>
              <a:t>Utility</a:t>
            </a:r>
            <a:r>
              <a:rPr lang="en-US" sz="2800" baseline="-25000" dirty="0" smtClean="0"/>
              <a:t>2</a:t>
            </a:r>
            <a:r>
              <a:rPr lang="en-US" sz="2800" dirty="0" smtClean="0"/>
              <a:t>(scissors</a:t>
            </a:r>
            <a:r>
              <a:rPr lang="en-US" sz="2800" dirty="0"/>
              <a:t>) = 0*</a:t>
            </a:r>
            <a:r>
              <a:rPr lang="en-US" sz="2800" dirty="0" err="1"/>
              <a:t>p</a:t>
            </a:r>
            <a:r>
              <a:rPr lang="en-US" sz="2800" baseline="-25000" dirty="0" err="1"/>
              <a:t>s</a:t>
            </a:r>
            <a:r>
              <a:rPr lang="en-US" sz="2800" dirty="0"/>
              <a:t> + 1*(1 – p</a:t>
            </a:r>
            <a:r>
              <a:rPr lang="en-US" sz="2800" baseline="-25000" dirty="0"/>
              <a:t>r</a:t>
            </a:r>
            <a:r>
              <a:rPr lang="en-US" sz="2800" dirty="0"/>
              <a:t> – </a:t>
            </a:r>
            <a:r>
              <a:rPr lang="en-US" sz="2800" dirty="0" err="1"/>
              <a:t>p</a:t>
            </a:r>
            <a:r>
              <a:rPr lang="en-US" sz="2800" baseline="-25000" dirty="0" err="1"/>
              <a:t>s</a:t>
            </a:r>
            <a:r>
              <a:rPr lang="en-US" sz="2800" dirty="0"/>
              <a:t>) – 1p</a:t>
            </a:r>
            <a:r>
              <a:rPr lang="en-US" sz="2800" baseline="-25000" dirty="0"/>
              <a:t>r </a:t>
            </a:r>
            <a:r>
              <a:rPr lang="en-US" sz="2800" dirty="0"/>
              <a:t>= 1 – 2p</a:t>
            </a:r>
            <a:r>
              <a:rPr lang="en-US" sz="2800" baseline="-25000" dirty="0"/>
              <a:t>r</a:t>
            </a:r>
            <a:r>
              <a:rPr lang="en-US" sz="2800" dirty="0"/>
              <a:t> –</a:t>
            </a:r>
            <a:r>
              <a:rPr lang="en-US" sz="2800" dirty="0" err="1"/>
              <a:t>p</a:t>
            </a:r>
            <a:r>
              <a:rPr lang="en-US" sz="2800" baseline="-25000" dirty="0" err="1"/>
              <a:t>s</a:t>
            </a:r>
            <a:endParaRPr lang="en-US" sz="2800" dirty="0"/>
          </a:p>
          <a:p>
            <a:pPr algn="l" rtl="0">
              <a:lnSpc>
                <a:spcPct val="90000"/>
              </a:lnSpc>
            </a:pPr>
            <a:r>
              <a:rPr lang="en-US" sz="2800" dirty="0" smtClean="0"/>
              <a:t>Utility</a:t>
            </a:r>
            <a:r>
              <a:rPr lang="en-US" sz="2800" baseline="-25000" dirty="0" smtClean="0"/>
              <a:t>2</a:t>
            </a:r>
            <a:r>
              <a:rPr lang="en-US" sz="2800" dirty="0" smtClean="0"/>
              <a:t>(paper</a:t>
            </a:r>
            <a:r>
              <a:rPr lang="en-US" sz="2800" dirty="0"/>
              <a:t>) = 0*(1-p</a:t>
            </a:r>
            <a:r>
              <a:rPr lang="en-US" sz="2800" baseline="-25000" dirty="0"/>
              <a:t>r</a:t>
            </a:r>
            <a:r>
              <a:rPr lang="en-US" sz="2800" dirty="0"/>
              <a:t> –</a:t>
            </a:r>
            <a:r>
              <a:rPr lang="en-US" sz="2800" dirty="0" err="1"/>
              <a:t>p</a:t>
            </a:r>
            <a:r>
              <a:rPr lang="en-US" sz="2800" baseline="-25000" dirty="0" err="1"/>
              <a:t>s</a:t>
            </a:r>
            <a:r>
              <a:rPr lang="en-US" sz="2800" dirty="0"/>
              <a:t>)+ 1*p</a:t>
            </a:r>
            <a:r>
              <a:rPr lang="en-US" sz="2800" baseline="-25000" dirty="0"/>
              <a:t>r</a:t>
            </a:r>
            <a:r>
              <a:rPr lang="en-US" sz="2800" dirty="0"/>
              <a:t> – 1p</a:t>
            </a:r>
            <a:r>
              <a:rPr lang="en-US" sz="2800" baseline="-25000" dirty="0"/>
              <a:t>s             </a:t>
            </a:r>
            <a:r>
              <a:rPr lang="en-US" sz="2800" dirty="0"/>
              <a:t>= p</a:t>
            </a:r>
            <a:r>
              <a:rPr lang="en-US" sz="2800" baseline="-25000" dirty="0"/>
              <a:t>r</a:t>
            </a:r>
            <a:r>
              <a:rPr lang="en-US" sz="2800" dirty="0"/>
              <a:t> –</a:t>
            </a:r>
            <a:r>
              <a:rPr lang="en-US" sz="2800" dirty="0" err="1" smtClean="0"/>
              <a:t>p</a:t>
            </a:r>
            <a:r>
              <a:rPr lang="en-US" sz="2800" baseline="-25000" dirty="0" err="1" smtClean="0"/>
              <a:t>s</a:t>
            </a:r>
            <a:endParaRPr lang="en-US" sz="2800" dirty="0"/>
          </a:p>
          <a:p>
            <a:pPr algn="l" rtl="0">
              <a:lnSpc>
                <a:spcPct val="90000"/>
              </a:lnSpc>
            </a:pPr>
            <a:r>
              <a:rPr lang="en-US" sz="2400" dirty="0" smtClean="0"/>
              <a:t>Player </a:t>
            </a:r>
            <a:r>
              <a:rPr lang="en-US" sz="2400" dirty="0"/>
              <a:t>2 wants to choose a probability for each </a:t>
            </a:r>
            <a:r>
              <a:rPr lang="en-US" sz="2400" dirty="0" smtClean="0"/>
              <a:t>action so </a:t>
            </a:r>
            <a:r>
              <a:rPr lang="en-US" sz="2400" dirty="0"/>
              <a:t>that the expected payoff for each </a:t>
            </a:r>
            <a:r>
              <a:rPr lang="en-US" sz="2400" dirty="0" smtClean="0"/>
              <a:t>action </a:t>
            </a:r>
            <a:r>
              <a:rPr lang="en-US" sz="2400" dirty="0"/>
              <a:t>is the same. </a:t>
            </a:r>
          </a:p>
          <a:p>
            <a:pPr lvl="1" algn="l" rtl="0">
              <a:lnSpc>
                <a:spcPct val="90000"/>
              </a:lnSpc>
              <a:buFontTx/>
              <a:buNone/>
            </a:pPr>
            <a:endParaRPr lang="en-US" sz="2400" dirty="0"/>
          </a:p>
          <a:p>
            <a:pPr algn="l" rtl="0">
              <a:lnSpc>
                <a:spcPct val="90000"/>
              </a:lnSpc>
              <a:buFontTx/>
              <a:buNone/>
            </a:pPr>
            <a:endParaRPr lang="en-US" sz="2800" dirty="0"/>
          </a:p>
          <a:p>
            <a:pPr algn="l" rtl="0">
              <a:lnSpc>
                <a:spcPct val="90000"/>
              </a:lnSpc>
              <a:buFontTx/>
              <a:buNone/>
            </a:pPr>
            <a:endParaRPr lang="en-US" sz="2800" dirty="0"/>
          </a:p>
        </p:txBody>
      </p:sp>
      <p:sp>
        <p:nvSpPr>
          <p:cNvPr id="4" name="Slide Number Placeholder 3"/>
          <p:cNvSpPr>
            <a:spLocks noGrp="1"/>
          </p:cNvSpPr>
          <p:nvPr>
            <p:ph type="sldNum" sz="quarter" idx="10"/>
          </p:nvPr>
        </p:nvSpPr>
        <p:spPr/>
        <p:txBody>
          <a:bodyPr/>
          <a:lstStyle/>
          <a:p>
            <a:fld id="{5F35B4F8-7CCF-431C-837B-8C59DF8B35AD}" type="slidenum">
              <a:rPr lang="en-US" smtClean="0"/>
              <a:pPr/>
              <a:t>30</a:t>
            </a:fld>
            <a:endParaRPr lang="en-US"/>
          </a:p>
        </p:txBody>
      </p:sp>
    </p:spTree>
    <p:extLst>
      <p:ext uri="{BB962C8B-B14F-4D97-AF65-F5344CB8AC3E}">
        <p14:creationId xmlns:p14="http://schemas.microsoft.com/office/powerpoint/2010/main" val="20749857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152400"/>
            <a:ext cx="7772400" cy="1143000"/>
          </a:xfrm>
        </p:spPr>
        <p:txBody>
          <a:bodyPr/>
          <a:lstStyle/>
          <a:p>
            <a:pPr algn="ctr"/>
            <a:r>
              <a:rPr lang="en-US" b="1" dirty="0"/>
              <a:t>Setup</a:t>
            </a:r>
          </a:p>
        </p:txBody>
      </p:sp>
      <p:sp>
        <p:nvSpPr>
          <p:cNvPr id="45059" name="Rectangle 3"/>
          <p:cNvSpPr>
            <a:spLocks noGrp="1" noChangeArrowheads="1"/>
          </p:cNvSpPr>
          <p:nvPr>
            <p:ph type="body" idx="1"/>
          </p:nvPr>
        </p:nvSpPr>
        <p:spPr>
          <a:xfrm>
            <a:off x="685800" y="1447800"/>
            <a:ext cx="7772400" cy="4648200"/>
          </a:xfrm>
        </p:spPr>
        <p:txBody>
          <a:bodyPr/>
          <a:lstStyle/>
          <a:p>
            <a:pPr lvl="1" algn="l" rtl="0">
              <a:buFontTx/>
              <a:buNone/>
            </a:pPr>
            <a:r>
              <a:rPr lang="en-US" sz="2400" dirty="0" err="1"/>
              <a:t>q</a:t>
            </a:r>
            <a:r>
              <a:rPr lang="en-US" sz="2400" baseline="-25000" dirty="0" err="1"/>
              <a:t>r</a:t>
            </a:r>
            <a:r>
              <a:rPr lang="en-US" sz="2400" dirty="0"/>
              <a:t>(2 </a:t>
            </a:r>
            <a:r>
              <a:rPr lang="en-US" sz="2400" dirty="0" err="1"/>
              <a:t>p</a:t>
            </a:r>
            <a:r>
              <a:rPr lang="en-US" sz="2400" baseline="-25000" dirty="0" err="1"/>
              <a:t>s</a:t>
            </a:r>
            <a:r>
              <a:rPr lang="en-US" sz="2400" dirty="0"/>
              <a:t> + p</a:t>
            </a:r>
            <a:r>
              <a:rPr lang="en-US" sz="2400" baseline="-25000" dirty="0"/>
              <a:t>r</a:t>
            </a:r>
            <a:r>
              <a:rPr lang="en-US" sz="2400" dirty="0"/>
              <a:t> –1) = </a:t>
            </a:r>
            <a:r>
              <a:rPr lang="en-US" sz="2400" dirty="0" err="1"/>
              <a:t>q</a:t>
            </a:r>
            <a:r>
              <a:rPr lang="en-US" sz="2400" baseline="-25000" dirty="0" err="1"/>
              <a:t>s</a:t>
            </a:r>
            <a:r>
              <a:rPr lang="en-US" sz="2400" dirty="0"/>
              <a:t>(1 – 2p</a:t>
            </a:r>
            <a:r>
              <a:rPr lang="en-US" sz="2400" baseline="-25000" dirty="0"/>
              <a:t>r</a:t>
            </a:r>
            <a:r>
              <a:rPr lang="en-US" sz="2400" dirty="0"/>
              <a:t> –</a:t>
            </a:r>
            <a:r>
              <a:rPr lang="en-US" sz="2400" dirty="0" err="1"/>
              <a:t>p</a:t>
            </a:r>
            <a:r>
              <a:rPr lang="en-US" sz="2400" baseline="-25000" dirty="0" err="1"/>
              <a:t>s</a:t>
            </a:r>
            <a:r>
              <a:rPr lang="en-US" sz="2400" dirty="0"/>
              <a:t>) = (1-q</a:t>
            </a:r>
            <a:r>
              <a:rPr lang="en-US" sz="2400" baseline="-25000" dirty="0"/>
              <a:t>r</a:t>
            </a:r>
            <a:r>
              <a:rPr lang="en-US" sz="2400" dirty="0"/>
              <a:t>-q</a:t>
            </a:r>
            <a:r>
              <a:rPr lang="en-US" sz="2400" baseline="-25000" dirty="0"/>
              <a:t>s</a:t>
            </a:r>
            <a:r>
              <a:rPr lang="en-US" sz="2400" dirty="0"/>
              <a:t>) (p</a:t>
            </a:r>
            <a:r>
              <a:rPr lang="en-US" sz="2400" baseline="-25000" dirty="0"/>
              <a:t>r</a:t>
            </a:r>
            <a:r>
              <a:rPr lang="en-US" sz="2400" dirty="0"/>
              <a:t> –</a:t>
            </a:r>
            <a:r>
              <a:rPr lang="en-US" sz="2400" dirty="0" err="1"/>
              <a:t>p</a:t>
            </a:r>
            <a:r>
              <a:rPr lang="en-US" sz="2400" baseline="-25000" dirty="0" err="1"/>
              <a:t>s</a:t>
            </a:r>
            <a:r>
              <a:rPr lang="en-US" sz="2400" dirty="0"/>
              <a:t>)</a:t>
            </a:r>
          </a:p>
          <a:p>
            <a:pPr lvl="1" algn="l" rtl="0">
              <a:buFontTx/>
              <a:buNone/>
            </a:pPr>
            <a:endParaRPr lang="en-US" sz="2400" dirty="0"/>
          </a:p>
          <a:p>
            <a:pPr lvl="1" algn="l" rtl="0">
              <a:buFontTx/>
              <a:buChar char="•"/>
            </a:pPr>
            <a:r>
              <a:rPr lang="en-US" sz="2400" dirty="0"/>
              <a:t>It turns out (after some algebra) that the optimal mixed strategy is to play each </a:t>
            </a:r>
            <a:r>
              <a:rPr lang="en-US" sz="2400" dirty="0" smtClean="0"/>
              <a:t>action 1/3  </a:t>
            </a:r>
            <a:r>
              <a:rPr lang="en-US" sz="2400" dirty="0"/>
              <a:t>of the </a:t>
            </a:r>
            <a:r>
              <a:rPr lang="en-US" sz="2400" dirty="0" smtClean="0"/>
              <a:t>time</a:t>
            </a:r>
            <a:endParaRPr lang="en-US" sz="2400" dirty="0"/>
          </a:p>
          <a:p>
            <a:pPr lvl="1" algn="l" rtl="0">
              <a:buFontTx/>
              <a:buChar char="•"/>
            </a:pPr>
            <a:r>
              <a:rPr lang="en-US" sz="2400" dirty="0"/>
              <a:t>Intuition: What if you played rock half the time? Your opponent would then play paper half the time, and you’d lose more often than you </a:t>
            </a:r>
            <a:r>
              <a:rPr lang="en-US" sz="2400" dirty="0" smtClean="0"/>
              <a:t>won</a:t>
            </a:r>
            <a:endParaRPr lang="en-US" sz="2400" dirty="0"/>
          </a:p>
          <a:p>
            <a:pPr lvl="1" algn="l" rtl="0">
              <a:buFontTx/>
              <a:buChar char="•"/>
            </a:pPr>
            <a:r>
              <a:rPr lang="en-US" sz="2400" dirty="0"/>
              <a:t>So you’d decrease the fraction of times you played rock, until your opponent had no ‘edge’ in guessing what you’ll </a:t>
            </a:r>
            <a:r>
              <a:rPr lang="en-US" sz="2400" dirty="0" smtClean="0"/>
              <a:t>do</a:t>
            </a:r>
            <a:endParaRPr lang="en-US" sz="2400" dirty="0"/>
          </a:p>
          <a:p>
            <a:pPr lvl="1" algn="l" rtl="0">
              <a:buFontTx/>
              <a:buNone/>
            </a:pPr>
            <a:endParaRPr lang="en-US" sz="2400" dirty="0"/>
          </a:p>
          <a:p>
            <a:pPr lvl="1" algn="l" rtl="0">
              <a:buFontTx/>
              <a:buNone/>
            </a:pPr>
            <a:endParaRPr lang="en-US" sz="2400" dirty="0"/>
          </a:p>
        </p:txBody>
      </p:sp>
      <p:sp>
        <p:nvSpPr>
          <p:cNvPr id="4" name="Slide Number Placeholder 3"/>
          <p:cNvSpPr>
            <a:spLocks noGrp="1"/>
          </p:cNvSpPr>
          <p:nvPr>
            <p:ph type="sldNum" sz="quarter" idx="10"/>
          </p:nvPr>
        </p:nvSpPr>
        <p:spPr/>
        <p:txBody>
          <a:bodyPr/>
          <a:lstStyle/>
          <a:p>
            <a:fld id="{5F35B4F8-7CCF-431C-837B-8C59DF8B35AD}" type="slidenum">
              <a:rPr lang="en-US" smtClean="0"/>
              <a:pPr/>
              <a:t>31</a:t>
            </a:fld>
            <a:endParaRPr lang="en-US"/>
          </a:p>
        </p:txBody>
      </p:sp>
    </p:spTree>
    <p:extLst>
      <p:ext uri="{BB962C8B-B14F-4D97-AF65-F5344CB8AC3E}">
        <p14:creationId xmlns:p14="http://schemas.microsoft.com/office/powerpoint/2010/main" val="878252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4"/>
          <p:cNvSpPr>
            <a:spLocks noGrp="1"/>
          </p:cNvSpPr>
          <p:nvPr>
            <p:ph type="sldNum" sz="quarter" idx="4294967295"/>
          </p:nvPr>
        </p:nvSpPr>
        <p:spPr>
          <a:xfrm>
            <a:off x="6553200" y="6245225"/>
            <a:ext cx="2133600" cy="476250"/>
          </a:xfrm>
          <a:prstGeom prst="rect">
            <a:avLst/>
          </a:prstGeom>
        </p:spPr>
        <p:txBody>
          <a:bodyPr/>
          <a:lstStyle/>
          <a:p>
            <a:fld id="{42FE3AAD-DF09-485A-8B2E-A8FE35A77EE2}" type="slidenum">
              <a:rPr lang="en-US"/>
              <a:pPr/>
              <a:t>32</a:t>
            </a:fld>
            <a:endParaRPr lang="en-US"/>
          </a:p>
        </p:txBody>
      </p:sp>
      <p:sp>
        <p:nvSpPr>
          <p:cNvPr id="219138" name="Rectangle 2"/>
          <p:cNvSpPr>
            <a:spLocks noGrp="1" noChangeArrowheads="1"/>
          </p:cNvSpPr>
          <p:nvPr>
            <p:ph type="title"/>
          </p:nvPr>
        </p:nvSpPr>
        <p:spPr>
          <a:xfrm>
            <a:off x="685800" y="0"/>
            <a:ext cx="7772400" cy="1143000"/>
          </a:xfrm>
        </p:spPr>
        <p:txBody>
          <a:bodyPr/>
          <a:lstStyle/>
          <a:p>
            <a:pPr algn="ctr"/>
            <a:r>
              <a:rPr lang="en-US" b="1" dirty="0"/>
              <a:t>Extensive Form Games</a:t>
            </a:r>
          </a:p>
        </p:txBody>
      </p:sp>
      <p:grpSp>
        <p:nvGrpSpPr>
          <p:cNvPr id="2" name="Group 3"/>
          <p:cNvGrpSpPr>
            <a:grpSpLocks/>
          </p:cNvGrpSpPr>
          <p:nvPr/>
        </p:nvGrpSpPr>
        <p:grpSpPr bwMode="auto">
          <a:xfrm>
            <a:off x="381000" y="1600200"/>
            <a:ext cx="4443413" cy="3509963"/>
            <a:chOff x="1440" y="1440"/>
            <a:chExt cx="2799" cy="2211"/>
          </a:xfrm>
        </p:grpSpPr>
        <p:sp>
          <p:nvSpPr>
            <p:cNvPr id="219140" name="Oval 4"/>
            <p:cNvSpPr>
              <a:spLocks noChangeArrowheads="1"/>
            </p:cNvSpPr>
            <p:nvPr/>
          </p:nvSpPr>
          <p:spPr bwMode="auto">
            <a:xfrm>
              <a:off x="2304" y="2160"/>
              <a:ext cx="144" cy="240"/>
            </a:xfrm>
            <a:prstGeom prst="ellipse">
              <a:avLst/>
            </a:prstGeom>
            <a:solidFill>
              <a:srgbClr val="008000"/>
            </a:solidFill>
            <a:ln w="28575">
              <a:solidFill>
                <a:schemeClr val="tx1"/>
              </a:solidFill>
              <a:round/>
              <a:headEnd/>
              <a:tailEnd/>
            </a:ln>
            <a:effectLst/>
          </p:spPr>
          <p:txBody>
            <a:bodyPr wrap="none" anchor="ctr"/>
            <a:lstStyle/>
            <a:p>
              <a:endParaRPr lang="en-US"/>
            </a:p>
          </p:txBody>
        </p:sp>
        <p:sp>
          <p:nvSpPr>
            <p:cNvPr id="219141" name="Oval 5"/>
            <p:cNvSpPr>
              <a:spLocks noChangeArrowheads="1"/>
            </p:cNvSpPr>
            <p:nvPr/>
          </p:nvSpPr>
          <p:spPr bwMode="auto">
            <a:xfrm>
              <a:off x="2736" y="1440"/>
              <a:ext cx="144" cy="240"/>
            </a:xfrm>
            <a:prstGeom prst="ellipse">
              <a:avLst/>
            </a:prstGeom>
            <a:solidFill>
              <a:srgbClr val="CC0000"/>
            </a:solidFill>
            <a:ln w="28575">
              <a:solidFill>
                <a:schemeClr val="tx1"/>
              </a:solidFill>
              <a:round/>
              <a:headEnd/>
              <a:tailEnd/>
            </a:ln>
            <a:effectLst/>
          </p:spPr>
          <p:txBody>
            <a:bodyPr wrap="none" anchor="ctr"/>
            <a:lstStyle/>
            <a:p>
              <a:endParaRPr lang="en-US"/>
            </a:p>
          </p:txBody>
        </p:sp>
        <p:sp>
          <p:nvSpPr>
            <p:cNvPr id="219142" name="Oval 6"/>
            <p:cNvSpPr>
              <a:spLocks noChangeArrowheads="1"/>
            </p:cNvSpPr>
            <p:nvPr/>
          </p:nvSpPr>
          <p:spPr bwMode="auto">
            <a:xfrm>
              <a:off x="3120" y="2160"/>
              <a:ext cx="144" cy="240"/>
            </a:xfrm>
            <a:prstGeom prst="ellipse">
              <a:avLst/>
            </a:prstGeom>
            <a:solidFill>
              <a:srgbClr val="008000"/>
            </a:solidFill>
            <a:ln w="28575">
              <a:solidFill>
                <a:schemeClr val="tx1"/>
              </a:solidFill>
              <a:round/>
              <a:headEnd/>
              <a:tailEnd/>
            </a:ln>
            <a:effectLst/>
          </p:spPr>
          <p:txBody>
            <a:bodyPr wrap="none" anchor="ctr"/>
            <a:lstStyle/>
            <a:p>
              <a:endParaRPr lang="en-US"/>
            </a:p>
          </p:txBody>
        </p:sp>
        <p:sp>
          <p:nvSpPr>
            <p:cNvPr id="219143" name="Oval 7"/>
            <p:cNvSpPr>
              <a:spLocks noChangeArrowheads="1"/>
            </p:cNvSpPr>
            <p:nvPr/>
          </p:nvSpPr>
          <p:spPr bwMode="auto">
            <a:xfrm>
              <a:off x="1872" y="3024"/>
              <a:ext cx="96" cy="144"/>
            </a:xfrm>
            <a:prstGeom prst="ellipse">
              <a:avLst/>
            </a:prstGeom>
            <a:solidFill>
              <a:schemeClr val="tx1"/>
            </a:solidFill>
            <a:ln w="28575">
              <a:solidFill>
                <a:schemeClr val="tx1"/>
              </a:solidFill>
              <a:round/>
              <a:headEnd/>
              <a:tailEnd/>
            </a:ln>
            <a:effectLst/>
          </p:spPr>
          <p:txBody>
            <a:bodyPr wrap="none" anchor="ctr"/>
            <a:lstStyle/>
            <a:p>
              <a:endParaRPr lang="en-US"/>
            </a:p>
          </p:txBody>
        </p:sp>
        <p:sp>
          <p:nvSpPr>
            <p:cNvPr id="219144" name="Oval 8"/>
            <p:cNvSpPr>
              <a:spLocks noChangeArrowheads="1"/>
            </p:cNvSpPr>
            <p:nvPr/>
          </p:nvSpPr>
          <p:spPr bwMode="auto">
            <a:xfrm>
              <a:off x="2448" y="3024"/>
              <a:ext cx="96" cy="144"/>
            </a:xfrm>
            <a:prstGeom prst="ellipse">
              <a:avLst/>
            </a:prstGeom>
            <a:solidFill>
              <a:schemeClr val="tx1"/>
            </a:solidFill>
            <a:ln w="28575">
              <a:solidFill>
                <a:schemeClr val="tx1"/>
              </a:solidFill>
              <a:round/>
              <a:headEnd/>
              <a:tailEnd/>
            </a:ln>
            <a:effectLst/>
          </p:spPr>
          <p:txBody>
            <a:bodyPr wrap="none" anchor="ctr"/>
            <a:lstStyle/>
            <a:p>
              <a:endParaRPr lang="en-US"/>
            </a:p>
          </p:txBody>
        </p:sp>
        <p:sp>
          <p:nvSpPr>
            <p:cNvPr id="219145" name="Oval 9"/>
            <p:cNvSpPr>
              <a:spLocks noChangeArrowheads="1"/>
            </p:cNvSpPr>
            <p:nvPr/>
          </p:nvSpPr>
          <p:spPr bwMode="auto">
            <a:xfrm>
              <a:off x="3072" y="3024"/>
              <a:ext cx="96" cy="144"/>
            </a:xfrm>
            <a:prstGeom prst="ellipse">
              <a:avLst/>
            </a:prstGeom>
            <a:solidFill>
              <a:schemeClr val="tx1"/>
            </a:solidFill>
            <a:ln w="28575">
              <a:solidFill>
                <a:schemeClr val="tx1"/>
              </a:solidFill>
              <a:round/>
              <a:headEnd/>
              <a:tailEnd/>
            </a:ln>
            <a:effectLst/>
          </p:spPr>
          <p:txBody>
            <a:bodyPr wrap="none" anchor="ctr"/>
            <a:lstStyle/>
            <a:p>
              <a:endParaRPr lang="en-US"/>
            </a:p>
          </p:txBody>
        </p:sp>
        <p:sp>
          <p:nvSpPr>
            <p:cNvPr id="219146" name="Oval 10"/>
            <p:cNvSpPr>
              <a:spLocks noChangeArrowheads="1"/>
            </p:cNvSpPr>
            <p:nvPr/>
          </p:nvSpPr>
          <p:spPr bwMode="auto">
            <a:xfrm>
              <a:off x="3600" y="3024"/>
              <a:ext cx="96" cy="144"/>
            </a:xfrm>
            <a:prstGeom prst="ellipse">
              <a:avLst/>
            </a:prstGeom>
            <a:solidFill>
              <a:schemeClr val="tx1"/>
            </a:solidFill>
            <a:ln w="28575">
              <a:solidFill>
                <a:schemeClr val="tx1"/>
              </a:solidFill>
              <a:round/>
              <a:headEnd/>
              <a:tailEnd/>
            </a:ln>
            <a:effectLst/>
          </p:spPr>
          <p:txBody>
            <a:bodyPr wrap="none" anchor="ctr"/>
            <a:lstStyle/>
            <a:p>
              <a:endParaRPr lang="en-US"/>
            </a:p>
          </p:txBody>
        </p:sp>
        <p:cxnSp>
          <p:nvCxnSpPr>
            <p:cNvPr id="219147" name="AutoShape 11"/>
            <p:cNvCxnSpPr>
              <a:cxnSpLocks noChangeShapeType="1"/>
              <a:stCxn id="219141" idx="4"/>
              <a:endCxn id="219140" idx="0"/>
            </p:cNvCxnSpPr>
            <p:nvPr/>
          </p:nvCxnSpPr>
          <p:spPr bwMode="auto">
            <a:xfrm flipH="1">
              <a:off x="2376" y="1689"/>
              <a:ext cx="432" cy="462"/>
            </a:xfrm>
            <a:prstGeom prst="straightConnector1">
              <a:avLst/>
            </a:prstGeom>
            <a:noFill/>
            <a:ln w="28575">
              <a:solidFill>
                <a:schemeClr val="tx1"/>
              </a:solidFill>
              <a:round/>
              <a:headEnd/>
              <a:tailEnd/>
            </a:ln>
            <a:effectLst/>
          </p:spPr>
        </p:cxnSp>
        <p:cxnSp>
          <p:nvCxnSpPr>
            <p:cNvPr id="219148" name="AutoShape 12"/>
            <p:cNvCxnSpPr>
              <a:cxnSpLocks noChangeShapeType="1"/>
              <a:stCxn id="219141" idx="4"/>
              <a:endCxn id="219142" idx="0"/>
            </p:cNvCxnSpPr>
            <p:nvPr/>
          </p:nvCxnSpPr>
          <p:spPr bwMode="auto">
            <a:xfrm>
              <a:off x="2808" y="1689"/>
              <a:ext cx="384" cy="462"/>
            </a:xfrm>
            <a:prstGeom prst="straightConnector1">
              <a:avLst/>
            </a:prstGeom>
            <a:noFill/>
            <a:ln w="28575">
              <a:solidFill>
                <a:schemeClr val="tx1"/>
              </a:solidFill>
              <a:round/>
              <a:headEnd/>
              <a:tailEnd/>
            </a:ln>
            <a:effectLst/>
          </p:spPr>
        </p:cxnSp>
        <p:cxnSp>
          <p:nvCxnSpPr>
            <p:cNvPr id="219149" name="AutoShape 13"/>
            <p:cNvCxnSpPr>
              <a:cxnSpLocks noChangeShapeType="1"/>
              <a:stCxn id="219140" idx="4"/>
              <a:endCxn id="219143" idx="0"/>
            </p:cNvCxnSpPr>
            <p:nvPr/>
          </p:nvCxnSpPr>
          <p:spPr bwMode="auto">
            <a:xfrm flipH="1">
              <a:off x="1920" y="2409"/>
              <a:ext cx="456" cy="606"/>
            </a:xfrm>
            <a:prstGeom prst="straightConnector1">
              <a:avLst/>
            </a:prstGeom>
            <a:noFill/>
            <a:ln w="28575">
              <a:solidFill>
                <a:schemeClr val="tx1"/>
              </a:solidFill>
              <a:round/>
              <a:headEnd/>
              <a:tailEnd/>
            </a:ln>
            <a:effectLst/>
          </p:spPr>
        </p:cxnSp>
        <p:cxnSp>
          <p:nvCxnSpPr>
            <p:cNvPr id="219150" name="AutoShape 14"/>
            <p:cNvCxnSpPr>
              <a:cxnSpLocks noChangeShapeType="1"/>
              <a:stCxn id="219140" idx="4"/>
              <a:endCxn id="219144" idx="0"/>
            </p:cNvCxnSpPr>
            <p:nvPr/>
          </p:nvCxnSpPr>
          <p:spPr bwMode="auto">
            <a:xfrm>
              <a:off x="2376" y="2409"/>
              <a:ext cx="120" cy="606"/>
            </a:xfrm>
            <a:prstGeom prst="straightConnector1">
              <a:avLst/>
            </a:prstGeom>
            <a:noFill/>
            <a:ln w="28575">
              <a:solidFill>
                <a:schemeClr val="tx1"/>
              </a:solidFill>
              <a:round/>
              <a:headEnd/>
              <a:tailEnd/>
            </a:ln>
            <a:effectLst/>
          </p:spPr>
        </p:cxnSp>
        <p:cxnSp>
          <p:nvCxnSpPr>
            <p:cNvPr id="219151" name="AutoShape 15"/>
            <p:cNvCxnSpPr>
              <a:cxnSpLocks noChangeShapeType="1"/>
              <a:stCxn id="219142" idx="4"/>
              <a:endCxn id="219145" idx="0"/>
            </p:cNvCxnSpPr>
            <p:nvPr/>
          </p:nvCxnSpPr>
          <p:spPr bwMode="auto">
            <a:xfrm flipH="1">
              <a:off x="3120" y="2409"/>
              <a:ext cx="72" cy="606"/>
            </a:xfrm>
            <a:prstGeom prst="straightConnector1">
              <a:avLst/>
            </a:prstGeom>
            <a:noFill/>
            <a:ln w="28575">
              <a:solidFill>
                <a:schemeClr val="tx1"/>
              </a:solidFill>
              <a:round/>
              <a:headEnd/>
              <a:tailEnd/>
            </a:ln>
            <a:effectLst/>
          </p:spPr>
        </p:cxnSp>
        <p:cxnSp>
          <p:nvCxnSpPr>
            <p:cNvPr id="219152" name="AutoShape 16"/>
            <p:cNvCxnSpPr>
              <a:cxnSpLocks noChangeShapeType="1"/>
              <a:stCxn id="219142" idx="4"/>
              <a:endCxn id="219146" idx="0"/>
            </p:cNvCxnSpPr>
            <p:nvPr/>
          </p:nvCxnSpPr>
          <p:spPr bwMode="auto">
            <a:xfrm>
              <a:off x="3192" y="2409"/>
              <a:ext cx="456" cy="606"/>
            </a:xfrm>
            <a:prstGeom prst="straightConnector1">
              <a:avLst/>
            </a:prstGeom>
            <a:noFill/>
            <a:ln w="28575">
              <a:solidFill>
                <a:schemeClr val="tx1"/>
              </a:solidFill>
              <a:round/>
              <a:headEnd/>
              <a:tailEnd/>
            </a:ln>
            <a:effectLst/>
          </p:spPr>
        </p:cxnSp>
        <p:sp>
          <p:nvSpPr>
            <p:cNvPr id="219153" name="Text Box 17"/>
            <p:cNvSpPr txBox="1">
              <a:spLocks noChangeArrowheads="1"/>
            </p:cNvSpPr>
            <p:nvPr/>
          </p:nvSpPr>
          <p:spPr bwMode="auto">
            <a:xfrm>
              <a:off x="2064" y="1771"/>
              <a:ext cx="240" cy="288"/>
            </a:xfrm>
            <a:prstGeom prst="rect">
              <a:avLst/>
            </a:prstGeom>
            <a:noFill/>
            <a:ln w="9525">
              <a:noFill/>
              <a:miter lim="800000"/>
              <a:headEnd/>
              <a:tailEnd/>
            </a:ln>
            <a:effectLst/>
          </p:spPr>
          <p:txBody>
            <a:bodyPr>
              <a:spAutoFit/>
            </a:bodyPr>
            <a:lstStyle/>
            <a:p>
              <a:pPr>
                <a:spcBef>
                  <a:spcPct val="50000"/>
                </a:spcBef>
              </a:pPr>
              <a:r>
                <a:rPr lang="en-US" sz="2400">
                  <a:latin typeface="Comic Sans MS" pitchFamily="66" charset="0"/>
                </a:rPr>
                <a:t>H</a:t>
              </a:r>
            </a:p>
          </p:txBody>
        </p:sp>
        <p:sp>
          <p:nvSpPr>
            <p:cNvPr id="219154" name="Text Box 18"/>
            <p:cNvSpPr txBox="1">
              <a:spLocks noChangeArrowheads="1"/>
            </p:cNvSpPr>
            <p:nvPr/>
          </p:nvSpPr>
          <p:spPr bwMode="auto">
            <a:xfrm>
              <a:off x="1776" y="2448"/>
              <a:ext cx="240" cy="288"/>
            </a:xfrm>
            <a:prstGeom prst="rect">
              <a:avLst/>
            </a:prstGeom>
            <a:noFill/>
            <a:ln w="9525">
              <a:noFill/>
              <a:miter lim="800000"/>
              <a:headEnd/>
              <a:tailEnd/>
            </a:ln>
            <a:effectLst/>
          </p:spPr>
          <p:txBody>
            <a:bodyPr>
              <a:spAutoFit/>
            </a:bodyPr>
            <a:lstStyle/>
            <a:p>
              <a:pPr>
                <a:spcBef>
                  <a:spcPct val="50000"/>
                </a:spcBef>
              </a:pPr>
              <a:r>
                <a:rPr lang="en-US" sz="2400">
                  <a:latin typeface="Comic Sans MS" pitchFamily="66" charset="0"/>
                </a:rPr>
                <a:t>H</a:t>
              </a:r>
            </a:p>
          </p:txBody>
        </p:sp>
        <p:sp>
          <p:nvSpPr>
            <p:cNvPr id="219155" name="Text Box 19"/>
            <p:cNvSpPr txBox="1">
              <a:spLocks noChangeArrowheads="1"/>
            </p:cNvSpPr>
            <p:nvPr/>
          </p:nvSpPr>
          <p:spPr bwMode="auto">
            <a:xfrm>
              <a:off x="2832" y="2544"/>
              <a:ext cx="240" cy="288"/>
            </a:xfrm>
            <a:prstGeom prst="rect">
              <a:avLst/>
            </a:prstGeom>
            <a:noFill/>
            <a:ln w="9525">
              <a:noFill/>
              <a:miter lim="800000"/>
              <a:headEnd/>
              <a:tailEnd/>
            </a:ln>
            <a:effectLst/>
          </p:spPr>
          <p:txBody>
            <a:bodyPr>
              <a:spAutoFit/>
            </a:bodyPr>
            <a:lstStyle/>
            <a:p>
              <a:pPr>
                <a:spcBef>
                  <a:spcPct val="50000"/>
                </a:spcBef>
              </a:pPr>
              <a:r>
                <a:rPr lang="en-US" sz="2400">
                  <a:latin typeface="Comic Sans MS" pitchFamily="66" charset="0"/>
                </a:rPr>
                <a:t>H</a:t>
              </a:r>
            </a:p>
          </p:txBody>
        </p:sp>
        <p:sp>
          <p:nvSpPr>
            <p:cNvPr id="219156" name="Text Box 20"/>
            <p:cNvSpPr txBox="1">
              <a:spLocks noChangeArrowheads="1"/>
            </p:cNvSpPr>
            <p:nvPr/>
          </p:nvSpPr>
          <p:spPr bwMode="auto">
            <a:xfrm>
              <a:off x="3168" y="1680"/>
              <a:ext cx="240" cy="288"/>
            </a:xfrm>
            <a:prstGeom prst="rect">
              <a:avLst/>
            </a:prstGeom>
            <a:noFill/>
            <a:ln w="9525">
              <a:noFill/>
              <a:miter lim="800000"/>
              <a:headEnd/>
              <a:tailEnd/>
            </a:ln>
            <a:effectLst/>
          </p:spPr>
          <p:txBody>
            <a:bodyPr>
              <a:spAutoFit/>
            </a:bodyPr>
            <a:lstStyle/>
            <a:p>
              <a:pPr>
                <a:spcBef>
                  <a:spcPct val="50000"/>
                </a:spcBef>
              </a:pPr>
              <a:r>
                <a:rPr lang="en-US" sz="2400" dirty="0">
                  <a:latin typeface="Comic Sans MS" pitchFamily="66" charset="0"/>
                </a:rPr>
                <a:t>T</a:t>
              </a:r>
            </a:p>
          </p:txBody>
        </p:sp>
        <p:sp>
          <p:nvSpPr>
            <p:cNvPr id="219157" name="Text Box 21"/>
            <p:cNvSpPr txBox="1">
              <a:spLocks noChangeArrowheads="1"/>
            </p:cNvSpPr>
            <p:nvPr/>
          </p:nvSpPr>
          <p:spPr bwMode="auto">
            <a:xfrm>
              <a:off x="3600" y="2496"/>
              <a:ext cx="240" cy="288"/>
            </a:xfrm>
            <a:prstGeom prst="rect">
              <a:avLst/>
            </a:prstGeom>
            <a:noFill/>
            <a:ln w="9525">
              <a:noFill/>
              <a:miter lim="800000"/>
              <a:headEnd/>
              <a:tailEnd/>
            </a:ln>
            <a:effectLst/>
          </p:spPr>
          <p:txBody>
            <a:bodyPr>
              <a:spAutoFit/>
            </a:bodyPr>
            <a:lstStyle/>
            <a:p>
              <a:pPr>
                <a:spcBef>
                  <a:spcPct val="50000"/>
                </a:spcBef>
              </a:pPr>
              <a:r>
                <a:rPr lang="en-US" sz="2400">
                  <a:latin typeface="Comic Sans MS" pitchFamily="66" charset="0"/>
                </a:rPr>
                <a:t>T</a:t>
              </a:r>
            </a:p>
          </p:txBody>
        </p:sp>
        <p:sp>
          <p:nvSpPr>
            <p:cNvPr id="219158" name="Text Box 22"/>
            <p:cNvSpPr txBox="1">
              <a:spLocks noChangeArrowheads="1"/>
            </p:cNvSpPr>
            <p:nvPr/>
          </p:nvSpPr>
          <p:spPr bwMode="auto">
            <a:xfrm>
              <a:off x="2496" y="2544"/>
              <a:ext cx="240" cy="288"/>
            </a:xfrm>
            <a:prstGeom prst="rect">
              <a:avLst/>
            </a:prstGeom>
            <a:noFill/>
            <a:ln w="9525">
              <a:noFill/>
              <a:miter lim="800000"/>
              <a:headEnd/>
              <a:tailEnd/>
            </a:ln>
            <a:effectLst/>
          </p:spPr>
          <p:txBody>
            <a:bodyPr>
              <a:spAutoFit/>
            </a:bodyPr>
            <a:lstStyle/>
            <a:p>
              <a:pPr>
                <a:spcBef>
                  <a:spcPct val="50000"/>
                </a:spcBef>
              </a:pPr>
              <a:r>
                <a:rPr lang="en-US" sz="2400">
                  <a:latin typeface="Comic Sans MS" pitchFamily="66" charset="0"/>
                </a:rPr>
                <a:t>T</a:t>
              </a:r>
            </a:p>
          </p:txBody>
        </p:sp>
        <p:sp>
          <p:nvSpPr>
            <p:cNvPr id="219159" name="Text Box 23"/>
            <p:cNvSpPr txBox="1">
              <a:spLocks noChangeArrowheads="1"/>
            </p:cNvSpPr>
            <p:nvPr/>
          </p:nvSpPr>
          <p:spPr bwMode="auto">
            <a:xfrm>
              <a:off x="1440" y="3360"/>
              <a:ext cx="512" cy="288"/>
            </a:xfrm>
            <a:prstGeom prst="rect">
              <a:avLst/>
            </a:prstGeom>
            <a:noFill/>
            <a:ln w="9525">
              <a:noFill/>
              <a:miter lim="800000"/>
              <a:headEnd/>
              <a:tailEnd/>
            </a:ln>
            <a:effectLst/>
          </p:spPr>
          <p:txBody>
            <a:bodyPr wrap="none">
              <a:spAutoFit/>
            </a:bodyPr>
            <a:lstStyle/>
            <a:p>
              <a:r>
                <a:rPr lang="en-US" sz="2400">
                  <a:latin typeface="Comic Sans MS" pitchFamily="66" charset="0"/>
                </a:rPr>
                <a:t>(1,2)</a:t>
              </a:r>
            </a:p>
          </p:txBody>
        </p:sp>
        <p:sp>
          <p:nvSpPr>
            <p:cNvPr id="219160" name="Text Box 24"/>
            <p:cNvSpPr txBox="1">
              <a:spLocks noChangeArrowheads="1"/>
            </p:cNvSpPr>
            <p:nvPr/>
          </p:nvSpPr>
          <p:spPr bwMode="auto">
            <a:xfrm>
              <a:off x="3696" y="3312"/>
              <a:ext cx="543" cy="288"/>
            </a:xfrm>
            <a:prstGeom prst="rect">
              <a:avLst/>
            </a:prstGeom>
            <a:noFill/>
            <a:ln w="9525">
              <a:noFill/>
              <a:miter lim="800000"/>
              <a:headEnd/>
              <a:tailEnd/>
            </a:ln>
            <a:effectLst/>
          </p:spPr>
          <p:txBody>
            <a:bodyPr wrap="none">
              <a:spAutoFit/>
            </a:bodyPr>
            <a:lstStyle/>
            <a:p>
              <a:r>
                <a:rPr lang="en-US" sz="2400">
                  <a:latin typeface="Comic Sans MS" pitchFamily="66" charset="0"/>
                </a:rPr>
                <a:t>(4,0)</a:t>
              </a:r>
            </a:p>
          </p:txBody>
        </p:sp>
        <p:sp>
          <p:nvSpPr>
            <p:cNvPr id="219161" name="Text Box 25"/>
            <p:cNvSpPr txBox="1">
              <a:spLocks noChangeArrowheads="1"/>
            </p:cNvSpPr>
            <p:nvPr/>
          </p:nvSpPr>
          <p:spPr bwMode="auto">
            <a:xfrm>
              <a:off x="2304" y="3363"/>
              <a:ext cx="512" cy="288"/>
            </a:xfrm>
            <a:prstGeom prst="rect">
              <a:avLst/>
            </a:prstGeom>
            <a:noFill/>
            <a:ln w="9525">
              <a:noFill/>
              <a:miter lim="800000"/>
              <a:headEnd/>
              <a:tailEnd/>
            </a:ln>
            <a:effectLst/>
          </p:spPr>
          <p:txBody>
            <a:bodyPr wrap="none">
              <a:spAutoFit/>
            </a:bodyPr>
            <a:lstStyle/>
            <a:p>
              <a:r>
                <a:rPr lang="en-US" sz="2400">
                  <a:latin typeface="Comic Sans MS" pitchFamily="66" charset="0"/>
                </a:rPr>
                <a:t>(2,1)</a:t>
              </a:r>
            </a:p>
          </p:txBody>
        </p:sp>
        <p:sp>
          <p:nvSpPr>
            <p:cNvPr id="219162" name="Text Box 26"/>
            <p:cNvSpPr txBox="1">
              <a:spLocks noChangeArrowheads="1"/>
            </p:cNvSpPr>
            <p:nvPr/>
          </p:nvSpPr>
          <p:spPr bwMode="auto">
            <a:xfrm>
              <a:off x="2976" y="3360"/>
              <a:ext cx="512" cy="288"/>
            </a:xfrm>
            <a:prstGeom prst="rect">
              <a:avLst/>
            </a:prstGeom>
            <a:noFill/>
            <a:ln w="9525">
              <a:noFill/>
              <a:miter lim="800000"/>
              <a:headEnd/>
              <a:tailEnd/>
            </a:ln>
            <a:effectLst/>
          </p:spPr>
          <p:txBody>
            <a:bodyPr wrap="none">
              <a:spAutoFit/>
            </a:bodyPr>
            <a:lstStyle/>
            <a:p>
              <a:r>
                <a:rPr lang="en-US" sz="2400">
                  <a:latin typeface="Comic Sans MS" pitchFamily="66" charset="0"/>
                </a:rPr>
                <a:t>(2,1)</a:t>
              </a:r>
            </a:p>
          </p:txBody>
        </p:sp>
      </p:grpSp>
      <p:sp>
        <p:nvSpPr>
          <p:cNvPr id="219163" name="Text Box 27"/>
          <p:cNvSpPr txBox="1">
            <a:spLocks noChangeArrowheads="1"/>
          </p:cNvSpPr>
          <p:nvPr/>
        </p:nvSpPr>
        <p:spPr bwMode="auto">
          <a:xfrm>
            <a:off x="4762500" y="1447800"/>
            <a:ext cx="3886200" cy="1938992"/>
          </a:xfrm>
          <a:prstGeom prst="rect">
            <a:avLst/>
          </a:prstGeom>
          <a:noFill/>
          <a:ln w="9525">
            <a:noFill/>
            <a:miter lim="800000"/>
            <a:headEnd/>
            <a:tailEnd/>
          </a:ln>
          <a:effectLst/>
        </p:spPr>
        <p:txBody>
          <a:bodyPr>
            <a:spAutoFit/>
          </a:bodyPr>
          <a:lstStyle/>
          <a:p>
            <a:pPr>
              <a:spcBef>
                <a:spcPct val="50000"/>
              </a:spcBef>
            </a:pPr>
            <a:r>
              <a:rPr lang="en-US" sz="2400" dirty="0">
                <a:latin typeface="+mn-lt"/>
              </a:rPr>
              <a:t>Any finite game of perfect information has a pure strategy Nash equilibrium.  It can be found by backward induction.</a:t>
            </a:r>
          </a:p>
        </p:txBody>
      </p:sp>
      <p:sp>
        <p:nvSpPr>
          <p:cNvPr id="219164" name="Text Box 28"/>
          <p:cNvSpPr txBox="1">
            <a:spLocks noChangeArrowheads="1"/>
          </p:cNvSpPr>
          <p:nvPr/>
        </p:nvSpPr>
        <p:spPr bwMode="auto">
          <a:xfrm>
            <a:off x="1981200" y="5105400"/>
            <a:ext cx="7162800" cy="1200329"/>
          </a:xfrm>
          <a:prstGeom prst="rect">
            <a:avLst/>
          </a:prstGeom>
          <a:noFill/>
          <a:ln w="9525">
            <a:noFill/>
            <a:miter lim="800000"/>
            <a:headEnd/>
            <a:tailEnd/>
          </a:ln>
          <a:effectLst/>
        </p:spPr>
        <p:txBody>
          <a:bodyPr>
            <a:spAutoFit/>
          </a:bodyPr>
          <a:lstStyle/>
          <a:p>
            <a:pPr>
              <a:spcBef>
                <a:spcPct val="50000"/>
              </a:spcBef>
            </a:pPr>
            <a:r>
              <a:rPr lang="en-US" sz="2400" dirty="0">
                <a:latin typeface="+mn-lt"/>
              </a:rPr>
              <a:t>Chess is a finite game of perfect information.  Therefore it is a “trivial” game from a game theoretic point of view.</a:t>
            </a:r>
          </a:p>
        </p:txBody>
      </p:sp>
    </p:spTree>
    <p:extLst>
      <p:ext uri="{BB962C8B-B14F-4D97-AF65-F5344CB8AC3E}">
        <p14:creationId xmlns:p14="http://schemas.microsoft.com/office/powerpoint/2010/main" val="196788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9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6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53200" y="6245225"/>
            <a:ext cx="2133600" cy="476250"/>
          </a:xfrm>
          <a:prstGeom prst="rect">
            <a:avLst/>
          </a:prstGeom>
        </p:spPr>
        <p:txBody>
          <a:bodyPr/>
          <a:lstStyle/>
          <a:p>
            <a:fld id="{7C66E2B3-DA5E-4D2F-8CD5-954E7372C48A}" type="slidenum">
              <a:rPr lang="en-US"/>
              <a:pPr/>
              <a:t>33</a:t>
            </a:fld>
            <a:endParaRPr lang="en-US"/>
          </a:p>
        </p:txBody>
      </p:sp>
      <p:sp>
        <p:nvSpPr>
          <p:cNvPr id="218114" name="Rectangle 2"/>
          <p:cNvSpPr>
            <a:spLocks noGrp="1" noChangeArrowheads="1"/>
          </p:cNvSpPr>
          <p:nvPr>
            <p:ph type="title"/>
          </p:nvPr>
        </p:nvSpPr>
        <p:spPr/>
        <p:txBody>
          <a:bodyPr/>
          <a:lstStyle/>
          <a:p>
            <a:pPr algn="ctr"/>
            <a:r>
              <a:rPr lang="en-US" b="1" dirty="0"/>
              <a:t>Extensive Form Games - Intro</a:t>
            </a:r>
          </a:p>
        </p:txBody>
      </p:sp>
      <p:sp>
        <p:nvSpPr>
          <p:cNvPr id="218115" name="Rectangle 3"/>
          <p:cNvSpPr>
            <a:spLocks noGrp="1" noChangeArrowheads="1"/>
          </p:cNvSpPr>
          <p:nvPr>
            <p:ph type="body" idx="1"/>
          </p:nvPr>
        </p:nvSpPr>
        <p:spPr/>
        <p:txBody>
          <a:bodyPr/>
          <a:lstStyle/>
          <a:p>
            <a:pPr algn="l" rtl="0"/>
            <a:r>
              <a:rPr lang="en-US" dirty="0" smtClean="0"/>
              <a:t>A game can have complex temporal structure</a:t>
            </a:r>
          </a:p>
          <a:p>
            <a:pPr algn="l" rtl="0"/>
            <a:r>
              <a:rPr lang="en-US" dirty="0" smtClean="0"/>
              <a:t>Information</a:t>
            </a:r>
          </a:p>
          <a:p>
            <a:pPr lvl="1" algn="l" rtl="0"/>
            <a:r>
              <a:rPr lang="en-US" sz="2400" dirty="0" smtClean="0"/>
              <a:t>set of players</a:t>
            </a:r>
          </a:p>
          <a:p>
            <a:pPr lvl="1" algn="l" rtl="0"/>
            <a:r>
              <a:rPr lang="en-US" sz="2400" dirty="0" smtClean="0"/>
              <a:t>who moves when and under what circumstances</a:t>
            </a:r>
          </a:p>
          <a:p>
            <a:pPr lvl="1" algn="l" rtl="0"/>
            <a:r>
              <a:rPr lang="en-US" sz="2400" dirty="0" smtClean="0"/>
              <a:t>what actions are available when called upon to move</a:t>
            </a:r>
          </a:p>
          <a:p>
            <a:pPr lvl="1" algn="l" rtl="0"/>
            <a:r>
              <a:rPr lang="en-US" sz="2400" dirty="0" smtClean="0"/>
              <a:t>what is known when called upon to move</a:t>
            </a:r>
          </a:p>
          <a:p>
            <a:pPr lvl="1" algn="l" rtl="0"/>
            <a:r>
              <a:rPr lang="en-US" sz="2400" dirty="0" smtClean="0"/>
              <a:t>what payoffs each player receives</a:t>
            </a:r>
          </a:p>
          <a:p>
            <a:pPr lvl="1" algn="l" rtl="0"/>
            <a:endParaRPr lang="en-US" sz="2400" dirty="0" smtClean="0"/>
          </a:p>
          <a:p>
            <a:pPr algn="l" rtl="0"/>
            <a:r>
              <a:rPr lang="en-US" dirty="0" smtClean="0"/>
              <a:t>Foundation is a game tree</a:t>
            </a:r>
            <a:endParaRPr lang="en-US" dirty="0"/>
          </a:p>
        </p:txBody>
      </p:sp>
    </p:spTree>
    <p:extLst>
      <p:ext uri="{BB962C8B-B14F-4D97-AF65-F5344CB8AC3E}">
        <p14:creationId xmlns:p14="http://schemas.microsoft.com/office/powerpoint/2010/main" val="1940675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4"/>
          <p:cNvSpPr>
            <a:spLocks noGrp="1"/>
          </p:cNvSpPr>
          <p:nvPr>
            <p:ph type="sldNum" sz="quarter" idx="4294967295"/>
          </p:nvPr>
        </p:nvSpPr>
        <p:spPr>
          <a:xfrm>
            <a:off x="6553200" y="6245225"/>
            <a:ext cx="2133600" cy="476250"/>
          </a:xfrm>
          <a:prstGeom prst="rect">
            <a:avLst/>
          </a:prstGeom>
        </p:spPr>
        <p:txBody>
          <a:bodyPr/>
          <a:lstStyle/>
          <a:p>
            <a:fld id="{F1B23A3B-D5CE-4976-9392-BD69B24223ED}" type="slidenum">
              <a:rPr lang="en-US"/>
              <a:pPr/>
              <a:t>34</a:t>
            </a:fld>
            <a:endParaRPr lang="en-US"/>
          </a:p>
        </p:txBody>
      </p:sp>
      <p:sp>
        <p:nvSpPr>
          <p:cNvPr id="223234" name="Rectangle 2"/>
          <p:cNvSpPr>
            <a:spLocks noGrp="1" noChangeArrowheads="1"/>
          </p:cNvSpPr>
          <p:nvPr>
            <p:ph type="title"/>
          </p:nvPr>
        </p:nvSpPr>
        <p:spPr>
          <a:xfrm>
            <a:off x="228600" y="152400"/>
            <a:ext cx="8763000" cy="1143000"/>
          </a:xfrm>
        </p:spPr>
        <p:txBody>
          <a:bodyPr/>
          <a:lstStyle/>
          <a:p>
            <a:pPr algn="ctr"/>
            <a:r>
              <a:rPr lang="en-US" b="1" dirty="0"/>
              <a:t>Example: Cuban Missile Crisis</a:t>
            </a:r>
          </a:p>
        </p:txBody>
      </p:sp>
      <p:sp>
        <p:nvSpPr>
          <p:cNvPr id="223235" name="Oval 3"/>
          <p:cNvSpPr>
            <a:spLocks noChangeArrowheads="1"/>
          </p:cNvSpPr>
          <p:nvPr/>
        </p:nvSpPr>
        <p:spPr bwMode="auto">
          <a:xfrm>
            <a:off x="1828800" y="2819400"/>
            <a:ext cx="457200" cy="381000"/>
          </a:xfrm>
          <a:prstGeom prst="ellipse">
            <a:avLst/>
          </a:prstGeom>
          <a:solidFill>
            <a:srgbClr val="CC0000"/>
          </a:solidFill>
          <a:ln w="9525">
            <a:solidFill>
              <a:schemeClr val="tx1"/>
            </a:solidFill>
            <a:round/>
            <a:headEnd/>
            <a:tailEnd/>
          </a:ln>
          <a:effectLst/>
        </p:spPr>
        <p:txBody>
          <a:bodyPr wrap="none" anchor="ctr"/>
          <a:lstStyle/>
          <a:p>
            <a:endParaRPr lang="en-US"/>
          </a:p>
        </p:txBody>
      </p:sp>
      <p:sp>
        <p:nvSpPr>
          <p:cNvPr id="223236" name="Rectangle 4"/>
          <p:cNvSpPr>
            <a:spLocks noChangeArrowheads="1"/>
          </p:cNvSpPr>
          <p:nvPr/>
        </p:nvSpPr>
        <p:spPr bwMode="auto">
          <a:xfrm>
            <a:off x="685800" y="2366963"/>
            <a:ext cx="1822450" cy="457200"/>
          </a:xfrm>
          <a:prstGeom prst="rect">
            <a:avLst/>
          </a:prstGeom>
          <a:noFill/>
          <a:ln w="9525">
            <a:noFill/>
            <a:miter lim="800000"/>
            <a:headEnd/>
            <a:tailEnd/>
          </a:ln>
          <a:effectLst/>
        </p:spPr>
        <p:txBody>
          <a:bodyPr wrap="none">
            <a:spAutoFit/>
          </a:bodyPr>
          <a:lstStyle/>
          <a:p>
            <a:pPr eaLnBrk="0" hangingPunct="0"/>
            <a:r>
              <a:rPr lang="en-US" sz="2400">
                <a:solidFill>
                  <a:srgbClr val="CC0000"/>
                </a:solidFill>
                <a:latin typeface="Comic Sans MS" pitchFamily="66" charset="0"/>
              </a:rPr>
              <a:t>Khrushchev</a:t>
            </a:r>
          </a:p>
        </p:txBody>
      </p:sp>
      <p:sp>
        <p:nvSpPr>
          <p:cNvPr id="223237" name="Oval 5"/>
          <p:cNvSpPr>
            <a:spLocks noChangeArrowheads="1"/>
          </p:cNvSpPr>
          <p:nvPr/>
        </p:nvSpPr>
        <p:spPr bwMode="auto">
          <a:xfrm>
            <a:off x="3886200" y="1981200"/>
            <a:ext cx="457200" cy="457200"/>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223238" name="Rectangle 6"/>
          <p:cNvSpPr>
            <a:spLocks noChangeArrowheads="1"/>
          </p:cNvSpPr>
          <p:nvPr/>
        </p:nvSpPr>
        <p:spPr bwMode="auto">
          <a:xfrm>
            <a:off x="3429000" y="1447800"/>
            <a:ext cx="1362075" cy="457200"/>
          </a:xfrm>
          <a:prstGeom prst="rect">
            <a:avLst/>
          </a:prstGeom>
          <a:noFill/>
          <a:ln w="9525">
            <a:noFill/>
            <a:miter lim="800000"/>
            <a:headEnd/>
            <a:tailEnd/>
          </a:ln>
          <a:effectLst/>
        </p:spPr>
        <p:txBody>
          <a:bodyPr wrap="none">
            <a:spAutoFit/>
          </a:bodyPr>
          <a:lstStyle/>
          <a:p>
            <a:pPr eaLnBrk="0" hangingPunct="0"/>
            <a:r>
              <a:rPr lang="en-US" sz="2400">
                <a:solidFill>
                  <a:srgbClr val="008000"/>
                </a:solidFill>
                <a:latin typeface="Comic Sans MS" pitchFamily="66" charset="0"/>
              </a:rPr>
              <a:t>Kennedy</a:t>
            </a:r>
          </a:p>
        </p:txBody>
      </p:sp>
      <p:sp>
        <p:nvSpPr>
          <p:cNvPr id="223239" name="Rectangle 7"/>
          <p:cNvSpPr>
            <a:spLocks noChangeArrowheads="1"/>
          </p:cNvSpPr>
          <p:nvPr/>
        </p:nvSpPr>
        <p:spPr bwMode="auto">
          <a:xfrm>
            <a:off x="2667000" y="2212975"/>
            <a:ext cx="688975"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Arm</a:t>
            </a:r>
          </a:p>
        </p:txBody>
      </p:sp>
      <p:sp>
        <p:nvSpPr>
          <p:cNvPr id="223240" name="Rectangle 8"/>
          <p:cNvSpPr>
            <a:spLocks noChangeArrowheads="1"/>
          </p:cNvSpPr>
          <p:nvPr/>
        </p:nvSpPr>
        <p:spPr bwMode="auto">
          <a:xfrm>
            <a:off x="2362200" y="3533775"/>
            <a:ext cx="1119188"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Retract</a:t>
            </a:r>
          </a:p>
        </p:txBody>
      </p:sp>
      <p:sp>
        <p:nvSpPr>
          <p:cNvPr id="223241" name="Rectangle 9"/>
          <p:cNvSpPr>
            <a:spLocks noChangeArrowheads="1"/>
          </p:cNvSpPr>
          <p:nvPr/>
        </p:nvSpPr>
        <p:spPr bwMode="auto">
          <a:xfrm>
            <a:off x="4876800" y="2517775"/>
            <a:ext cx="690563"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Fold</a:t>
            </a:r>
          </a:p>
        </p:txBody>
      </p:sp>
      <p:sp>
        <p:nvSpPr>
          <p:cNvPr id="223242" name="Rectangle 10"/>
          <p:cNvSpPr>
            <a:spLocks noChangeArrowheads="1"/>
          </p:cNvSpPr>
          <p:nvPr/>
        </p:nvSpPr>
        <p:spPr bwMode="auto">
          <a:xfrm>
            <a:off x="4800600" y="1295400"/>
            <a:ext cx="800100"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Nuke</a:t>
            </a:r>
          </a:p>
        </p:txBody>
      </p:sp>
      <p:sp>
        <p:nvSpPr>
          <p:cNvPr id="223243" name="Rectangle 11"/>
          <p:cNvSpPr>
            <a:spLocks noChangeArrowheads="1"/>
          </p:cNvSpPr>
          <p:nvPr/>
        </p:nvSpPr>
        <p:spPr bwMode="auto">
          <a:xfrm>
            <a:off x="3733800" y="3308350"/>
            <a:ext cx="758825" cy="457200"/>
          </a:xfrm>
          <a:prstGeom prst="rect">
            <a:avLst/>
          </a:prstGeom>
          <a:noFill/>
          <a:ln w="9525">
            <a:noFill/>
            <a:miter lim="800000"/>
            <a:headEnd/>
            <a:tailEnd/>
          </a:ln>
          <a:effectLst/>
        </p:spPr>
        <p:txBody>
          <a:bodyPr wrap="none">
            <a:spAutoFit/>
          </a:bodyPr>
          <a:lstStyle/>
          <a:p>
            <a:pPr eaLnBrk="0" hangingPunct="0"/>
            <a:r>
              <a:rPr lang="en-US" sz="2400">
                <a:latin typeface="Comic Sans MS" pitchFamily="66" charset="0"/>
              </a:rPr>
              <a:t>-1, 1</a:t>
            </a:r>
          </a:p>
        </p:txBody>
      </p:sp>
      <p:sp>
        <p:nvSpPr>
          <p:cNvPr id="223244" name="Rectangle 12"/>
          <p:cNvSpPr>
            <a:spLocks noChangeArrowheads="1"/>
          </p:cNvSpPr>
          <p:nvPr/>
        </p:nvSpPr>
        <p:spPr bwMode="auto">
          <a:xfrm>
            <a:off x="6096000" y="1250950"/>
            <a:ext cx="1809750" cy="457200"/>
          </a:xfrm>
          <a:prstGeom prst="rect">
            <a:avLst/>
          </a:prstGeom>
          <a:noFill/>
          <a:ln w="9525">
            <a:noFill/>
            <a:miter lim="800000"/>
            <a:headEnd/>
            <a:tailEnd/>
          </a:ln>
          <a:effectLst/>
        </p:spPr>
        <p:txBody>
          <a:bodyPr wrap="none">
            <a:spAutoFit/>
          </a:bodyPr>
          <a:lstStyle/>
          <a:p>
            <a:pPr eaLnBrk="0" hangingPunct="0"/>
            <a:r>
              <a:rPr lang="en-US" sz="2400">
                <a:latin typeface="Comic Sans MS" pitchFamily="66" charset="0"/>
              </a:rPr>
              <a:t>- 100, - 100</a:t>
            </a:r>
          </a:p>
        </p:txBody>
      </p:sp>
      <p:sp>
        <p:nvSpPr>
          <p:cNvPr id="223245" name="Rectangle 13"/>
          <p:cNvSpPr>
            <a:spLocks noChangeArrowheads="1"/>
          </p:cNvSpPr>
          <p:nvPr/>
        </p:nvSpPr>
        <p:spPr bwMode="auto">
          <a:xfrm>
            <a:off x="6172200" y="2546350"/>
            <a:ext cx="1130300" cy="457200"/>
          </a:xfrm>
          <a:prstGeom prst="rect">
            <a:avLst/>
          </a:prstGeom>
          <a:noFill/>
          <a:ln w="9525">
            <a:noFill/>
            <a:miter lim="800000"/>
            <a:headEnd/>
            <a:tailEnd/>
          </a:ln>
          <a:effectLst/>
        </p:spPr>
        <p:txBody>
          <a:bodyPr wrap="none">
            <a:spAutoFit/>
          </a:bodyPr>
          <a:lstStyle/>
          <a:p>
            <a:pPr eaLnBrk="0" hangingPunct="0"/>
            <a:r>
              <a:rPr lang="en-US" sz="2400">
                <a:latin typeface="Comic Sans MS" pitchFamily="66" charset="0"/>
              </a:rPr>
              <a:t>10, -10</a:t>
            </a:r>
          </a:p>
        </p:txBody>
      </p:sp>
      <p:cxnSp>
        <p:nvCxnSpPr>
          <p:cNvPr id="223246" name="AutoShape 14"/>
          <p:cNvCxnSpPr>
            <a:cxnSpLocks noChangeShapeType="1"/>
            <a:stCxn id="223235" idx="6"/>
            <a:endCxn id="223243" idx="1"/>
          </p:cNvCxnSpPr>
          <p:nvPr/>
        </p:nvCxnSpPr>
        <p:spPr bwMode="auto">
          <a:xfrm>
            <a:off x="2286000" y="3009900"/>
            <a:ext cx="1447800" cy="527050"/>
          </a:xfrm>
          <a:prstGeom prst="straightConnector1">
            <a:avLst/>
          </a:prstGeom>
          <a:noFill/>
          <a:ln w="28575">
            <a:solidFill>
              <a:schemeClr val="tx1"/>
            </a:solidFill>
            <a:round/>
            <a:headEnd/>
            <a:tailEnd/>
          </a:ln>
          <a:effectLst/>
        </p:spPr>
      </p:cxnSp>
      <p:cxnSp>
        <p:nvCxnSpPr>
          <p:cNvPr id="223247" name="AutoShape 15"/>
          <p:cNvCxnSpPr>
            <a:cxnSpLocks noChangeShapeType="1"/>
            <a:stCxn id="223235" idx="6"/>
            <a:endCxn id="223237" idx="2"/>
          </p:cNvCxnSpPr>
          <p:nvPr/>
        </p:nvCxnSpPr>
        <p:spPr bwMode="auto">
          <a:xfrm flipV="1">
            <a:off x="2286000" y="2209800"/>
            <a:ext cx="1600200" cy="800100"/>
          </a:xfrm>
          <a:prstGeom prst="straightConnector1">
            <a:avLst/>
          </a:prstGeom>
          <a:noFill/>
          <a:ln w="28575">
            <a:solidFill>
              <a:schemeClr val="tx1"/>
            </a:solidFill>
            <a:round/>
            <a:headEnd/>
            <a:tailEnd/>
          </a:ln>
          <a:effectLst/>
        </p:spPr>
      </p:cxnSp>
      <p:cxnSp>
        <p:nvCxnSpPr>
          <p:cNvPr id="223248" name="AutoShape 16"/>
          <p:cNvCxnSpPr>
            <a:cxnSpLocks noChangeShapeType="1"/>
            <a:stCxn id="223237" idx="6"/>
            <a:endCxn id="223244" idx="1"/>
          </p:cNvCxnSpPr>
          <p:nvPr/>
        </p:nvCxnSpPr>
        <p:spPr bwMode="auto">
          <a:xfrm flipV="1">
            <a:off x="4343400" y="1479550"/>
            <a:ext cx="1752600" cy="730250"/>
          </a:xfrm>
          <a:prstGeom prst="straightConnector1">
            <a:avLst/>
          </a:prstGeom>
          <a:noFill/>
          <a:ln w="28575">
            <a:solidFill>
              <a:schemeClr val="tx1"/>
            </a:solidFill>
            <a:round/>
            <a:headEnd/>
            <a:tailEnd/>
          </a:ln>
          <a:effectLst/>
        </p:spPr>
      </p:cxnSp>
      <p:cxnSp>
        <p:nvCxnSpPr>
          <p:cNvPr id="223249" name="AutoShape 17"/>
          <p:cNvCxnSpPr>
            <a:cxnSpLocks noChangeShapeType="1"/>
            <a:stCxn id="223237" idx="6"/>
            <a:endCxn id="223245" idx="1"/>
          </p:cNvCxnSpPr>
          <p:nvPr/>
        </p:nvCxnSpPr>
        <p:spPr bwMode="auto">
          <a:xfrm>
            <a:off x="4343400" y="2209800"/>
            <a:ext cx="1828800" cy="565150"/>
          </a:xfrm>
          <a:prstGeom prst="straightConnector1">
            <a:avLst/>
          </a:prstGeom>
          <a:noFill/>
          <a:ln w="28575">
            <a:solidFill>
              <a:schemeClr val="tx1"/>
            </a:solidFill>
            <a:round/>
            <a:headEnd/>
            <a:tailEnd/>
          </a:ln>
          <a:effectLst/>
        </p:spPr>
      </p:cxnSp>
      <p:sp>
        <p:nvSpPr>
          <p:cNvPr id="223250" name="Text Box 18"/>
          <p:cNvSpPr txBox="1">
            <a:spLocks noChangeArrowheads="1"/>
          </p:cNvSpPr>
          <p:nvPr/>
        </p:nvSpPr>
        <p:spPr bwMode="auto">
          <a:xfrm>
            <a:off x="428596" y="4071942"/>
            <a:ext cx="7924800" cy="1077218"/>
          </a:xfrm>
          <a:prstGeom prst="rect">
            <a:avLst/>
          </a:prstGeom>
          <a:noFill/>
          <a:ln w="9525">
            <a:noFill/>
            <a:miter lim="800000"/>
            <a:headEnd/>
            <a:tailEnd/>
          </a:ln>
          <a:effectLst/>
        </p:spPr>
        <p:txBody>
          <a:bodyPr>
            <a:spAutoFit/>
          </a:bodyPr>
          <a:lstStyle/>
          <a:p>
            <a:pPr>
              <a:spcBef>
                <a:spcPct val="50000"/>
              </a:spcBef>
            </a:pPr>
            <a:r>
              <a:rPr lang="en-US" sz="3200" dirty="0">
                <a:latin typeface="+mn-lt"/>
              </a:rPr>
              <a:t>Pure strategy Nash </a:t>
            </a:r>
            <a:r>
              <a:rPr lang="en-US" sz="3200" dirty="0" err="1">
                <a:latin typeface="+mn-lt"/>
              </a:rPr>
              <a:t>equilibria</a:t>
            </a:r>
            <a:r>
              <a:rPr lang="en-US" sz="3200" dirty="0">
                <a:latin typeface="+mn-lt"/>
              </a:rPr>
              <a:t>: (Arm, Fold) and (Retract, Nuke)</a:t>
            </a:r>
          </a:p>
        </p:txBody>
      </p:sp>
    </p:spTree>
    <p:extLst>
      <p:ext uri="{BB962C8B-B14F-4D97-AF65-F5344CB8AC3E}">
        <p14:creationId xmlns:p14="http://schemas.microsoft.com/office/powerpoint/2010/main" val="34231486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53200" y="6245225"/>
            <a:ext cx="2133600" cy="476250"/>
          </a:xfrm>
          <a:prstGeom prst="rect">
            <a:avLst/>
          </a:prstGeom>
        </p:spPr>
        <p:txBody>
          <a:bodyPr/>
          <a:lstStyle/>
          <a:p>
            <a:fld id="{D6AB6D14-38CC-4E4C-ABC2-87E27569C2EB}" type="slidenum">
              <a:rPr lang="en-US"/>
              <a:pPr/>
              <a:t>35</a:t>
            </a:fld>
            <a:endParaRPr lang="en-US"/>
          </a:p>
        </p:txBody>
      </p:sp>
      <p:sp>
        <p:nvSpPr>
          <p:cNvPr id="221186" name="Rectangle 2"/>
          <p:cNvSpPr>
            <a:spLocks noGrp="1" noChangeArrowheads="1"/>
          </p:cNvSpPr>
          <p:nvPr>
            <p:ph type="title"/>
          </p:nvPr>
        </p:nvSpPr>
        <p:spPr>
          <a:xfrm>
            <a:off x="457200" y="1371600"/>
            <a:ext cx="8686800" cy="609600"/>
          </a:xfrm>
        </p:spPr>
        <p:txBody>
          <a:bodyPr>
            <a:normAutofit fontScale="90000"/>
          </a:bodyPr>
          <a:lstStyle/>
          <a:p>
            <a:pPr algn="ctr"/>
            <a:r>
              <a:rPr lang="en-US" b="1" dirty="0" err="1" smtClean="0"/>
              <a:t>Subgame</a:t>
            </a:r>
            <a:r>
              <a:rPr lang="en-US" b="1" dirty="0" smtClean="0"/>
              <a:t> perfect equilibrium &amp; credible threats</a:t>
            </a:r>
            <a:endParaRPr lang="en-US" b="1" dirty="0"/>
          </a:p>
        </p:txBody>
      </p:sp>
      <p:sp>
        <p:nvSpPr>
          <p:cNvPr id="221187" name="Rectangle 3"/>
          <p:cNvSpPr>
            <a:spLocks noGrp="1" noChangeArrowheads="1"/>
          </p:cNvSpPr>
          <p:nvPr>
            <p:ph type="body" idx="1"/>
          </p:nvPr>
        </p:nvSpPr>
        <p:spPr>
          <a:xfrm>
            <a:off x="457200" y="2133600"/>
            <a:ext cx="8153400" cy="5257800"/>
          </a:xfrm>
        </p:spPr>
        <p:txBody>
          <a:bodyPr/>
          <a:lstStyle/>
          <a:p>
            <a:pPr algn="l" rtl="0">
              <a:lnSpc>
                <a:spcPct val="90000"/>
              </a:lnSpc>
            </a:pPr>
            <a:endParaRPr lang="en-US" sz="2800" dirty="0"/>
          </a:p>
          <a:p>
            <a:pPr algn="l" rtl="0">
              <a:lnSpc>
                <a:spcPct val="90000"/>
              </a:lnSpc>
            </a:pPr>
            <a:r>
              <a:rPr lang="en-US" dirty="0"/>
              <a:t>Proper </a:t>
            </a:r>
            <a:r>
              <a:rPr lang="en-US" dirty="0" err="1"/>
              <a:t>subgame</a:t>
            </a:r>
            <a:r>
              <a:rPr lang="en-US" dirty="0"/>
              <a:t> = </a:t>
            </a:r>
            <a:r>
              <a:rPr lang="en-US" dirty="0" err="1"/>
              <a:t>subtree</a:t>
            </a:r>
            <a:r>
              <a:rPr lang="en-US" dirty="0"/>
              <a:t> (of the game tree) whose root is alone in its information set</a:t>
            </a:r>
          </a:p>
          <a:p>
            <a:pPr algn="l" rtl="0">
              <a:lnSpc>
                <a:spcPct val="90000"/>
              </a:lnSpc>
            </a:pPr>
            <a:endParaRPr lang="en-US" dirty="0"/>
          </a:p>
          <a:p>
            <a:pPr algn="l" rtl="0">
              <a:lnSpc>
                <a:spcPct val="90000"/>
              </a:lnSpc>
            </a:pPr>
            <a:r>
              <a:rPr lang="en-US" dirty="0" err="1"/>
              <a:t>Subgame</a:t>
            </a:r>
            <a:r>
              <a:rPr lang="en-US" dirty="0"/>
              <a:t> perfect equilibrium </a:t>
            </a:r>
          </a:p>
          <a:p>
            <a:pPr lvl="1" algn="l" rtl="0">
              <a:lnSpc>
                <a:spcPct val="90000"/>
              </a:lnSpc>
            </a:pPr>
            <a:r>
              <a:rPr lang="en-US" dirty="0"/>
              <a:t> Strategy profile that is in Nash equilibrium in every proper </a:t>
            </a:r>
            <a:r>
              <a:rPr lang="en-US" dirty="0" err="1"/>
              <a:t>subgame</a:t>
            </a:r>
            <a:r>
              <a:rPr lang="en-US" dirty="0"/>
              <a:t> (including the root), whether or not that </a:t>
            </a:r>
            <a:r>
              <a:rPr lang="en-US" dirty="0" err="1"/>
              <a:t>subgame</a:t>
            </a:r>
            <a:r>
              <a:rPr lang="en-US" dirty="0"/>
              <a:t> is reached along the equilibrium path of play</a:t>
            </a:r>
          </a:p>
        </p:txBody>
      </p:sp>
    </p:spTree>
    <p:extLst>
      <p:ext uri="{BB962C8B-B14F-4D97-AF65-F5344CB8AC3E}">
        <p14:creationId xmlns:p14="http://schemas.microsoft.com/office/powerpoint/2010/main" val="2257359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4"/>
          <p:cNvSpPr>
            <a:spLocks noGrp="1"/>
          </p:cNvSpPr>
          <p:nvPr>
            <p:ph type="sldNum" sz="quarter" idx="4294967295"/>
          </p:nvPr>
        </p:nvSpPr>
        <p:spPr>
          <a:xfrm>
            <a:off x="6553200" y="6245225"/>
            <a:ext cx="2133600" cy="476250"/>
          </a:xfrm>
          <a:prstGeom prst="rect">
            <a:avLst/>
          </a:prstGeom>
        </p:spPr>
        <p:txBody>
          <a:bodyPr/>
          <a:lstStyle/>
          <a:p>
            <a:fld id="{F1B23A3B-D5CE-4976-9392-BD69B24223ED}" type="slidenum">
              <a:rPr lang="en-US"/>
              <a:pPr/>
              <a:t>36</a:t>
            </a:fld>
            <a:endParaRPr lang="en-US"/>
          </a:p>
        </p:txBody>
      </p:sp>
      <p:sp>
        <p:nvSpPr>
          <p:cNvPr id="223234" name="Rectangle 2"/>
          <p:cNvSpPr>
            <a:spLocks noGrp="1" noChangeArrowheads="1"/>
          </p:cNvSpPr>
          <p:nvPr>
            <p:ph type="title"/>
          </p:nvPr>
        </p:nvSpPr>
        <p:spPr>
          <a:xfrm>
            <a:off x="228600" y="152400"/>
            <a:ext cx="8763000" cy="1143000"/>
          </a:xfrm>
        </p:spPr>
        <p:txBody>
          <a:bodyPr/>
          <a:lstStyle/>
          <a:p>
            <a:r>
              <a:rPr lang="en-US" b="1" dirty="0"/>
              <a:t>Example: Cuban Missile Crisis</a:t>
            </a:r>
          </a:p>
        </p:txBody>
      </p:sp>
      <p:sp>
        <p:nvSpPr>
          <p:cNvPr id="223235" name="Oval 3"/>
          <p:cNvSpPr>
            <a:spLocks noChangeArrowheads="1"/>
          </p:cNvSpPr>
          <p:nvPr/>
        </p:nvSpPr>
        <p:spPr bwMode="auto">
          <a:xfrm>
            <a:off x="1828800" y="2819400"/>
            <a:ext cx="457200" cy="381000"/>
          </a:xfrm>
          <a:prstGeom prst="ellipse">
            <a:avLst/>
          </a:prstGeom>
          <a:solidFill>
            <a:srgbClr val="CC0000"/>
          </a:solidFill>
          <a:ln w="9525">
            <a:solidFill>
              <a:schemeClr val="tx1"/>
            </a:solidFill>
            <a:round/>
            <a:headEnd/>
            <a:tailEnd/>
          </a:ln>
          <a:effectLst/>
        </p:spPr>
        <p:txBody>
          <a:bodyPr wrap="none" anchor="ctr"/>
          <a:lstStyle/>
          <a:p>
            <a:endParaRPr lang="en-US"/>
          </a:p>
        </p:txBody>
      </p:sp>
      <p:sp>
        <p:nvSpPr>
          <p:cNvPr id="223236" name="Rectangle 4"/>
          <p:cNvSpPr>
            <a:spLocks noChangeArrowheads="1"/>
          </p:cNvSpPr>
          <p:nvPr/>
        </p:nvSpPr>
        <p:spPr bwMode="auto">
          <a:xfrm>
            <a:off x="685800" y="2366963"/>
            <a:ext cx="1822450" cy="457200"/>
          </a:xfrm>
          <a:prstGeom prst="rect">
            <a:avLst/>
          </a:prstGeom>
          <a:noFill/>
          <a:ln w="9525">
            <a:noFill/>
            <a:miter lim="800000"/>
            <a:headEnd/>
            <a:tailEnd/>
          </a:ln>
          <a:effectLst/>
        </p:spPr>
        <p:txBody>
          <a:bodyPr wrap="none">
            <a:spAutoFit/>
          </a:bodyPr>
          <a:lstStyle/>
          <a:p>
            <a:pPr eaLnBrk="0" hangingPunct="0"/>
            <a:r>
              <a:rPr lang="en-US" sz="2400">
                <a:solidFill>
                  <a:srgbClr val="CC0000"/>
                </a:solidFill>
                <a:latin typeface="Comic Sans MS" pitchFamily="66" charset="0"/>
              </a:rPr>
              <a:t>Khrushchev</a:t>
            </a:r>
          </a:p>
        </p:txBody>
      </p:sp>
      <p:sp>
        <p:nvSpPr>
          <p:cNvPr id="223237" name="Oval 5"/>
          <p:cNvSpPr>
            <a:spLocks noChangeArrowheads="1"/>
          </p:cNvSpPr>
          <p:nvPr/>
        </p:nvSpPr>
        <p:spPr bwMode="auto">
          <a:xfrm>
            <a:off x="3886200" y="1981200"/>
            <a:ext cx="457200" cy="457200"/>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223238" name="Rectangle 6"/>
          <p:cNvSpPr>
            <a:spLocks noChangeArrowheads="1"/>
          </p:cNvSpPr>
          <p:nvPr/>
        </p:nvSpPr>
        <p:spPr bwMode="auto">
          <a:xfrm>
            <a:off x="3429000" y="1447800"/>
            <a:ext cx="1362075" cy="457200"/>
          </a:xfrm>
          <a:prstGeom prst="rect">
            <a:avLst/>
          </a:prstGeom>
          <a:noFill/>
          <a:ln w="9525">
            <a:noFill/>
            <a:miter lim="800000"/>
            <a:headEnd/>
            <a:tailEnd/>
          </a:ln>
          <a:effectLst/>
        </p:spPr>
        <p:txBody>
          <a:bodyPr wrap="none">
            <a:spAutoFit/>
          </a:bodyPr>
          <a:lstStyle/>
          <a:p>
            <a:pPr eaLnBrk="0" hangingPunct="0"/>
            <a:r>
              <a:rPr lang="en-US" sz="2400">
                <a:solidFill>
                  <a:srgbClr val="008000"/>
                </a:solidFill>
                <a:latin typeface="Comic Sans MS" pitchFamily="66" charset="0"/>
              </a:rPr>
              <a:t>Kennedy</a:t>
            </a:r>
          </a:p>
        </p:txBody>
      </p:sp>
      <p:sp>
        <p:nvSpPr>
          <p:cNvPr id="223239" name="Rectangle 7"/>
          <p:cNvSpPr>
            <a:spLocks noChangeArrowheads="1"/>
          </p:cNvSpPr>
          <p:nvPr/>
        </p:nvSpPr>
        <p:spPr bwMode="auto">
          <a:xfrm>
            <a:off x="2667000" y="2212975"/>
            <a:ext cx="688975"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Arm</a:t>
            </a:r>
          </a:p>
        </p:txBody>
      </p:sp>
      <p:sp>
        <p:nvSpPr>
          <p:cNvPr id="223240" name="Rectangle 8"/>
          <p:cNvSpPr>
            <a:spLocks noChangeArrowheads="1"/>
          </p:cNvSpPr>
          <p:nvPr/>
        </p:nvSpPr>
        <p:spPr bwMode="auto">
          <a:xfrm>
            <a:off x="2362200" y="3533775"/>
            <a:ext cx="1119188"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Retract</a:t>
            </a:r>
          </a:p>
        </p:txBody>
      </p:sp>
      <p:sp>
        <p:nvSpPr>
          <p:cNvPr id="223241" name="Rectangle 9"/>
          <p:cNvSpPr>
            <a:spLocks noChangeArrowheads="1"/>
          </p:cNvSpPr>
          <p:nvPr/>
        </p:nvSpPr>
        <p:spPr bwMode="auto">
          <a:xfrm>
            <a:off x="4876800" y="2517775"/>
            <a:ext cx="690563"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Fold</a:t>
            </a:r>
          </a:p>
        </p:txBody>
      </p:sp>
      <p:sp>
        <p:nvSpPr>
          <p:cNvPr id="223242" name="Rectangle 10"/>
          <p:cNvSpPr>
            <a:spLocks noChangeArrowheads="1"/>
          </p:cNvSpPr>
          <p:nvPr/>
        </p:nvSpPr>
        <p:spPr bwMode="auto">
          <a:xfrm>
            <a:off x="4800600" y="1295400"/>
            <a:ext cx="800100" cy="396875"/>
          </a:xfrm>
          <a:prstGeom prst="rect">
            <a:avLst/>
          </a:prstGeom>
          <a:noFill/>
          <a:ln w="9525">
            <a:noFill/>
            <a:miter lim="800000"/>
            <a:headEnd/>
            <a:tailEnd/>
          </a:ln>
          <a:effectLst/>
        </p:spPr>
        <p:txBody>
          <a:bodyPr wrap="none">
            <a:spAutoFit/>
          </a:bodyPr>
          <a:lstStyle/>
          <a:p>
            <a:pPr eaLnBrk="0" hangingPunct="0"/>
            <a:r>
              <a:rPr lang="en-US" sz="2000" b="1">
                <a:latin typeface="Comic Sans MS" pitchFamily="66" charset="0"/>
              </a:rPr>
              <a:t>Nuke</a:t>
            </a:r>
          </a:p>
        </p:txBody>
      </p:sp>
      <p:sp>
        <p:nvSpPr>
          <p:cNvPr id="223243" name="Rectangle 11"/>
          <p:cNvSpPr>
            <a:spLocks noChangeArrowheads="1"/>
          </p:cNvSpPr>
          <p:nvPr/>
        </p:nvSpPr>
        <p:spPr bwMode="auto">
          <a:xfrm>
            <a:off x="3733800" y="3308350"/>
            <a:ext cx="758825" cy="457200"/>
          </a:xfrm>
          <a:prstGeom prst="rect">
            <a:avLst/>
          </a:prstGeom>
          <a:noFill/>
          <a:ln w="9525">
            <a:noFill/>
            <a:miter lim="800000"/>
            <a:headEnd/>
            <a:tailEnd/>
          </a:ln>
          <a:effectLst/>
        </p:spPr>
        <p:txBody>
          <a:bodyPr wrap="none">
            <a:spAutoFit/>
          </a:bodyPr>
          <a:lstStyle/>
          <a:p>
            <a:pPr eaLnBrk="0" hangingPunct="0"/>
            <a:r>
              <a:rPr lang="en-US" sz="2400">
                <a:latin typeface="Comic Sans MS" pitchFamily="66" charset="0"/>
              </a:rPr>
              <a:t>-1, 1</a:t>
            </a:r>
          </a:p>
        </p:txBody>
      </p:sp>
      <p:sp>
        <p:nvSpPr>
          <p:cNvPr id="223244" name="Rectangle 12"/>
          <p:cNvSpPr>
            <a:spLocks noChangeArrowheads="1"/>
          </p:cNvSpPr>
          <p:nvPr/>
        </p:nvSpPr>
        <p:spPr bwMode="auto">
          <a:xfrm>
            <a:off x="6096000" y="1250950"/>
            <a:ext cx="1809750" cy="457200"/>
          </a:xfrm>
          <a:prstGeom prst="rect">
            <a:avLst/>
          </a:prstGeom>
          <a:noFill/>
          <a:ln w="9525">
            <a:noFill/>
            <a:miter lim="800000"/>
            <a:headEnd/>
            <a:tailEnd/>
          </a:ln>
          <a:effectLst/>
        </p:spPr>
        <p:txBody>
          <a:bodyPr wrap="none">
            <a:spAutoFit/>
          </a:bodyPr>
          <a:lstStyle/>
          <a:p>
            <a:pPr eaLnBrk="0" hangingPunct="0"/>
            <a:r>
              <a:rPr lang="en-US" sz="2400">
                <a:latin typeface="Comic Sans MS" pitchFamily="66" charset="0"/>
              </a:rPr>
              <a:t>- 100, - 100</a:t>
            </a:r>
          </a:p>
        </p:txBody>
      </p:sp>
      <p:sp>
        <p:nvSpPr>
          <p:cNvPr id="223245" name="Rectangle 13"/>
          <p:cNvSpPr>
            <a:spLocks noChangeArrowheads="1"/>
          </p:cNvSpPr>
          <p:nvPr/>
        </p:nvSpPr>
        <p:spPr bwMode="auto">
          <a:xfrm>
            <a:off x="6172200" y="2546350"/>
            <a:ext cx="1130300" cy="457200"/>
          </a:xfrm>
          <a:prstGeom prst="rect">
            <a:avLst/>
          </a:prstGeom>
          <a:noFill/>
          <a:ln w="9525">
            <a:noFill/>
            <a:miter lim="800000"/>
            <a:headEnd/>
            <a:tailEnd/>
          </a:ln>
          <a:effectLst/>
        </p:spPr>
        <p:txBody>
          <a:bodyPr wrap="none">
            <a:spAutoFit/>
          </a:bodyPr>
          <a:lstStyle/>
          <a:p>
            <a:pPr eaLnBrk="0" hangingPunct="0"/>
            <a:r>
              <a:rPr lang="en-US" sz="2400">
                <a:latin typeface="Comic Sans MS" pitchFamily="66" charset="0"/>
              </a:rPr>
              <a:t>10, -10</a:t>
            </a:r>
          </a:p>
        </p:txBody>
      </p:sp>
      <p:cxnSp>
        <p:nvCxnSpPr>
          <p:cNvPr id="223246" name="AutoShape 14"/>
          <p:cNvCxnSpPr>
            <a:cxnSpLocks noChangeShapeType="1"/>
            <a:stCxn id="223235" idx="6"/>
            <a:endCxn id="223243" idx="1"/>
          </p:cNvCxnSpPr>
          <p:nvPr/>
        </p:nvCxnSpPr>
        <p:spPr bwMode="auto">
          <a:xfrm>
            <a:off x="2286000" y="3009900"/>
            <a:ext cx="1447800" cy="527050"/>
          </a:xfrm>
          <a:prstGeom prst="straightConnector1">
            <a:avLst/>
          </a:prstGeom>
          <a:noFill/>
          <a:ln w="28575">
            <a:solidFill>
              <a:schemeClr val="tx1"/>
            </a:solidFill>
            <a:round/>
            <a:headEnd/>
            <a:tailEnd/>
          </a:ln>
          <a:effectLst/>
        </p:spPr>
      </p:cxnSp>
      <p:cxnSp>
        <p:nvCxnSpPr>
          <p:cNvPr id="223247" name="AutoShape 15"/>
          <p:cNvCxnSpPr>
            <a:cxnSpLocks noChangeShapeType="1"/>
            <a:stCxn id="223235" idx="6"/>
            <a:endCxn id="223237" idx="2"/>
          </p:cNvCxnSpPr>
          <p:nvPr/>
        </p:nvCxnSpPr>
        <p:spPr bwMode="auto">
          <a:xfrm flipV="1">
            <a:off x="2286000" y="2209800"/>
            <a:ext cx="1600200" cy="800100"/>
          </a:xfrm>
          <a:prstGeom prst="straightConnector1">
            <a:avLst/>
          </a:prstGeom>
          <a:noFill/>
          <a:ln w="28575">
            <a:solidFill>
              <a:schemeClr val="tx1"/>
            </a:solidFill>
            <a:round/>
            <a:headEnd/>
            <a:tailEnd/>
          </a:ln>
          <a:effectLst/>
        </p:spPr>
      </p:cxnSp>
      <p:cxnSp>
        <p:nvCxnSpPr>
          <p:cNvPr id="223248" name="AutoShape 16"/>
          <p:cNvCxnSpPr>
            <a:cxnSpLocks noChangeShapeType="1"/>
            <a:stCxn id="223237" idx="6"/>
            <a:endCxn id="223244" idx="1"/>
          </p:cNvCxnSpPr>
          <p:nvPr/>
        </p:nvCxnSpPr>
        <p:spPr bwMode="auto">
          <a:xfrm flipV="1">
            <a:off x="4343400" y="1479550"/>
            <a:ext cx="1752600" cy="730250"/>
          </a:xfrm>
          <a:prstGeom prst="straightConnector1">
            <a:avLst/>
          </a:prstGeom>
          <a:noFill/>
          <a:ln w="28575">
            <a:solidFill>
              <a:schemeClr val="tx1"/>
            </a:solidFill>
            <a:round/>
            <a:headEnd/>
            <a:tailEnd/>
          </a:ln>
          <a:effectLst/>
        </p:spPr>
      </p:cxnSp>
      <p:cxnSp>
        <p:nvCxnSpPr>
          <p:cNvPr id="223249" name="AutoShape 17"/>
          <p:cNvCxnSpPr>
            <a:cxnSpLocks noChangeShapeType="1"/>
            <a:stCxn id="223237" idx="6"/>
            <a:endCxn id="223245" idx="1"/>
          </p:cNvCxnSpPr>
          <p:nvPr/>
        </p:nvCxnSpPr>
        <p:spPr bwMode="auto">
          <a:xfrm>
            <a:off x="4343400" y="2209800"/>
            <a:ext cx="1828800" cy="565150"/>
          </a:xfrm>
          <a:prstGeom prst="straightConnector1">
            <a:avLst/>
          </a:prstGeom>
          <a:noFill/>
          <a:ln w="28575">
            <a:solidFill>
              <a:schemeClr val="tx1"/>
            </a:solidFill>
            <a:round/>
            <a:headEnd/>
            <a:tailEnd/>
          </a:ln>
          <a:effectLst/>
        </p:spPr>
      </p:cxnSp>
      <p:sp>
        <p:nvSpPr>
          <p:cNvPr id="223250" name="Text Box 18"/>
          <p:cNvSpPr txBox="1">
            <a:spLocks noChangeArrowheads="1"/>
          </p:cNvSpPr>
          <p:nvPr/>
        </p:nvSpPr>
        <p:spPr bwMode="auto">
          <a:xfrm>
            <a:off x="457200" y="4114800"/>
            <a:ext cx="7924800" cy="830997"/>
          </a:xfrm>
          <a:prstGeom prst="rect">
            <a:avLst/>
          </a:prstGeom>
          <a:noFill/>
          <a:ln w="9525">
            <a:noFill/>
            <a:miter lim="800000"/>
            <a:headEnd/>
            <a:tailEnd/>
          </a:ln>
          <a:effectLst/>
        </p:spPr>
        <p:txBody>
          <a:bodyPr>
            <a:spAutoFit/>
          </a:bodyPr>
          <a:lstStyle/>
          <a:p>
            <a:pPr>
              <a:spcBef>
                <a:spcPct val="50000"/>
              </a:spcBef>
            </a:pPr>
            <a:r>
              <a:rPr lang="en-US" sz="2400" dirty="0">
                <a:latin typeface="+mn-lt"/>
              </a:rPr>
              <a:t>Pure strategy Nash </a:t>
            </a:r>
            <a:r>
              <a:rPr lang="en-US" sz="2400" dirty="0" err="1">
                <a:latin typeface="+mn-lt"/>
              </a:rPr>
              <a:t>equilibria</a:t>
            </a:r>
            <a:r>
              <a:rPr lang="en-US" sz="2400" dirty="0">
                <a:latin typeface="+mn-lt"/>
              </a:rPr>
              <a:t>: (Arm, Fold) and (Retract, Nuke)</a:t>
            </a:r>
          </a:p>
        </p:txBody>
      </p:sp>
      <p:sp>
        <p:nvSpPr>
          <p:cNvPr id="223251" name="Text Box 19"/>
          <p:cNvSpPr txBox="1">
            <a:spLocks noChangeArrowheads="1"/>
          </p:cNvSpPr>
          <p:nvPr/>
        </p:nvSpPr>
        <p:spPr bwMode="auto">
          <a:xfrm>
            <a:off x="428596" y="4929198"/>
            <a:ext cx="7924800" cy="457200"/>
          </a:xfrm>
          <a:prstGeom prst="rect">
            <a:avLst/>
          </a:prstGeom>
          <a:noFill/>
          <a:ln w="9525">
            <a:noFill/>
            <a:miter lim="800000"/>
            <a:headEnd/>
            <a:tailEnd/>
          </a:ln>
          <a:effectLst/>
        </p:spPr>
        <p:txBody>
          <a:bodyPr>
            <a:spAutoFit/>
          </a:bodyPr>
          <a:lstStyle/>
          <a:p>
            <a:pPr>
              <a:spcBef>
                <a:spcPct val="50000"/>
              </a:spcBef>
            </a:pPr>
            <a:r>
              <a:rPr lang="en-US" sz="2400" dirty="0">
                <a:latin typeface="+mn-lt"/>
              </a:rPr>
              <a:t>Pure strategy </a:t>
            </a:r>
            <a:r>
              <a:rPr lang="en-US" sz="2400" dirty="0" err="1">
                <a:latin typeface="+mn-lt"/>
              </a:rPr>
              <a:t>subgame</a:t>
            </a:r>
            <a:r>
              <a:rPr lang="en-US" sz="2400" dirty="0">
                <a:latin typeface="+mn-lt"/>
              </a:rPr>
              <a:t> perfect </a:t>
            </a:r>
            <a:r>
              <a:rPr lang="en-US" sz="2400" dirty="0" err="1">
                <a:latin typeface="+mn-lt"/>
              </a:rPr>
              <a:t>equilibria</a:t>
            </a:r>
            <a:r>
              <a:rPr lang="en-US" sz="2400" dirty="0">
                <a:latin typeface="+mn-lt"/>
              </a:rPr>
              <a:t>: (Arm, Fold) </a:t>
            </a:r>
          </a:p>
        </p:txBody>
      </p:sp>
      <p:sp>
        <p:nvSpPr>
          <p:cNvPr id="223252" name="Text Box 20"/>
          <p:cNvSpPr txBox="1">
            <a:spLocks noChangeArrowheads="1"/>
          </p:cNvSpPr>
          <p:nvPr/>
        </p:nvSpPr>
        <p:spPr bwMode="auto">
          <a:xfrm>
            <a:off x="609600" y="5562600"/>
            <a:ext cx="7924800" cy="457200"/>
          </a:xfrm>
          <a:prstGeom prst="rect">
            <a:avLst/>
          </a:prstGeom>
          <a:noFill/>
          <a:ln w="9525">
            <a:noFill/>
            <a:miter lim="800000"/>
            <a:headEnd/>
            <a:tailEnd/>
          </a:ln>
          <a:effectLst/>
        </p:spPr>
        <p:txBody>
          <a:bodyPr>
            <a:spAutoFit/>
          </a:bodyPr>
          <a:lstStyle/>
          <a:p>
            <a:pPr>
              <a:spcBef>
                <a:spcPct val="50000"/>
              </a:spcBef>
            </a:pPr>
            <a:r>
              <a:rPr lang="en-US" sz="2400" dirty="0" smtClean="0">
                <a:latin typeface="+mn-lt"/>
              </a:rPr>
              <a:t>Conclusion: Kennedy’s Nuke threat was not credible. </a:t>
            </a:r>
            <a:endParaRPr lang="en-US" sz="2400" dirty="0">
              <a:latin typeface="+mn-lt"/>
            </a:endParaRPr>
          </a:p>
        </p:txBody>
      </p:sp>
    </p:spTree>
    <p:extLst>
      <p:ext uri="{BB962C8B-B14F-4D97-AF65-F5344CB8AC3E}">
        <p14:creationId xmlns:p14="http://schemas.microsoft.com/office/powerpoint/2010/main" val="30989835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8"/>
          <p:cNvSpPr>
            <a:spLocks noGrp="1"/>
          </p:cNvSpPr>
          <p:nvPr>
            <p:ph type="sldNum" sz="quarter" idx="12"/>
          </p:nvPr>
        </p:nvSpPr>
        <p:spPr/>
        <p:txBody>
          <a:bodyPr/>
          <a:lstStyle/>
          <a:p>
            <a:fld id="{CC61F035-14C1-42B3-B767-2497D0EBA305}" type="slidenum">
              <a:rPr lang="en-US"/>
              <a:pPr/>
              <a:t>37</a:t>
            </a:fld>
            <a:endParaRPr lang="en-US"/>
          </a:p>
        </p:txBody>
      </p:sp>
      <p:sp>
        <p:nvSpPr>
          <p:cNvPr id="32770" name="Rectangle 2"/>
          <p:cNvSpPr>
            <a:spLocks noGrp="1" noChangeArrowheads="1"/>
          </p:cNvSpPr>
          <p:nvPr>
            <p:ph type="title" sz="quarter"/>
          </p:nvPr>
        </p:nvSpPr>
        <p:spPr>
          <a:xfrm>
            <a:off x="-36513" y="115888"/>
            <a:ext cx="4456113" cy="768350"/>
          </a:xfrm>
        </p:spPr>
        <p:txBody>
          <a:bodyPr>
            <a:normAutofit fontScale="90000"/>
          </a:bodyPr>
          <a:lstStyle/>
          <a:p>
            <a:r>
              <a:rPr lang="en-US"/>
              <a:t>Type of games</a:t>
            </a:r>
          </a:p>
        </p:txBody>
      </p:sp>
      <p:pic>
        <p:nvPicPr>
          <p:cNvPr id="32771" name="Picture 3" descr="setforpl"/>
          <p:cNvPicPr>
            <a:picLocks noGrp="1" noChangeAspect="1" noChangeArrowheads="1"/>
          </p:cNvPicPr>
          <p:nvPr>
            <p:ph sz="quarter" idx="1"/>
          </p:nvPr>
        </p:nvPicPr>
        <p:blipFill>
          <a:blip r:embed="rId3" cstate="print"/>
          <a:srcRect/>
          <a:stretch>
            <a:fillRect/>
          </a:stretch>
        </p:blipFill>
        <p:spPr>
          <a:xfrm>
            <a:off x="1979613" y="908050"/>
            <a:ext cx="1676400" cy="2057400"/>
          </a:xfrm>
          <a:noFill/>
          <a:ln/>
        </p:spPr>
      </p:pic>
      <p:pic>
        <p:nvPicPr>
          <p:cNvPr id="32772" name="Picture 4" descr="fig05"/>
          <p:cNvPicPr>
            <a:picLocks noGrp="1" noChangeAspect="1" noChangeArrowheads="1"/>
          </p:cNvPicPr>
          <p:nvPr>
            <p:ph sz="quarter" idx="2"/>
          </p:nvPr>
        </p:nvPicPr>
        <p:blipFill>
          <a:blip r:embed="rId4" cstate="print"/>
          <a:srcRect/>
          <a:stretch>
            <a:fillRect/>
          </a:stretch>
        </p:blipFill>
        <p:spPr>
          <a:xfrm>
            <a:off x="6772275" y="476250"/>
            <a:ext cx="2371725" cy="2305050"/>
          </a:xfrm>
          <a:noFill/>
          <a:ln/>
        </p:spPr>
      </p:pic>
      <p:pic>
        <p:nvPicPr>
          <p:cNvPr id="32773" name="Picture 5" descr="chessanimation"/>
          <p:cNvPicPr>
            <a:picLocks noGrp="1" noChangeAspect="1" noChangeArrowheads="1" noCrop="1"/>
          </p:cNvPicPr>
          <p:nvPr>
            <p:ph sz="quarter" idx="3"/>
          </p:nvPr>
        </p:nvPicPr>
        <p:blipFill>
          <a:blip r:embed="rId5" cstate="print"/>
          <a:srcRect/>
          <a:stretch>
            <a:fillRect/>
          </a:stretch>
        </p:blipFill>
        <p:spPr>
          <a:xfrm>
            <a:off x="250825" y="1195388"/>
            <a:ext cx="1552575" cy="1552575"/>
          </a:xfrm>
          <a:noFill/>
          <a:ln/>
        </p:spPr>
      </p:pic>
      <p:graphicFrame>
        <p:nvGraphicFramePr>
          <p:cNvPr id="32774" name="Object 6"/>
          <p:cNvGraphicFramePr>
            <a:graphicFrameLocks noChangeAspect="1"/>
          </p:cNvGraphicFramePr>
          <p:nvPr/>
        </p:nvGraphicFramePr>
        <p:xfrm>
          <a:off x="838200" y="3213100"/>
          <a:ext cx="7620000" cy="2152650"/>
        </p:xfrm>
        <a:graphic>
          <a:graphicData uri="http://schemas.openxmlformats.org/presentationml/2006/ole">
            <mc:AlternateContent xmlns:mc="http://schemas.openxmlformats.org/markup-compatibility/2006">
              <mc:Choice xmlns:v="urn:schemas-microsoft-com:vml" Requires="v">
                <p:oleObj spid="_x0000_s432254" name="Image" r:id="rId6" imgW="12673016" imgH="3580952" progId="">
                  <p:embed/>
                </p:oleObj>
              </mc:Choice>
              <mc:Fallback>
                <p:oleObj name="Image" r:id="rId6" imgW="12673016" imgH="3580952"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3213100"/>
                        <a:ext cx="76200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5" name="Line 7"/>
          <p:cNvSpPr>
            <a:spLocks noChangeShapeType="1"/>
          </p:cNvSpPr>
          <p:nvPr/>
        </p:nvSpPr>
        <p:spPr bwMode="auto">
          <a:xfrm flipV="1">
            <a:off x="6659563" y="2997200"/>
            <a:ext cx="865187" cy="792163"/>
          </a:xfrm>
          <a:prstGeom prst="line">
            <a:avLst/>
          </a:prstGeom>
          <a:noFill/>
          <a:ln w="38100">
            <a:solidFill>
              <a:schemeClr val="tx1"/>
            </a:solidFill>
            <a:round/>
            <a:headEnd/>
            <a:tailEnd type="triangle" w="med" len="med"/>
          </a:ln>
          <a:effectLst/>
        </p:spPr>
        <p:txBody>
          <a:bodyPr/>
          <a:lstStyle/>
          <a:p>
            <a:endParaRPr lang="en-US"/>
          </a:p>
        </p:txBody>
      </p:sp>
      <p:sp>
        <p:nvSpPr>
          <p:cNvPr id="32776" name="Line 8"/>
          <p:cNvSpPr>
            <a:spLocks noChangeShapeType="1"/>
          </p:cNvSpPr>
          <p:nvPr/>
        </p:nvSpPr>
        <p:spPr bwMode="auto">
          <a:xfrm flipH="1" flipV="1">
            <a:off x="3851275" y="2781300"/>
            <a:ext cx="1152525" cy="1008063"/>
          </a:xfrm>
          <a:prstGeom prst="line">
            <a:avLst/>
          </a:prstGeom>
          <a:noFill/>
          <a:ln w="38100">
            <a:solidFill>
              <a:schemeClr val="tx1"/>
            </a:solidFill>
            <a:round/>
            <a:headEnd/>
            <a:tailEnd type="triangle" w="med" len="med"/>
          </a:ln>
          <a:effectLst/>
        </p:spPr>
        <p:txBody>
          <a:bodyPr/>
          <a:lstStyle/>
          <a:p>
            <a:endParaRPr lang="en-US"/>
          </a:p>
        </p:txBody>
      </p:sp>
      <p:sp>
        <p:nvSpPr>
          <p:cNvPr id="32777" name="Line 9"/>
          <p:cNvSpPr>
            <a:spLocks noChangeShapeType="1"/>
          </p:cNvSpPr>
          <p:nvPr/>
        </p:nvSpPr>
        <p:spPr bwMode="auto">
          <a:xfrm flipH="1" flipV="1">
            <a:off x="1763713" y="2708275"/>
            <a:ext cx="1728787" cy="1081088"/>
          </a:xfrm>
          <a:prstGeom prst="line">
            <a:avLst/>
          </a:prstGeom>
          <a:noFill/>
          <a:ln w="38100">
            <a:solidFill>
              <a:schemeClr val="tx1"/>
            </a:solidFill>
            <a:round/>
            <a:headEnd/>
            <a:tailEnd type="triangle" w="med" len="med"/>
          </a:ln>
          <a:effectLst/>
        </p:spPr>
        <p:txBody>
          <a:bodyPr/>
          <a:lstStyle/>
          <a:p>
            <a:endParaRPr lang="en-US"/>
          </a:p>
        </p:txBody>
      </p:sp>
      <p:pic>
        <p:nvPicPr>
          <p:cNvPr id="32778" name="Picture 10" descr="fbi6001"/>
          <p:cNvPicPr>
            <a:picLocks noGrp="1" noChangeAspect="1" noChangeArrowheads="1"/>
          </p:cNvPicPr>
          <p:nvPr>
            <p:ph sz="quarter" idx="4"/>
          </p:nvPr>
        </p:nvPicPr>
        <p:blipFill>
          <a:blip r:embed="rId8" cstate="print"/>
          <a:srcRect/>
          <a:stretch>
            <a:fillRect/>
          </a:stretch>
        </p:blipFill>
        <p:spPr>
          <a:xfrm>
            <a:off x="7019925" y="5260975"/>
            <a:ext cx="2124075" cy="1597025"/>
          </a:xfrm>
          <a:noFill/>
          <a:ln/>
        </p:spPr>
      </p:pic>
      <p:pic>
        <p:nvPicPr>
          <p:cNvPr id="32779" name="Picture 11" descr="monopolly"/>
          <p:cNvPicPr>
            <a:picLocks noChangeAspect="1" noChangeArrowheads="1"/>
          </p:cNvPicPr>
          <p:nvPr/>
        </p:nvPicPr>
        <p:blipFill>
          <a:blip r:embed="rId9" cstate="print"/>
          <a:srcRect/>
          <a:stretch>
            <a:fillRect/>
          </a:stretch>
        </p:blipFill>
        <p:spPr bwMode="auto">
          <a:xfrm>
            <a:off x="3779838" y="333375"/>
            <a:ext cx="2962275" cy="2219325"/>
          </a:xfrm>
          <a:prstGeom prst="rect">
            <a:avLst/>
          </a:prstGeom>
          <a:noFill/>
        </p:spPr>
      </p:pic>
      <p:pic>
        <p:nvPicPr>
          <p:cNvPr id="32780" name="Picture 12" descr="reversus_t"/>
          <p:cNvPicPr>
            <a:picLocks noChangeAspect="1" noChangeArrowheads="1"/>
          </p:cNvPicPr>
          <p:nvPr/>
        </p:nvPicPr>
        <p:blipFill>
          <a:blip r:embed="rId10" cstate="print"/>
          <a:srcRect/>
          <a:stretch>
            <a:fillRect/>
          </a:stretch>
        </p:blipFill>
        <p:spPr bwMode="auto">
          <a:xfrm>
            <a:off x="539750" y="5000625"/>
            <a:ext cx="2476500" cy="1857375"/>
          </a:xfrm>
          <a:prstGeom prst="rect">
            <a:avLst/>
          </a:prstGeom>
          <a:noFill/>
        </p:spPr>
      </p:pic>
      <p:sp>
        <p:nvSpPr>
          <p:cNvPr id="32781" name="Line 13"/>
          <p:cNvSpPr>
            <a:spLocks noChangeShapeType="1"/>
          </p:cNvSpPr>
          <p:nvPr/>
        </p:nvSpPr>
        <p:spPr bwMode="auto">
          <a:xfrm flipH="1">
            <a:off x="3059113" y="4221163"/>
            <a:ext cx="1225550" cy="1584325"/>
          </a:xfrm>
          <a:prstGeom prst="line">
            <a:avLst/>
          </a:prstGeom>
          <a:noFill/>
          <a:ln w="38100">
            <a:solidFill>
              <a:schemeClr val="tx1"/>
            </a:solidFill>
            <a:round/>
            <a:headEnd/>
            <a:tailEnd type="triangle" w="med" len="med"/>
          </a:ln>
          <a:effectLst/>
        </p:spPr>
        <p:txBody>
          <a:bodyPr/>
          <a:lstStyle/>
          <a:p>
            <a:endParaRPr lang="en-US"/>
          </a:p>
        </p:txBody>
      </p:sp>
      <p:sp>
        <p:nvSpPr>
          <p:cNvPr id="32782" name="Line 14"/>
          <p:cNvSpPr>
            <a:spLocks noChangeShapeType="1"/>
          </p:cNvSpPr>
          <p:nvPr/>
        </p:nvSpPr>
        <p:spPr bwMode="auto">
          <a:xfrm flipH="1" flipV="1">
            <a:off x="5148263" y="2565400"/>
            <a:ext cx="503237" cy="1511300"/>
          </a:xfrm>
          <a:prstGeom prst="line">
            <a:avLst/>
          </a:prstGeom>
          <a:noFill/>
          <a:ln w="38100">
            <a:solidFill>
              <a:schemeClr val="tx1"/>
            </a:solidFill>
            <a:round/>
            <a:headEnd/>
            <a:tailEnd type="triangle" w="med" len="med"/>
          </a:ln>
          <a:effectLst/>
        </p:spPr>
        <p:txBody>
          <a:bodyPr/>
          <a:lstStyle/>
          <a:p>
            <a:endParaRPr lang="en-US"/>
          </a:p>
        </p:txBody>
      </p:sp>
      <p:sp>
        <p:nvSpPr>
          <p:cNvPr id="18" name="TextBox 17"/>
          <p:cNvSpPr txBox="1"/>
          <p:nvPr/>
        </p:nvSpPr>
        <p:spPr>
          <a:xfrm>
            <a:off x="3643306" y="4572008"/>
            <a:ext cx="1398140" cy="369332"/>
          </a:xfrm>
          <a:prstGeom prst="rect">
            <a:avLst/>
          </a:prstGeom>
          <a:noFill/>
        </p:spPr>
        <p:txBody>
          <a:bodyPr wrap="none" rtlCol="0">
            <a:spAutoFit/>
          </a:bodyPr>
          <a:lstStyle/>
          <a:p>
            <a:r>
              <a:rPr lang="en-US" sz="1800" b="1" dirty="0" smtClean="0"/>
              <a:t>Diplomacy</a:t>
            </a:r>
            <a:endParaRPr lang="en-US" sz="1800" b="1" dirty="0"/>
          </a:p>
        </p:txBody>
      </p:sp>
      <p:pic>
        <p:nvPicPr>
          <p:cNvPr id="19" name="Picture 3" descr="boardgames_1704_734361"/>
          <p:cNvPicPr>
            <a:picLocks noChangeAspect="1" noChangeArrowheads="1"/>
          </p:cNvPicPr>
          <p:nvPr/>
        </p:nvPicPr>
        <p:blipFill>
          <a:blip r:embed="rId11" cstate="print"/>
          <a:srcRect r="33763" b="55241"/>
          <a:stretch>
            <a:fillRect/>
          </a:stretch>
        </p:blipFill>
        <p:spPr bwMode="auto">
          <a:xfrm>
            <a:off x="3429000" y="5486400"/>
            <a:ext cx="2286000" cy="1219200"/>
          </a:xfrm>
          <a:prstGeom prst="rect">
            <a:avLst/>
          </a:prstGeom>
          <a:noFill/>
          <a:ln w="25400">
            <a:solidFill>
              <a:schemeClr val="accent1"/>
            </a:solidFill>
            <a:miter lim="800000"/>
            <a:headEnd/>
            <a:tailEnd/>
          </a:ln>
        </p:spPr>
      </p:pic>
      <p:cxnSp>
        <p:nvCxnSpPr>
          <p:cNvPr id="21" name="Straight Arrow Connector 20"/>
          <p:cNvCxnSpPr/>
          <p:nvPr/>
        </p:nvCxnSpPr>
        <p:spPr>
          <a:xfrm rot="16200000" flipV="1">
            <a:off x="4114800" y="5181600"/>
            <a:ext cx="533400" cy="76200"/>
          </a:xfrm>
          <a:prstGeom prst="straightConnector1">
            <a:avLst/>
          </a:prstGeom>
          <a:ln w="3175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5711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69278" y="609600"/>
            <a:ext cx="8857440" cy="802164"/>
          </a:xfrm>
        </p:spPr>
        <p:txBody>
          <a:bodyPr tIns="41473">
            <a:normAutofit/>
          </a:bodyPr>
          <a:lstStyle/>
          <a:p>
            <a:pPr algn="ctr" rtl="1" eaLnBrk="1" hangingPunct="1"/>
            <a:r>
              <a:rPr lang="en-US" sz="4800" b="1" dirty="0" smtClean="0"/>
              <a:t>Security Games</a:t>
            </a:r>
            <a:endParaRPr lang="en-US" sz="4800" b="1" dirty="0"/>
          </a:p>
        </p:txBody>
      </p:sp>
      <p:graphicFrame>
        <p:nvGraphicFramePr>
          <p:cNvPr id="70702" name="Group 46"/>
          <p:cNvGraphicFramePr>
            <a:graphicFrameLocks noGrp="1"/>
          </p:cNvGraphicFramePr>
          <p:nvPr>
            <p:ph sz="half" idx="4294967295"/>
          </p:nvPr>
        </p:nvGraphicFramePr>
        <p:xfrm>
          <a:off x="3880800" y="4189398"/>
          <a:ext cx="5034600" cy="2132286"/>
        </p:xfrm>
        <a:graphic>
          <a:graphicData uri="http://schemas.openxmlformats.org/drawingml/2006/table">
            <a:tbl>
              <a:tblPr firstRow="1" firstCol="1">
                <a:tableStyleId>{2A488322-F2BA-4B5B-9748-0D474271808F}</a:tableStyleId>
              </a:tblPr>
              <a:tblGrid>
                <a:gridCol w="1659644"/>
                <a:gridCol w="1696756"/>
                <a:gridCol w="1678200"/>
              </a:tblGrid>
              <a:tr h="75946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2400" b="0"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solidFill>
                      <a:srgbClr val="99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Terminal</a:t>
                      </a:r>
                    </a:p>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#1</a:t>
                      </a:r>
                      <a:endParaRPr kumimoji="0" lang="en-US" sz="2000" b="1" i="0" u="none" strike="noStrike" cap="none" normalizeH="0" baseline="0" dirty="0" smtClean="0">
                        <a:ln>
                          <a:noFill/>
                        </a:ln>
                        <a:solidFill>
                          <a:srgbClr val="A50734"/>
                        </a:solidFill>
                        <a:effectLst/>
                        <a:latin typeface="Times New Roman" pitchFamily="18" charset="0"/>
                        <a:cs typeface="Arial" charset="0"/>
                      </a:endParaRPr>
                    </a:p>
                  </a:txBody>
                  <a:tcPr marL="90487" marR="90487" marT="44450" marB="44450" horzOverflow="overflow">
                    <a:solidFill>
                      <a:srgbClr val="99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Terminal</a:t>
                      </a:r>
                    </a:p>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#2</a:t>
                      </a:r>
                      <a:endParaRPr kumimoji="0" lang="en-US" sz="2000" b="1" i="0" u="none" strike="noStrike" cap="none" normalizeH="0" baseline="0" dirty="0" smtClean="0">
                        <a:ln>
                          <a:noFill/>
                        </a:ln>
                        <a:solidFill>
                          <a:srgbClr val="A50734"/>
                        </a:solidFill>
                        <a:effectLst/>
                        <a:latin typeface="Times New Roman" pitchFamily="18" charset="0"/>
                        <a:cs typeface="Arial" charset="0"/>
                      </a:endParaRPr>
                    </a:p>
                  </a:txBody>
                  <a:tcPr marL="90487" marR="90487" marT="44450" marB="44450" horzOverflow="overflow">
                    <a:solidFill>
                      <a:srgbClr val="990000"/>
                    </a:solidFill>
                  </a:tcPr>
                </a:tc>
              </a:tr>
              <a:tr h="686413">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Terminal #1</a:t>
                      </a:r>
                      <a:endParaRPr kumimoji="0" lang="en-US" sz="2000" b="1"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solidFill>
                      <a:srgbClr val="99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effectLst/>
                        </a:rPr>
                        <a:t>5, -3</a:t>
                      </a:r>
                      <a:endParaRPr kumimoji="0" lang="en-US" sz="2800" b="0"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effectLst/>
                        </a:rPr>
                        <a:t> -1, 1</a:t>
                      </a:r>
                      <a:endParaRPr kumimoji="0" lang="en-US" sz="2800" b="0"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tc>
              </a:tr>
              <a:tr h="686413">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Terminal #2</a:t>
                      </a:r>
                      <a:endParaRPr kumimoji="0" lang="en-US" sz="2000" b="1"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solidFill>
                      <a:srgbClr val="99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effectLst/>
                        </a:rPr>
                        <a:t>-5, 5</a:t>
                      </a:r>
                      <a:endParaRPr kumimoji="0" lang="en-US" sz="2800" b="0"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800" u="none" strike="noStrike" cap="none" normalizeH="0" baseline="0" dirty="0" smtClean="0">
                          <a:ln>
                            <a:noFill/>
                          </a:ln>
                          <a:effectLst/>
                        </a:rPr>
                        <a:t>2, -1</a:t>
                      </a:r>
                      <a:endParaRPr kumimoji="0" lang="en-US" sz="2800" b="0" i="0" u="none" strike="noStrike" cap="none" normalizeH="0" baseline="0" dirty="0" smtClean="0">
                        <a:ln>
                          <a:noFill/>
                        </a:ln>
                        <a:solidFill>
                          <a:srgbClr val="00279F"/>
                        </a:solidFill>
                        <a:effectLst/>
                        <a:latin typeface="Times New Roman" pitchFamily="18" charset="0"/>
                        <a:cs typeface="Arial" charset="0"/>
                      </a:endParaRPr>
                    </a:p>
                  </a:txBody>
                  <a:tcPr marL="90487" marR="90487" marT="44450" marB="44450" horzOverflow="overflow"/>
                </a:tc>
              </a:tr>
            </a:tbl>
          </a:graphicData>
        </a:graphic>
      </p:graphicFrame>
      <p:sp>
        <p:nvSpPr>
          <p:cNvPr id="582707" name="Line 51"/>
          <p:cNvSpPr>
            <a:spLocks noChangeShapeType="1"/>
          </p:cNvSpPr>
          <p:nvPr/>
        </p:nvSpPr>
        <p:spPr bwMode="auto">
          <a:xfrm>
            <a:off x="2774883" y="5157181"/>
            <a:ext cx="838200" cy="0"/>
          </a:xfrm>
          <a:prstGeom prst="line">
            <a:avLst/>
          </a:prstGeom>
          <a:noFill/>
          <a:ln w="12700">
            <a:solidFill>
              <a:schemeClr val="tx1"/>
            </a:solidFill>
            <a:round/>
            <a:headEnd/>
            <a:tailEnd type="triangle" w="med" len="med"/>
          </a:ln>
        </p:spPr>
        <p:txBody>
          <a:bodyPr lIns="90441" tIns="44427" rIns="90441" bIns="44427"/>
          <a:lstStyle/>
          <a:p>
            <a:endParaRPr lang="en-US" dirty="0"/>
          </a:p>
        </p:txBody>
      </p:sp>
      <p:sp>
        <p:nvSpPr>
          <p:cNvPr id="582708" name="Rectangle 52"/>
          <p:cNvSpPr>
            <a:spLocks noChangeArrowheads="1"/>
          </p:cNvSpPr>
          <p:nvPr/>
        </p:nvSpPr>
        <p:spPr bwMode="auto">
          <a:xfrm>
            <a:off x="2705763" y="5226308"/>
            <a:ext cx="838200" cy="457200"/>
          </a:xfrm>
          <a:prstGeom prst="rect">
            <a:avLst/>
          </a:prstGeom>
          <a:noFill/>
          <a:ln w="12700" algn="ctr">
            <a:noFill/>
            <a:miter lim="800000"/>
            <a:headEnd/>
            <a:tailEnd/>
          </a:ln>
        </p:spPr>
        <p:txBody>
          <a:bodyPr wrap="none" lIns="90441" tIns="44427" rIns="90441" bIns="44427" anchor="ctr"/>
          <a:lstStyle/>
          <a:p>
            <a:pPr marL="342722" indent="-342722" algn="ctr"/>
            <a:r>
              <a:rPr lang="en-US" sz="2200" dirty="0">
                <a:solidFill>
                  <a:schemeClr val="accent2"/>
                </a:solidFill>
              </a:rPr>
              <a:t>Police</a:t>
            </a:r>
          </a:p>
        </p:txBody>
      </p:sp>
      <p:sp>
        <p:nvSpPr>
          <p:cNvPr id="582709" name="Line 53"/>
          <p:cNvSpPr>
            <a:spLocks noChangeShapeType="1"/>
          </p:cNvSpPr>
          <p:nvPr/>
        </p:nvSpPr>
        <p:spPr bwMode="auto">
          <a:xfrm>
            <a:off x="8235360" y="3429000"/>
            <a:ext cx="0" cy="685800"/>
          </a:xfrm>
          <a:prstGeom prst="line">
            <a:avLst/>
          </a:prstGeom>
          <a:noFill/>
          <a:ln w="12700">
            <a:solidFill>
              <a:schemeClr val="tx1"/>
            </a:solidFill>
            <a:round/>
            <a:headEnd/>
            <a:tailEnd type="triangle" w="med" len="med"/>
          </a:ln>
        </p:spPr>
        <p:txBody>
          <a:bodyPr lIns="90441" tIns="44427" rIns="90441" bIns="44427"/>
          <a:lstStyle/>
          <a:p>
            <a:endParaRPr lang="en-US" dirty="0"/>
          </a:p>
        </p:txBody>
      </p:sp>
      <p:sp>
        <p:nvSpPr>
          <p:cNvPr id="582710" name="Rectangle 54"/>
          <p:cNvSpPr>
            <a:spLocks noChangeArrowheads="1"/>
          </p:cNvSpPr>
          <p:nvPr/>
        </p:nvSpPr>
        <p:spPr bwMode="auto">
          <a:xfrm>
            <a:off x="6783840" y="3636381"/>
            <a:ext cx="1447800" cy="457200"/>
          </a:xfrm>
          <a:prstGeom prst="rect">
            <a:avLst/>
          </a:prstGeom>
          <a:noFill/>
          <a:ln w="12700" algn="ctr">
            <a:noFill/>
            <a:miter lim="800000"/>
            <a:headEnd/>
            <a:tailEnd/>
          </a:ln>
        </p:spPr>
        <p:txBody>
          <a:bodyPr wrap="none" lIns="90441" tIns="44427" rIns="90441" bIns="44427" anchor="ctr"/>
          <a:lstStyle/>
          <a:p>
            <a:pPr marL="342722" indent="-342722" algn="ctr"/>
            <a:r>
              <a:rPr lang="en-US" sz="2200" dirty="0">
                <a:solidFill>
                  <a:srgbClr val="A50021"/>
                </a:solidFill>
              </a:rPr>
              <a:t>Adversary</a:t>
            </a:r>
          </a:p>
        </p:txBody>
      </p:sp>
      <p:pic>
        <p:nvPicPr>
          <p:cNvPr id="70684" name="Picture 15" descr="badge copy"/>
          <p:cNvPicPr>
            <a:picLocks noChangeAspect="1" noChangeArrowheads="1"/>
          </p:cNvPicPr>
          <p:nvPr/>
        </p:nvPicPr>
        <p:blipFill>
          <a:blip r:embed="rId3" cstate="print"/>
          <a:srcRect/>
          <a:stretch>
            <a:fillRect/>
          </a:stretch>
        </p:blipFill>
        <p:spPr bwMode="auto">
          <a:xfrm>
            <a:off x="1185124" y="4396781"/>
            <a:ext cx="1546411" cy="1816254"/>
          </a:xfrm>
          <a:prstGeom prst="rect">
            <a:avLst/>
          </a:prstGeom>
          <a:noFill/>
          <a:ln w="9525">
            <a:noFill/>
            <a:miter lim="800000"/>
            <a:headEnd/>
            <a:tailEnd/>
          </a:ln>
        </p:spPr>
      </p:pic>
      <p:pic>
        <p:nvPicPr>
          <p:cNvPr id="70686" name="Picture 30" descr="Black%20Mask%20Robber"/>
          <p:cNvPicPr>
            <a:picLocks noChangeAspect="1" noChangeArrowheads="1"/>
          </p:cNvPicPr>
          <p:nvPr/>
        </p:nvPicPr>
        <p:blipFill>
          <a:blip r:embed="rId4" cstate="print"/>
          <a:srcRect l="22670" r="23691"/>
          <a:stretch>
            <a:fillRect/>
          </a:stretch>
        </p:blipFill>
        <p:spPr bwMode="auto">
          <a:xfrm>
            <a:off x="7544161" y="2115586"/>
            <a:ext cx="1418843" cy="1297227"/>
          </a:xfrm>
          <a:prstGeom prst="rect">
            <a:avLst/>
          </a:prstGeom>
          <a:noFill/>
        </p:spPr>
      </p:pic>
    </p:spTree>
    <p:extLst>
      <p:ext uri="{BB962C8B-B14F-4D97-AF65-F5344CB8AC3E}">
        <p14:creationId xmlns:p14="http://schemas.microsoft.com/office/powerpoint/2010/main" val="156958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52400" y="381000"/>
            <a:ext cx="8156160" cy="802164"/>
          </a:xfrm>
        </p:spPr>
        <p:txBody>
          <a:bodyPr tIns="41473">
            <a:normAutofit fontScale="90000"/>
          </a:bodyPr>
          <a:lstStyle/>
          <a:p>
            <a:pPr>
              <a:lnSpc>
                <a:spcPts val="2719"/>
              </a:lnSpc>
            </a:pPr>
            <a:r>
              <a:rPr lang="en-US" b="1" dirty="0" smtClean="0">
                <a:solidFill>
                  <a:srgbClr val="0070C0"/>
                </a:solidFill>
              </a:rPr>
              <a:t>ARMOR: Deployed at LAX 2007</a:t>
            </a:r>
            <a:br>
              <a:rPr lang="en-US" b="1" dirty="0" smtClean="0">
                <a:solidFill>
                  <a:srgbClr val="0070C0"/>
                </a:solidFill>
              </a:rPr>
            </a:br>
            <a:endParaRPr lang="en-US" b="1" i="1" dirty="0" smtClean="0">
              <a:solidFill>
                <a:srgbClr val="0070C0"/>
              </a:solidFill>
            </a:endParaRPr>
          </a:p>
        </p:txBody>
      </p:sp>
      <p:sp>
        <p:nvSpPr>
          <p:cNvPr id="15363" name="Content Placeholder 2"/>
          <p:cNvSpPr>
            <a:spLocks noGrp="1"/>
          </p:cNvSpPr>
          <p:nvPr>
            <p:ph idx="1"/>
          </p:nvPr>
        </p:nvSpPr>
        <p:spPr>
          <a:xfrm>
            <a:off x="701280" y="940421"/>
            <a:ext cx="8000640" cy="2819816"/>
          </a:xfrm>
        </p:spPr>
        <p:txBody>
          <a:bodyPr lIns="82945" tIns="41473" rIns="82945" bIns="41473"/>
          <a:lstStyle/>
          <a:p>
            <a:pPr algn="l" rtl="0"/>
            <a:r>
              <a:rPr lang="en-US" sz="2500" dirty="0"/>
              <a:t>“Assistant for Randomized Monitoring Over Routes”</a:t>
            </a:r>
          </a:p>
          <a:p>
            <a:pPr lvl="1" algn="l" rtl="0" eaLnBrk="1" hangingPunct="1"/>
            <a:r>
              <a:rPr lang="en-US" sz="2500" dirty="0"/>
              <a:t>Problem 1: Schedule vehicle checkpoints</a:t>
            </a:r>
          </a:p>
          <a:p>
            <a:pPr lvl="1" algn="l" rtl="0" eaLnBrk="1" hangingPunct="1"/>
            <a:r>
              <a:rPr lang="en-US" sz="2500" dirty="0"/>
              <a:t>Problem 2: Schedule canine patrols</a:t>
            </a:r>
          </a:p>
          <a:p>
            <a:pPr algn="l" rtl="0" eaLnBrk="1" hangingPunct="1"/>
            <a:r>
              <a:rPr lang="en-US" sz="2500" dirty="0"/>
              <a:t>Randomized schedule: (i) target weights; (ii) surveillance</a:t>
            </a:r>
          </a:p>
          <a:p>
            <a:pPr lvl="1" algn="l" rtl="0" eaLnBrk="1" hangingPunct="1"/>
            <a:endParaRPr lang="en-US" sz="1100" dirty="0"/>
          </a:p>
        </p:txBody>
      </p:sp>
      <p:pic>
        <p:nvPicPr>
          <p:cNvPr id="15368" name="Picture 8" descr="AAA"/>
          <p:cNvPicPr>
            <a:picLocks noChangeAspect="1" noChangeArrowheads="1"/>
          </p:cNvPicPr>
          <p:nvPr/>
        </p:nvPicPr>
        <p:blipFill>
          <a:blip r:embed="rId3" cstate="print"/>
          <a:srcRect/>
          <a:stretch>
            <a:fillRect/>
          </a:stretch>
        </p:blipFill>
        <p:spPr bwMode="auto">
          <a:xfrm>
            <a:off x="668012" y="3745607"/>
            <a:ext cx="3813120" cy="3083364"/>
          </a:xfrm>
          <a:prstGeom prst="rect">
            <a:avLst/>
          </a:prstGeom>
          <a:noFill/>
          <a:ln w="9525">
            <a:noFill/>
            <a:miter lim="800000"/>
            <a:headEnd/>
            <a:tailEnd/>
          </a:ln>
        </p:spPr>
      </p:pic>
      <p:pic>
        <p:nvPicPr>
          <p:cNvPr id="15369" name="Picture 4" descr="Security forces work the sidewalk at LAX"/>
          <p:cNvPicPr>
            <a:picLocks noChangeAspect="1" noChangeArrowheads="1"/>
          </p:cNvPicPr>
          <p:nvPr/>
        </p:nvPicPr>
        <p:blipFill>
          <a:blip r:embed="rId4" cstate="print"/>
          <a:srcRect/>
          <a:stretch>
            <a:fillRect/>
          </a:stretch>
        </p:blipFill>
        <p:spPr bwMode="auto">
          <a:xfrm>
            <a:off x="4980579" y="3771007"/>
            <a:ext cx="3810240" cy="3153932"/>
          </a:xfrm>
          <a:prstGeom prst="rect">
            <a:avLst/>
          </a:prstGeom>
          <a:noFill/>
          <a:ln w="9525">
            <a:noFill/>
            <a:miter lim="800000"/>
            <a:headEnd/>
            <a:tailEnd/>
          </a:ln>
        </p:spPr>
      </p:pic>
      <p:sp>
        <p:nvSpPr>
          <p:cNvPr id="6" name="TextBox 5"/>
          <p:cNvSpPr txBox="1"/>
          <p:nvPr/>
        </p:nvSpPr>
        <p:spPr>
          <a:xfrm>
            <a:off x="1351891" y="3186715"/>
            <a:ext cx="3129241" cy="461598"/>
          </a:xfrm>
          <a:prstGeom prst="rect">
            <a:avLst/>
          </a:prstGeom>
          <a:noFill/>
        </p:spPr>
        <p:txBody>
          <a:bodyPr wrap="none" lIns="91370" tIns="45687" rIns="91370" bIns="45687" rtlCol="0">
            <a:spAutoFit/>
          </a:bodyPr>
          <a:lstStyle/>
          <a:p>
            <a:r>
              <a:rPr lang="en-US" sz="2400" dirty="0">
                <a:solidFill>
                  <a:srgbClr val="9F2936"/>
                </a:solidFill>
              </a:rPr>
              <a:t>ARMOR-Checkpoints</a:t>
            </a:r>
          </a:p>
        </p:txBody>
      </p:sp>
      <p:sp>
        <p:nvSpPr>
          <p:cNvPr id="7" name="TextBox 6"/>
          <p:cNvSpPr txBox="1"/>
          <p:nvPr/>
        </p:nvSpPr>
        <p:spPr>
          <a:xfrm>
            <a:off x="5983258" y="3186658"/>
            <a:ext cx="1804881" cy="461655"/>
          </a:xfrm>
          <a:prstGeom prst="rect">
            <a:avLst/>
          </a:prstGeom>
          <a:noFill/>
        </p:spPr>
        <p:txBody>
          <a:bodyPr wrap="none" lIns="91370" tIns="45687" rIns="91370" bIns="45687" rtlCol="0">
            <a:spAutoFit/>
          </a:bodyPr>
          <a:lstStyle/>
          <a:p>
            <a:r>
              <a:rPr lang="en-US" sz="2400" dirty="0">
                <a:solidFill>
                  <a:srgbClr val="9F2936"/>
                </a:solidFill>
              </a:rPr>
              <a:t>ARMOR-K9</a:t>
            </a:r>
          </a:p>
        </p:txBody>
      </p:sp>
    </p:spTree>
    <p:extLst>
      <p:ext uri="{BB962C8B-B14F-4D97-AF65-F5344CB8AC3E}">
        <p14:creationId xmlns:p14="http://schemas.microsoft.com/office/powerpoint/2010/main" val="4056012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rtl="0"/>
            <a:r>
              <a:rPr lang="en-US" altLang="en-US" sz="4800" b="1" dirty="0" smtClean="0"/>
              <a:t>Sarit Kraus:</a:t>
            </a:r>
            <a:r>
              <a:rPr lang="en-US" altLang="en-US" sz="4800" b="1" dirty="0"/>
              <a:t/>
            </a:r>
            <a:br>
              <a:rPr lang="en-US" altLang="en-US" sz="4800" b="1" dirty="0"/>
            </a:br>
            <a:r>
              <a:rPr lang="en-US" b="1" dirty="0" smtClean="0"/>
              <a:t>Robots and Homeland Security</a:t>
            </a:r>
            <a:endParaRPr lang="en-US" b="1" dirty="0"/>
          </a:p>
        </p:txBody>
      </p:sp>
      <p:sp>
        <p:nvSpPr>
          <p:cNvPr id="3" name="Slide Number Placeholder 2"/>
          <p:cNvSpPr>
            <a:spLocks noGrp="1"/>
          </p:cNvSpPr>
          <p:nvPr>
            <p:ph type="sldNum" sz="quarter" idx="12"/>
          </p:nvPr>
        </p:nvSpPr>
        <p:spPr/>
        <p:txBody>
          <a:bodyPr/>
          <a:lstStyle/>
          <a:p>
            <a:pPr>
              <a:defRPr/>
            </a:pPr>
            <a:fld id="{D7A99032-4E9E-4680-8A90-D330C9533127}" type="slidenum">
              <a:rPr lang="he-IL" smtClean="0"/>
              <a:pPr>
                <a:defRPr/>
              </a:pPr>
              <a:t>4</a:t>
            </a:fld>
            <a:endParaRPr lang="en-US"/>
          </a:p>
        </p:txBody>
      </p:sp>
      <p:pic>
        <p:nvPicPr>
          <p:cNvPr id="4" name="Picture 2" descr="AA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590800"/>
            <a:ext cx="2755556"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engurionAP"/>
          <p:cNvPicPr>
            <a:picLocks noGrp="1" noChangeAspect="1" noChangeArrowheads="1"/>
          </p:cNvPicPr>
          <p:nvPr/>
        </p:nvPicPr>
        <p:blipFill>
          <a:blip r:embed="rId3" cstate="print"/>
          <a:srcRect/>
          <a:stretch>
            <a:fillRect/>
          </a:stretch>
        </p:blipFill>
        <p:spPr>
          <a:xfrm>
            <a:off x="6320971" y="2590800"/>
            <a:ext cx="2444750" cy="1913448"/>
          </a:xfrm>
          <a:prstGeom prst="rect">
            <a:avLst/>
          </a:prstGeom>
          <a:noFill/>
          <a:ln/>
        </p:spPr>
      </p:pic>
      <p:sp>
        <p:nvSpPr>
          <p:cNvPr id="8" name="Freeform 7"/>
          <p:cNvSpPr>
            <a:spLocks/>
          </p:cNvSpPr>
          <p:nvPr/>
        </p:nvSpPr>
        <p:spPr bwMode="auto">
          <a:xfrm>
            <a:off x="6625765" y="2939325"/>
            <a:ext cx="1553329" cy="1128782"/>
          </a:xfrm>
          <a:custGeom>
            <a:avLst/>
            <a:gdLst/>
            <a:ahLst/>
            <a:cxnLst>
              <a:cxn ang="0">
                <a:pos x="1134" y="0"/>
              </a:cxn>
              <a:cxn ang="0">
                <a:pos x="0" y="181"/>
              </a:cxn>
              <a:cxn ang="0">
                <a:pos x="272" y="362"/>
              </a:cxn>
              <a:cxn ang="0">
                <a:pos x="182" y="498"/>
              </a:cxn>
              <a:cxn ang="0">
                <a:pos x="318" y="680"/>
              </a:cxn>
              <a:cxn ang="0">
                <a:pos x="545" y="725"/>
              </a:cxn>
              <a:cxn ang="0">
                <a:pos x="708" y="819"/>
              </a:cxn>
              <a:cxn ang="0">
                <a:pos x="771" y="907"/>
              </a:cxn>
              <a:cxn ang="0">
                <a:pos x="862" y="997"/>
              </a:cxn>
              <a:cxn ang="0">
                <a:pos x="953" y="1043"/>
              </a:cxn>
              <a:cxn ang="0">
                <a:pos x="1134" y="1043"/>
              </a:cxn>
              <a:cxn ang="0">
                <a:pos x="1225" y="907"/>
              </a:cxn>
              <a:cxn ang="0">
                <a:pos x="1044" y="589"/>
              </a:cxn>
              <a:cxn ang="0">
                <a:pos x="907" y="498"/>
              </a:cxn>
              <a:cxn ang="0">
                <a:pos x="1180" y="0"/>
              </a:cxn>
              <a:cxn ang="0">
                <a:pos x="1134" y="0"/>
              </a:cxn>
            </a:cxnLst>
            <a:rect l="0" t="0" r="r" b="b"/>
            <a:pathLst>
              <a:path w="1225" h="1043">
                <a:moveTo>
                  <a:pt x="1134" y="0"/>
                </a:moveTo>
                <a:lnTo>
                  <a:pt x="0" y="181"/>
                </a:lnTo>
                <a:lnTo>
                  <a:pt x="272" y="362"/>
                </a:lnTo>
                <a:lnTo>
                  <a:pt x="182" y="498"/>
                </a:lnTo>
                <a:lnTo>
                  <a:pt x="318" y="680"/>
                </a:lnTo>
                <a:lnTo>
                  <a:pt x="545" y="725"/>
                </a:lnTo>
                <a:lnTo>
                  <a:pt x="708" y="819"/>
                </a:lnTo>
                <a:lnTo>
                  <a:pt x="771" y="907"/>
                </a:lnTo>
                <a:lnTo>
                  <a:pt x="862" y="997"/>
                </a:lnTo>
                <a:lnTo>
                  <a:pt x="953" y="1043"/>
                </a:lnTo>
                <a:lnTo>
                  <a:pt x="1134" y="1043"/>
                </a:lnTo>
                <a:lnTo>
                  <a:pt x="1225" y="907"/>
                </a:lnTo>
                <a:lnTo>
                  <a:pt x="1044" y="589"/>
                </a:lnTo>
                <a:lnTo>
                  <a:pt x="907" y="498"/>
                </a:lnTo>
                <a:lnTo>
                  <a:pt x="1180" y="0"/>
                </a:lnTo>
                <a:lnTo>
                  <a:pt x="1134" y="0"/>
                </a:lnTo>
                <a:close/>
              </a:path>
            </a:pathLst>
          </a:custGeom>
          <a:noFill/>
          <a:ln w="28575" cmpd="sng">
            <a:solidFill>
              <a:srgbClr val="FF0000"/>
            </a:solidFill>
            <a:round/>
            <a:headEnd/>
            <a:tailEnd/>
          </a:ln>
          <a:effectLst/>
        </p:spPr>
        <p:txBody>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he-IL"/>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489733"/>
            <a:ext cx="2871231" cy="217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4" descr="AvantGu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504248"/>
            <a:ext cx="28194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04800" y="4068107"/>
            <a:ext cx="2712815" cy="646331"/>
          </a:xfrm>
          <a:prstGeom prst="rect">
            <a:avLst/>
          </a:prstGeom>
          <a:solidFill>
            <a:schemeClr val="bg1"/>
          </a:solidFill>
          <a:ln w="38100">
            <a:solidFill>
              <a:schemeClr val="tx1"/>
            </a:solidFill>
          </a:ln>
        </p:spPr>
        <p:txBody>
          <a:bodyPr wrap="square" rtlCol="0">
            <a:spAutoFit/>
          </a:bodyPr>
          <a:lstStyle/>
          <a:p>
            <a:r>
              <a:rPr lang="en-US" b="1" dirty="0" smtClean="0"/>
              <a:t>Intelligent Randomized Checkpoints</a:t>
            </a:r>
          </a:p>
        </p:txBody>
      </p:sp>
      <p:sp>
        <p:nvSpPr>
          <p:cNvPr id="12" name="TextBox 11"/>
          <p:cNvSpPr txBox="1"/>
          <p:nvPr/>
        </p:nvSpPr>
        <p:spPr>
          <a:xfrm>
            <a:off x="6377892" y="4114800"/>
            <a:ext cx="2712815" cy="369332"/>
          </a:xfrm>
          <a:prstGeom prst="rect">
            <a:avLst/>
          </a:prstGeom>
          <a:solidFill>
            <a:schemeClr val="bg1"/>
          </a:solidFill>
          <a:ln w="38100">
            <a:solidFill>
              <a:schemeClr val="tx1"/>
            </a:solidFill>
          </a:ln>
        </p:spPr>
        <p:txBody>
          <a:bodyPr wrap="square" rtlCol="0">
            <a:spAutoFit/>
          </a:bodyPr>
          <a:lstStyle/>
          <a:p>
            <a:r>
              <a:rPr lang="en-US" b="1" dirty="0" smtClean="0"/>
              <a:t>Adversarial Patrolling</a:t>
            </a:r>
          </a:p>
        </p:txBody>
      </p:sp>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12462"/>
          <a:stretch/>
        </p:blipFill>
        <p:spPr bwMode="auto">
          <a:xfrm>
            <a:off x="3179567" y="2565400"/>
            <a:ext cx="3145033" cy="2458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4878" y="5341786"/>
            <a:ext cx="2771348" cy="1516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3353411" y="4655697"/>
            <a:ext cx="2712815" cy="923330"/>
          </a:xfrm>
          <a:prstGeom prst="rect">
            <a:avLst/>
          </a:prstGeom>
          <a:solidFill>
            <a:schemeClr val="bg1"/>
          </a:solidFill>
          <a:ln w="38100">
            <a:solidFill>
              <a:schemeClr val="tx1"/>
            </a:solidFill>
          </a:ln>
        </p:spPr>
        <p:txBody>
          <a:bodyPr wrap="square" rtlCol="0">
            <a:spAutoFit/>
          </a:bodyPr>
          <a:lstStyle/>
          <a:p>
            <a:r>
              <a:rPr lang="en-US" b="1" dirty="0" smtClean="0"/>
              <a:t>Randomized Routes for </a:t>
            </a:r>
            <a:r>
              <a:rPr lang="en-US" b="1" dirty="0"/>
              <a:t>Crime suppression &amp; ticketless </a:t>
            </a:r>
            <a:r>
              <a:rPr lang="en-US" b="1" dirty="0" smtClean="0"/>
              <a:t>travelers</a:t>
            </a:r>
          </a:p>
        </p:txBody>
      </p:sp>
    </p:spTree>
    <p:extLst>
      <p:ext uri="{BB962C8B-B14F-4D97-AF65-F5344CB8AC3E}">
        <p14:creationId xmlns:p14="http://schemas.microsoft.com/office/powerpoint/2010/main" val="19140778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41473"/>
          <a:lstStyle/>
          <a:p>
            <a:r>
              <a:rPr lang="en-US" dirty="0" smtClean="0"/>
              <a:t>ARMOR (2009 Video)</a:t>
            </a:r>
            <a:endParaRPr lang="en-US" dirty="0"/>
          </a:p>
        </p:txBody>
      </p:sp>
      <p:pic>
        <p:nvPicPr>
          <p:cNvPr id="4" name="ARMOR FOX 2.wmv">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56160" y="1175164"/>
            <a:ext cx="7280640" cy="5461053"/>
          </a:xfrm>
        </p:spPr>
      </p:pic>
    </p:spTree>
    <p:extLst>
      <p:ext uri="{BB962C8B-B14F-4D97-AF65-F5344CB8AC3E}">
        <p14:creationId xmlns:p14="http://schemas.microsoft.com/office/powerpoint/2010/main" val="47595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760" y="0"/>
            <a:ext cx="6428160" cy="760400"/>
          </a:xfrm>
        </p:spPr>
        <p:txBody>
          <a:bodyPr tIns="41473">
            <a:normAutofit fontScale="90000"/>
          </a:bodyPr>
          <a:lstStyle/>
          <a:p>
            <a:r>
              <a:rPr lang="en-US" dirty="0" smtClean="0"/>
              <a:t>ARMOR Canine: Interface</a:t>
            </a:r>
            <a:endParaRPr lang="en-US" dirty="0"/>
          </a:p>
        </p:txBody>
      </p:sp>
      <p:sp>
        <p:nvSpPr>
          <p:cNvPr id="3" name="Content Placeholder 2"/>
          <p:cNvSpPr>
            <a:spLocks noGrp="1"/>
          </p:cNvSpPr>
          <p:nvPr>
            <p:ph idx="1"/>
          </p:nvPr>
        </p:nvSpPr>
        <p:spPr/>
        <p:txBody>
          <a:bodyPr lIns="82945" tIns="41473" rIns="82945" bIns="41473"/>
          <a:lstStyle/>
          <a:p>
            <a:endParaRPr lang="en-US"/>
          </a:p>
        </p:txBody>
      </p:sp>
      <p:pic>
        <p:nvPicPr>
          <p:cNvPr id="718850" name="Picture 2"/>
          <p:cNvPicPr>
            <a:picLocks noChangeAspect="1" noChangeArrowheads="1"/>
          </p:cNvPicPr>
          <p:nvPr/>
        </p:nvPicPr>
        <p:blipFill>
          <a:blip r:embed="rId2" cstate="print"/>
          <a:srcRect/>
          <a:stretch>
            <a:fillRect/>
          </a:stretch>
        </p:blipFill>
        <p:spPr bwMode="auto">
          <a:xfrm>
            <a:off x="0" y="1009547"/>
            <a:ext cx="9077319" cy="6774471"/>
          </a:xfrm>
          <a:prstGeom prst="rect">
            <a:avLst/>
          </a:prstGeom>
          <a:noFill/>
          <a:ln w="9525">
            <a:noFill/>
            <a:miter lim="800000"/>
            <a:headEnd/>
            <a:tailEnd/>
          </a:ln>
        </p:spPr>
      </p:pic>
    </p:spTree>
    <p:extLst>
      <p:ext uri="{BB962C8B-B14F-4D97-AF65-F5344CB8AC3E}">
        <p14:creationId xmlns:p14="http://schemas.microsoft.com/office/powerpoint/2010/main" val="20214352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635EF2B-F8A0-43E9-ACBE-F8556FC267D2}" type="slidenum">
              <a:rPr lang="he-IL"/>
              <a:pPr/>
              <a:t>42</a:t>
            </a:fld>
            <a:endParaRPr lang="en-US"/>
          </a:p>
        </p:txBody>
      </p:sp>
      <p:sp>
        <p:nvSpPr>
          <p:cNvPr id="189443" name="Rectangle 3"/>
          <p:cNvSpPr>
            <a:spLocks noGrp="1" noChangeArrowheads="1"/>
          </p:cNvSpPr>
          <p:nvPr>
            <p:ph type="body" idx="1"/>
          </p:nvPr>
        </p:nvSpPr>
        <p:spPr/>
        <p:txBody>
          <a:bodyPr/>
          <a:lstStyle/>
          <a:p>
            <a:endParaRPr lang="en-US"/>
          </a:p>
        </p:txBody>
      </p:sp>
      <p:pic>
        <p:nvPicPr>
          <p:cNvPr id="189444" name="Picture 4"/>
          <p:cNvPicPr>
            <a:picLocks noGrp="1" noChangeAspect="1" noChangeArrowheads="1"/>
          </p:cNvPicPr>
          <p:nvPr>
            <p:ph type="title"/>
          </p:nvPr>
        </p:nvPicPr>
        <p:blipFill>
          <a:blip r:embed="rId2"/>
          <a:srcRect/>
          <a:stretch>
            <a:fillRect/>
          </a:stretch>
        </p:blipFill>
        <p:spPr>
          <a:xfrm>
            <a:off x="827088" y="1773238"/>
            <a:ext cx="7993062" cy="4268787"/>
          </a:xfrm>
          <a:noFill/>
          <a:ln/>
        </p:spPr>
      </p:pic>
    </p:spTree>
    <p:extLst>
      <p:ext uri="{BB962C8B-B14F-4D97-AF65-F5344CB8AC3E}">
        <p14:creationId xmlns:p14="http://schemas.microsoft.com/office/powerpoint/2010/main" val="24522320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41473">
            <a:normAutofit fontScale="90000"/>
          </a:bodyPr>
          <a:lstStyle/>
          <a:p>
            <a:pPr algn="ctr">
              <a:defRPr/>
            </a:pPr>
            <a:r>
              <a:rPr lang="en-US" dirty="0" smtClean="0">
                <a:solidFill>
                  <a:srgbClr val="800000"/>
                </a:solidFill>
                <a:ea typeface="+mj-ea"/>
                <a:cs typeface="+mj-cs"/>
              </a:rPr>
              <a:t>Federal Air Marshals Service (FAMS)</a:t>
            </a:r>
            <a:endParaRPr lang="en-US" dirty="0">
              <a:solidFill>
                <a:srgbClr val="800000"/>
              </a:solidFill>
              <a:ea typeface="+mj-ea"/>
              <a:cs typeface="+mj-cs"/>
            </a:endParaRPr>
          </a:p>
        </p:txBody>
      </p:sp>
      <p:pic>
        <p:nvPicPr>
          <p:cNvPr id="345091" name="Picture 1"/>
          <p:cNvPicPr>
            <a:picLocks noChangeAspect="1" noChangeArrowheads="1"/>
          </p:cNvPicPr>
          <p:nvPr/>
        </p:nvPicPr>
        <p:blipFill>
          <a:blip r:embed="rId2"/>
          <a:srcRect/>
          <a:stretch>
            <a:fillRect/>
          </a:stretch>
        </p:blipFill>
        <p:spPr bwMode="auto">
          <a:xfrm>
            <a:off x="5233825" y="2451856"/>
            <a:ext cx="3493740" cy="2812852"/>
          </a:xfrm>
          <a:prstGeom prst="rect">
            <a:avLst/>
          </a:prstGeom>
          <a:noFill/>
          <a:ln w="12700">
            <a:noFill/>
            <a:miter lim="800000"/>
            <a:headEnd/>
            <a:tailEnd/>
          </a:ln>
        </p:spPr>
      </p:pic>
      <p:sp>
        <p:nvSpPr>
          <p:cNvPr id="345092" name="Rectangle 3"/>
          <p:cNvSpPr>
            <a:spLocks/>
          </p:cNvSpPr>
          <p:nvPr/>
        </p:nvSpPr>
        <p:spPr bwMode="auto">
          <a:xfrm>
            <a:off x="521279" y="2880790"/>
            <a:ext cx="3749424" cy="1154162"/>
          </a:xfrm>
          <a:prstGeom prst="rect">
            <a:avLst/>
          </a:prstGeom>
          <a:noFill/>
          <a:ln w="12700">
            <a:noFill/>
            <a:miter lim="800000"/>
            <a:headEnd/>
            <a:tailEnd/>
          </a:ln>
        </p:spPr>
        <p:txBody>
          <a:bodyPr wrap="none" lIns="0" tIns="0" rIns="0" bIns="0" anchor="ctr">
            <a:prstTxWarp prst="textNoShape">
              <a:avLst/>
            </a:prstTxWarp>
            <a:spAutoFit/>
          </a:bodyPr>
          <a:lstStyle/>
          <a:p>
            <a:r>
              <a:rPr lang="en-US" sz="2500" u="sng" dirty="0">
                <a:ea typeface="Gill Sans" charset="0"/>
                <a:cs typeface="Gill Sans" charset="0"/>
              </a:rPr>
              <a:t>Flights (each day)</a:t>
            </a:r>
          </a:p>
          <a:p>
            <a:r>
              <a:rPr lang="en-US" sz="2500" dirty="0">
                <a:ea typeface="Gill Sans" charset="0"/>
                <a:cs typeface="Gill Sans" charset="0"/>
              </a:rPr>
              <a:t>~27,000 domestic flights</a:t>
            </a:r>
          </a:p>
          <a:p>
            <a:r>
              <a:rPr lang="en-US" sz="2500" dirty="0">
                <a:ea typeface="Gill Sans" charset="0"/>
                <a:cs typeface="Gill Sans" charset="0"/>
              </a:rPr>
              <a:t>~2,000 international flights</a:t>
            </a:r>
          </a:p>
        </p:txBody>
      </p:sp>
      <p:sp>
        <p:nvSpPr>
          <p:cNvPr id="6" name="Rectangle 4"/>
          <p:cNvSpPr>
            <a:spLocks/>
          </p:cNvSpPr>
          <p:nvPr/>
        </p:nvSpPr>
        <p:spPr bwMode="auto">
          <a:xfrm>
            <a:off x="5328705" y="1715209"/>
            <a:ext cx="3188373" cy="677108"/>
          </a:xfrm>
          <a:prstGeom prst="rect">
            <a:avLst/>
          </a:prstGeom>
          <a:noFill/>
          <a:ln w="12700">
            <a:noFill/>
            <a:miter lim="800000"/>
            <a:headEnd/>
            <a:tailEnd/>
          </a:ln>
        </p:spPr>
        <p:txBody>
          <a:bodyPr wrap="none" lIns="0" tIns="0" rIns="0" bIns="0" anchor="ctr">
            <a:prstTxWarp prst="textNoShape">
              <a:avLst/>
            </a:prstTxWarp>
            <a:spAutoFit/>
          </a:bodyPr>
          <a:lstStyle/>
          <a:p>
            <a:pPr>
              <a:defRPr/>
            </a:pPr>
            <a:r>
              <a:rPr lang="en-US" sz="2200" i="1" dirty="0">
                <a:solidFill>
                  <a:srgbClr val="C00000"/>
                </a:solidFill>
                <a:ea typeface="Gill Sans" charset="0"/>
                <a:cs typeface="Gill Sans" charset="0"/>
              </a:rPr>
              <a:t>International Flights from </a:t>
            </a:r>
          </a:p>
          <a:p>
            <a:pPr>
              <a:defRPr/>
            </a:pPr>
            <a:r>
              <a:rPr lang="en-US" sz="2200" i="1" dirty="0">
                <a:solidFill>
                  <a:srgbClr val="C00000"/>
                </a:solidFill>
                <a:ea typeface="Gill Sans" charset="0"/>
                <a:cs typeface="Gill Sans" charset="0"/>
              </a:rPr>
              <a:t>Chicago O’Hare</a:t>
            </a:r>
          </a:p>
        </p:txBody>
      </p:sp>
      <p:sp>
        <p:nvSpPr>
          <p:cNvPr id="345094" name="Rectangle 5"/>
          <p:cNvSpPr>
            <a:spLocks/>
          </p:cNvSpPr>
          <p:nvPr/>
        </p:nvSpPr>
        <p:spPr bwMode="auto">
          <a:xfrm>
            <a:off x="521279" y="4296734"/>
            <a:ext cx="4327200" cy="1154162"/>
          </a:xfrm>
          <a:prstGeom prst="rect">
            <a:avLst/>
          </a:prstGeom>
          <a:noFill/>
          <a:ln w="12700">
            <a:noFill/>
            <a:miter lim="800000"/>
            <a:headEnd/>
            <a:tailEnd/>
          </a:ln>
        </p:spPr>
        <p:txBody>
          <a:bodyPr wrap="square" lIns="0" tIns="0" rIns="0" bIns="0" anchor="ctr">
            <a:prstTxWarp prst="textNoShape">
              <a:avLst/>
            </a:prstTxWarp>
            <a:spAutoFit/>
          </a:bodyPr>
          <a:lstStyle/>
          <a:p>
            <a:r>
              <a:rPr lang="en-US" sz="2500" b="1" i="1" dirty="0">
                <a:solidFill>
                  <a:srgbClr val="C00000"/>
                </a:solidFill>
                <a:ea typeface="Gill Sans" charset="0"/>
                <a:cs typeface="Gill Sans" charset="0"/>
              </a:rPr>
              <a:t>Not enough air marshals:</a:t>
            </a:r>
          </a:p>
          <a:p>
            <a:r>
              <a:rPr lang="en-US" sz="2500" b="1" i="1" dirty="0">
                <a:solidFill>
                  <a:srgbClr val="C00000"/>
                </a:solidFill>
                <a:ea typeface="Gill Sans" charset="0"/>
                <a:cs typeface="Gill Sans" charset="0"/>
              </a:rPr>
              <a:t>Allocate air marshals to flights?</a:t>
            </a:r>
          </a:p>
        </p:txBody>
      </p:sp>
      <p:sp>
        <p:nvSpPr>
          <p:cNvPr id="345095" name="Rectangle 6"/>
          <p:cNvSpPr>
            <a:spLocks/>
          </p:cNvSpPr>
          <p:nvPr/>
        </p:nvSpPr>
        <p:spPr bwMode="auto">
          <a:xfrm>
            <a:off x="521279" y="1872951"/>
            <a:ext cx="2939844" cy="769441"/>
          </a:xfrm>
          <a:prstGeom prst="rect">
            <a:avLst/>
          </a:prstGeom>
          <a:noFill/>
          <a:ln w="12700">
            <a:noFill/>
            <a:miter lim="800000"/>
            <a:headEnd/>
            <a:tailEnd/>
          </a:ln>
        </p:spPr>
        <p:txBody>
          <a:bodyPr wrap="none" lIns="0" tIns="0" rIns="0" bIns="0" anchor="ctr">
            <a:prstTxWarp prst="textNoShape">
              <a:avLst/>
            </a:prstTxWarp>
            <a:spAutoFit/>
          </a:bodyPr>
          <a:lstStyle/>
          <a:p>
            <a:r>
              <a:rPr lang="en-US" sz="2500" dirty="0">
                <a:ea typeface="Gill Sans" charset="0"/>
                <a:cs typeface="Gill Sans" charset="0"/>
              </a:rPr>
              <a:t>Undercover, in-flight </a:t>
            </a:r>
          </a:p>
          <a:p>
            <a:r>
              <a:rPr lang="en-US" sz="2500" dirty="0">
                <a:ea typeface="Gill Sans" charset="0"/>
                <a:cs typeface="Gill Sans" charset="0"/>
              </a:rPr>
              <a:t>law enforcement</a:t>
            </a:r>
          </a:p>
        </p:txBody>
      </p:sp>
    </p:spTree>
    <p:extLst>
      <p:ext uri="{BB962C8B-B14F-4D97-AF65-F5344CB8AC3E}">
        <p14:creationId xmlns:p14="http://schemas.microsoft.com/office/powerpoint/2010/main" val="161161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5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553327" y="1009545"/>
            <a:ext cx="8086725" cy="1420812"/>
          </a:xfrm>
          <a:prstGeom prst="rect">
            <a:avLst/>
          </a:prstGeom>
          <a:noFill/>
          <a:ln w="9525">
            <a:noFill/>
            <a:miter lim="800000"/>
            <a:headEnd/>
            <a:tailEnd/>
          </a:ln>
        </p:spPr>
        <p:txBody>
          <a:bodyPr lIns="0" tIns="0" rIns="0" bIns="0">
            <a:prstTxWarp prst="textNoShape">
              <a:avLst/>
            </a:prstTxWarp>
          </a:bodyPr>
          <a:lstStyle/>
          <a:p>
            <a:pPr marL="389924" indent="-293522" defTabSz="414382">
              <a:lnSpc>
                <a:spcPct val="90000"/>
              </a:lnSpc>
              <a:spcAft>
                <a:spcPts val="1270"/>
              </a:spcAft>
              <a:buClr>
                <a:srgbClr val="000000"/>
              </a:buClr>
              <a:buSzPct val="80000"/>
              <a:buFont typeface="Wingdings" charset="2"/>
              <a:buChar char="n"/>
              <a:defRPr/>
            </a:pPr>
            <a:r>
              <a:rPr lang="en-US" sz="2500" kern="0" dirty="0">
                <a:solidFill>
                  <a:srgbClr val="000000"/>
                </a:solidFill>
                <a:latin typeface="+mn-lt"/>
              </a:rPr>
              <a:t>Massive scheduling problem</a:t>
            </a:r>
          </a:p>
          <a:p>
            <a:pPr marL="389924" indent="-293522" defTabSz="414382">
              <a:lnSpc>
                <a:spcPct val="90000"/>
              </a:lnSpc>
              <a:spcAft>
                <a:spcPts val="1270"/>
              </a:spcAft>
              <a:buClr>
                <a:srgbClr val="000000"/>
              </a:buClr>
              <a:buSzPct val="80000"/>
              <a:buFont typeface="Wingdings" charset="2"/>
              <a:buChar char="n"/>
              <a:defRPr/>
            </a:pPr>
            <a:r>
              <a:rPr lang="en-US" sz="2500" kern="0" dirty="0">
                <a:solidFill>
                  <a:srgbClr val="000000"/>
                </a:solidFill>
                <a:latin typeface="+mn-lt"/>
              </a:rPr>
              <a:t>Adversary may exploit predictable schedules</a:t>
            </a:r>
          </a:p>
          <a:p>
            <a:pPr marL="389924" indent="-293522" defTabSz="414382">
              <a:lnSpc>
                <a:spcPct val="90000"/>
              </a:lnSpc>
              <a:spcAft>
                <a:spcPts val="1270"/>
              </a:spcAft>
              <a:buClr>
                <a:srgbClr val="000000"/>
              </a:buClr>
              <a:buSzPct val="80000"/>
              <a:buFont typeface="Wingdings" charset="2"/>
              <a:buChar char="n"/>
              <a:defRPr/>
            </a:pPr>
            <a:r>
              <a:rPr lang="en-US" sz="2500" kern="0" dirty="0">
                <a:solidFill>
                  <a:srgbClr val="000000"/>
                </a:solidFill>
              </a:rPr>
              <a:t>Complex constraints: tours, duty hours, off-hours</a:t>
            </a:r>
            <a:endParaRPr lang="en-US" sz="2500" kern="0" dirty="0">
              <a:solidFill>
                <a:srgbClr val="000000"/>
              </a:solidFill>
              <a:latin typeface="+mn-lt"/>
            </a:endParaRPr>
          </a:p>
          <a:p>
            <a:pPr marL="96402" defTabSz="414382">
              <a:lnSpc>
                <a:spcPct val="90000"/>
              </a:lnSpc>
              <a:spcAft>
                <a:spcPts val="1270"/>
              </a:spcAft>
              <a:buClr>
                <a:srgbClr val="000000"/>
              </a:buClr>
              <a:buSzPct val="80000"/>
              <a:defRPr/>
            </a:pPr>
            <a:endParaRPr lang="en-US" sz="2500" kern="0" dirty="0">
              <a:solidFill>
                <a:srgbClr val="000000"/>
              </a:solidFill>
              <a:latin typeface="+mn-lt"/>
            </a:endParaRPr>
          </a:p>
        </p:txBody>
      </p:sp>
      <p:sp>
        <p:nvSpPr>
          <p:cNvPr id="8" name="TextBox 7"/>
          <p:cNvSpPr txBox="1">
            <a:spLocks noChangeArrowheads="1"/>
          </p:cNvSpPr>
          <p:nvPr/>
        </p:nvSpPr>
        <p:spPr bwMode="auto">
          <a:xfrm>
            <a:off x="927612" y="3306519"/>
            <a:ext cx="3805237" cy="886198"/>
          </a:xfrm>
          <a:prstGeom prst="rect">
            <a:avLst/>
          </a:prstGeom>
          <a:noFill/>
          <a:ln w="9525">
            <a:noFill/>
            <a:miter lim="800000"/>
            <a:headEnd/>
            <a:tailEnd/>
          </a:ln>
        </p:spPr>
        <p:txBody>
          <a:bodyPr lIns="91370" tIns="45687" rIns="91370" bIns="45687">
            <a:prstTxWarp prst="textNoShape">
              <a:avLst/>
            </a:prstTxWarp>
            <a:spAutoFit/>
          </a:bodyPr>
          <a:lstStyle/>
          <a:p>
            <a:pPr marL="388657" indent="-293476" algn="ctr" defTabSz="414037">
              <a:lnSpc>
                <a:spcPct val="90000"/>
              </a:lnSpc>
              <a:spcAft>
                <a:spcPts val="1274"/>
              </a:spcAft>
              <a:buClr>
                <a:srgbClr val="000000"/>
              </a:buClr>
              <a:buSzPct val="80000"/>
            </a:pPr>
            <a:r>
              <a:rPr lang="en-US" sz="2500" dirty="0">
                <a:solidFill>
                  <a:srgbClr val="FF0000"/>
                </a:solidFill>
                <a:latin typeface="Times New Roman" charset="0"/>
              </a:rPr>
              <a:t>1.7 × 10</a:t>
            </a:r>
            <a:r>
              <a:rPr lang="en-US" sz="2500" baseline="30000" dirty="0">
                <a:solidFill>
                  <a:srgbClr val="FF0000"/>
                </a:solidFill>
                <a:latin typeface="Times New Roman" charset="0"/>
              </a:rPr>
              <a:t>13</a:t>
            </a:r>
            <a:r>
              <a:rPr lang="en-US" sz="2500" dirty="0">
                <a:solidFill>
                  <a:srgbClr val="FF0000"/>
                </a:solidFill>
                <a:latin typeface="Times New Roman" charset="0"/>
              </a:rPr>
              <a:t> combinations</a:t>
            </a:r>
          </a:p>
          <a:p>
            <a:pPr marL="388657" indent="-293476" defTabSz="414037"/>
            <a:endParaRPr lang="en-US" dirty="0"/>
          </a:p>
        </p:txBody>
      </p:sp>
      <p:sp>
        <p:nvSpPr>
          <p:cNvPr id="9" name="Content Placeholder 1"/>
          <p:cNvSpPr txBox="1">
            <a:spLocks/>
          </p:cNvSpPr>
          <p:nvPr/>
        </p:nvSpPr>
        <p:spPr bwMode="auto">
          <a:xfrm>
            <a:off x="876810" y="2849315"/>
            <a:ext cx="3805237" cy="457200"/>
          </a:xfrm>
          <a:prstGeom prst="rect">
            <a:avLst/>
          </a:prstGeom>
          <a:noFill/>
          <a:ln w="9525">
            <a:noFill/>
            <a:miter lim="800000"/>
            <a:headEnd/>
            <a:tailEnd/>
          </a:ln>
        </p:spPr>
        <p:txBody>
          <a:bodyPr lIns="0" tIns="0" rIns="0" bIns="0">
            <a:prstTxWarp prst="textNoShape">
              <a:avLst/>
            </a:prstTxWarp>
          </a:bodyPr>
          <a:lstStyle/>
          <a:p>
            <a:pPr marL="389924" indent="-293522" algn="ctr" defTabSz="414382">
              <a:lnSpc>
                <a:spcPct val="90000"/>
              </a:lnSpc>
              <a:spcAft>
                <a:spcPts val="1270"/>
              </a:spcAft>
              <a:buClr>
                <a:srgbClr val="000000"/>
              </a:buClr>
              <a:buSzPct val="80000"/>
              <a:defRPr/>
            </a:pPr>
            <a:r>
              <a:rPr lang="en-US" sz="2500" kern="0" dirty="0">
                <a:solidFill>
                  <a:srgbClr val="000000"/>
                </a:solidFill>
                <a:latin typeface="+mn-lt"/>
              </a:rPr>
              <a:t>100 flights, 10 officers:</a:t>
            </a:r>
          </a:p>
        </p:txBody>
      </p:sp>
      <p:pic>
        <p:nvPicPr>
          <p:cNvPr id="15366" name="Picture 1"/>
          <p:cNvPicPr>
            <a:picLocks noChangeAspect="1" noChangeArrowheads="1"/>
          </p:cNvPicPr>
          <p:nvPr/>
        </p:nvPicPr>
        <p:blipFill>
          <a:blip r:embed="rId2"/>
          <a:srcRect/>
          <a:stretch>
            <a:fillRect/>
          </a:stretch>
        </p:blipFill>
        <p:spPr bwMode="auto">
          <a:xfrm>
            <a:off x="5470559" y="3067833"/>
            <a:ext cx="3376612" cy="2719388"/>
          </a:xfrm>
          <a:prstGeom prst="rect">
            <a:avLst/>
          </a:prstGeom>
          <a:noFill/>
          <a:ln w="12700">
            <a:noFill/>
            <a:miter lim="800000"/>
            <a:headEnd/>
            <a:tailEnd/>
          </a:ln>
        </p:spPr>
      </p:pic>
      <p:sp>
        <p:nvSpPr>
          <p:cNvPr id="10" name="TextBox 9"/>
          <p:cNvSpPr txBox="1">
            <a:spLocks noChangeArrowheads="1"/>
          </p:cNvSpPr>
          <p:nvPr/>
        </p:nvSpPr>
        <p:spPr bwMode="auto">
          <a:xfrm>
            <a:off x="798651" y="4207498"/>
            <a:ext cx="4326312" cy="2600645"/>
          </a:xfrm>
          <a:prstGeom prst="rect">
            <a:avLst/>
          </a:prstGeom>
          <a:noFill/>
          <a:ln w="9525">
            <a:noFill/>
            <a:miter lim="800000"/>
            <a:headEnd/>
            <a:tailEnd/>
          </a:ln>
        </p:spPr>
        <p:txBody>
          <a:bodyPr wrap="square" lIns="91370" tIns="45687" rIns="91370" bIns="45687">
            <a:prstTxWarp prst="textNoShape">
              <a:avLst/>
            </a:prstTxWarp>
            <a:spAutoFit/>
          </a:bodyPr>
          <a:lstStyle/>
          <a:p>
            <a:pPr marL="388657" indent="-293476" defTabSz="414037">
              <a:lnSpc>
                <a:spcPct val="90000"/>
              </a:lnSpc>
              <a:spcAft>
                <a:spcPts val="1274"/>
              </a:spcAft>
              <a:buClr>
                <a:srgbClr val="000000"/>
              </a:buClr>
              <a:buSzPct val="80000"/>
            </a:pPr>
            <a:r>
              <a:rPr lang="en-US" sz="2500" dirty="0">
                <a:solidFill>
                  <a:srgbClr val="000000"/>
                </a:solidFill>
                <a:latin typeface="Times New Roman" charset="0"/>
              </a:rPr>
              <a:t>Overall problem:  30000 flights, 3000 officers</a:t>
            </a:r>
          </a:p>
          <a:p>
            <a:pPr marL="388657" indent="-293476" defTabSz="414037">
              <a:lnSpc>
                <a:spcPct val="90000"/>
              </a:lnSpc>
              <a:spcAft>
                <a:spcPts val="1274"/>
              </a:spcAft>
              <a:buClr>
                <a:srgbClr val="000000"/>
              </a:buClr>
              <a:buSzPct val="80000"/>
            </a:pPr>
            <a:endParaRPr lang="en-US" sz="2500" dirty="0">
              <a:solidFill>
                <a:srgbClr val="000000"/>
              </a:solidFill>
              <a:latin typeface="Times New Roman" charset="0"/>
            </a:endParaRPr>
          </a:p>
          <a:p>
            <a:pPr marL="388657" indent="-293476" defTabSz="414037">
              <a:lnSpc>
                <a:spcPct val="90000"/>
              </a:lnSpc>
              <a:spcAft>
                <a:spcPts val="1274"/>
              </a:spcAft>
              <a:buClr>
                <a:srgbClr val="000000"/>
              </a:buClr>
              <a:buSzPct val="80000"/>
            </a:pPr>
            <a:r>
              <a:rPr lang="en-US" sz="2500" i="1" dirty="0" smtClean="0">
                <a:solidFill>
                  <a:srgbClr val="000000"/>
                </a:solidFill>
                <a:latin typeface="Times New Roman" charset="0"/>
              </a:rPr>
              <a:t>USC </a:t>
            </a:r>
            <a:r>
              <a:rPr lang="en-US" sz="2500" i="1" dirty="0">
                <a:solidFill>
                  <a:srgbClr val="000000"/>
                </a:solidFill>
                <a:latin typeface="Times New Roman" charset="0"/>
              </a:rPr>
              <a:t>focus: international sector</a:t>
            </a:r>
          </a:p>
          <a:p>
            <a:pPr marL="388657" indent="-293476" defTabSz="414037"/>
            <a:endParaRPr lang="en-US" i="1" dirty="0"/>
          </a:p>
        </p:txBody>
      </p:sp>
      <p:sp>
        <p:nvSpPr>
          <p:cNvPr id="11" name="Title 1"/>
          <p:cNvSpPr txBox="1">
            <a:spLocks/>
          </p:cNvSpPr>
          <p:nvPr/>
        </p:nvSpPr>
        <p:spPr bwMode="auto">
          <a:xfrm>
            <a:off x="1530720" y="0"/>
            <a:ext cx="6428160" cy="760400"/>
          </a:xfrm>
          <a:prstGeom prst="rect">
            <a:avLst/>
          </a:prstGeom>
          <a:noFill/>
          <a:ln w="9525">
            <a:noFill/>
            <a:miter lim="800000"/>
            <a:headEnd/>
            <a:tailEnd/>
          </a:ln>
          <a:effectLst/>
        </p:spPr>
        <p:txBody>
          <a:bodyPr vert="horz" wrap="square" lIns="0" tIns="0" rIns="0" bIns="0" numCol="1" anchor="ctr" anchorCtr="0" compatLnSpc="1">
            <a:prstTxWarp prst="textNoShape">
              <a:avLst/>
            </a:prstTxWarp>
            <a:normAutofit fontScale="97500"/>
          </a:bodyPr>
          <a:lstStyle/>
          <a:p>
            <a:pPr algn="ctr" defTabSz="414468">
              <a:buClr>
                <a:srgbClr val="000000"/>
              </a:buClr>
              <a:buSzPct val="45000"/>
              <a:defRPr/>
            </a:pPr>
            <a:r>
              <a:rPr lang="en-US" sz="3300" b="1" kern="0" dirty="0">
                <a:solidFill>
                  <a:srgbClr val="800000"/>
                </a:solidFill>
                <a:latin typeface="+mj-lt"/>
                <a:ea typeface="+mj-ea"/>
                <a:cs typeface="+mj-cs"/>
              </a:rPr>
              <a:t>Federal Air Marshals Service (FAMS)</a:t>
            </a:r>
          </a:p>
        </p:txBody>
      </p:sp>
    </p:spTree>
    <p:extLst>
      <p:ext uri="{BB962C8B-B14F-4D97-AF65-F5344CB8AC3E}">
        <p14:creationId xmlns:p14="http://schemas.microsoft.com/office/powerpoint/2010/main" val="842590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srcRect b="5659"/>
          <a:stretch>
            <a:fillRect/>
          </a:stretch>
        </p:blipFill>
        <p:spPr bwMode="auto">
          <a:xfrm>
            <a:off x="1116002" y="1286055"/>
            <a:ext cx="7346173" cy="4562399"/>
          </a:xfrm>
          <a:prstGeom prst="rect">
            <a:avLst/>
          </a:prstGeom>
          <a:noFill/>
          <a:ln w="9525">
            <a:noFill/>
            <a:miter lim="800000"/>
            <a:headEnd/>
            <a:tailEnd/>
          </a:ln>
        </p:spPr>
      </p:pic>
      <p:sp>
        <p:nvSpPr>
          <p:cNvPr id="5" name="Title 1"/>
          <p:cNvSpPr>
            <a:spLocks noGrp="1"/>
          </p:cNvSpPr>
          <p:nvPr>
            <p:ph type="title"/>
          </p:nvPr>
        </p:nvSpPr>
        <p:spPr>
          <a:xfrm>
            <a:off x="424800" y="381000"/>
            <a:ext cx="8229600" cy="760400"/>
          </a:xfrm>
        </p:spPr>
        <p:txBody>
          <a:bodyPr tIns="41473">
            <a:noAutofit/>
          </a:bodyPr>
          <a:lstStyle/>
          <a:p>
            <a:pPr algn="ctr"/>
            <a:r>
              <a:rPr lang="en-US" sz="2500" b="1" dirty="0"/>
              <a:t>IRIS: “Intelligent Randomization </a:t>
            </a:r>
            <a:br>
              <a:rPr lang="en-US" sz="2500" b="1" dirty="0"/>
            </a:br>
            <a:r>
              <a:rPr lang="en-US" sz="2500" b="1" dirty="0"/>
              <a:t>in  International Scheduling”  (Deployed 2009)</a:t>
            </a:r>
          </a:p>
        </p:txBody>
      </p:sp>
    </p:spTree>
    <p:extLst>
      <p:ext uri="{BB962C8B-B14F-4D97-AF65-F5344CB8AC3E}">
        <p14:creationId xmlns:p14="http://schemas.microsoft.com/office/powerpoint/2010/main" val="14341247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4"/>
          <p:cNvSpPr>
            <a:spLocks noGrp="1"/>
          </p:cNvSpPr>
          <p:nvPr>
            <p:ph type="title"/>
          </p:nvPr>
        </p:nvSpPr>
        <p:spPr>
          <a:xfrm>
            <a:off x="493920" y="6"/>
            <a:ext cx="8650080" cy="871291"/>
          </a:xfrm>
        </p:spPr>
        <p:txBody>
          <a:bodyPr tIns="41473">
            <a:normAutofit fontScale="90000"/>
          </a:bodyPr>
          <a:lstStyle/>
          <a:p>
            <a:r>
              <a:rPr lang="en-US" dirty="0" smtClean="0">
                <a:solidFill>
                  <a:srgbClr val="980021"/>
                </a:solidFill>
              </a:rPr>
              <a:t>PROTECT (Boston, NY and Beyond)</a:t>
            </a:r>
          </a:p>
        </p:txBody>
      </p:sp>
      <p:sp>
        <p:nvSpPr>
          <p:cNvPr id="25" name="Content Placeholder 2"/>
          <p:cNvSpPr txBox="1">
            <a:spLocks/>
          </p:cNvSpPr>
          <p:nvPr/>
        </p:nvSpPr>
        <p:spPr bwMode="auto">
          <a:xfrm>
            <a:off x="417025" y="1008107"/>
            <a:ext cx="8726974" cy="179730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430213" indent="-323850" algn="l" defTabSz="457200" rtl="0" eaLnBrk="0" fontAlgn="base" hangingPunct="0">
              <a:lnSpc>
                <a:spcPct val="90000"/>
              </a:lnSpc>
              <a:spcBef>
                <a:spcPct val="0"/>
              </a:spcBef>
              <a:spcAft>
                <a:spcPts val="1400"/>
              </a:spcAft>
              <a:buClr>
                <a:srgbClr val="000000"/>
              </a:buClr>
              <a:buFont typeface="StarBats" charset="0"/>
              <a:buBlip>
                <a:blip r:embed="rId3"/>
              </a:buBlip>
              <a:defRPr sz="2400">
                <a:solidFill>
                  <a:srgbClr val="000000"/>
                </a:solidFill>
                <a:latin typeface="+mn-lt"/>
                <a:ea typeface="+mn-ea"/>
                <a:cs typeface="+mn-cs"/>
              </a:defRPr>
            </a:lvl1pPr>
            <a:lvl2pPr marL="862013" indent="-285750" algn="l" defTabSz="457200" rtl="0" eaLnBrk="0" fontAlgn="base" hangingPunct="0">
              <a:lnSpc>
                <a:spcPct val="90000"/>
              </a:lnSpc>
              <a:spcBef>
                <a:spcPct val="0"/>
              </a:spcBef>
              <a:spcAft>
                <a:spcPts val="1113"/>
              </a:spcAft>
              <a:buClr>
                <a:srgbClr val="000000"/>
              </a:buClr>
              <a:buFont typeface="StarBats" charset="0"/>
              <a:buBlip>
                <a:blip r:embed="rId4"/>
              </a:buBlip>
              <a:defRPr sz="2400" i="1">
                <a:solidFill>
                  <a:srgbClr val="000000"/>
                </a:solidFill>
                <a:latin typeface="+mn-lt"/>
              </a:defRPr>
            </a:lvl2pPr>
            <a:lvl3pPr marL="1293813" indent="-215900" algn="l" defTabSz="457200" rtl="0" eaLnBrk="0" fontAlgn="base" hangingPunct="0">
              <a:lnSpc>
                <a:spcPct val="90000"/>
              </a:lnSpc>
              <a:spcBef>
                <a:spcPct val="0"/>
              </a:spcBef>
              <a:spcAft>
                <a:spcPts val="838"/>
              </a:spcAft>
              <a:buClr>
                <a:srgbClr val="000000"/>
              </a:buClr>
              <a:buFont typeface="StarBats" charset="0"/>
              <a:buBlip>
                <a:blip r:embed="rId5"/>
              </a:buBlip>
              <a:defRPr sz="2400">
                <a:solidFill>
                  <a:srgbClr val="000000"/>
                </a:solidFill>
                <a:latin typeface="+mn-lt"/>
              </a:defRPr>
            </a:lvl3pPr>
            <a:lvl4pPr marL="1725613" indent="-214313" algn="l" defTabSz="457200" rtl="0" eaLnBrk="0" fontAlgn="base" hangingPunct="0">
              <a:spcBef>
                <a:spcPct val="0"/>
              </a:spcBef>
              <a:spcAft>
                <a:spcPts val="550"/>
              </a:spcAft>
              <a:buClr>
                <a:srgbClr val="000000"/>
              </a:buClr>
              <a:buFont typeface="StarBats" charset="0"/>
              <a:buBlip>
                <a:blip r:embed="rId6"/>
              </a:buBlip>
              <a:defRPr sz="2400">
                <a:solidFill>
                  <a:srgbClr val="000000"/>
                </a:solidFill>
                <a:latin typeface="+mn-lt"/>
              </a:defRPr>
            </a:lvl4pPr>
            <a:lvl5pPr marL="2157413" indent="-215900" algn="l" defTabSz="457200"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5pPr>
            <a:lvl6pPr marL="2614613" indent="-215900" algn="l" defTabSz="457200"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6pPr>
            <a:lvl7pPr marL="3071813" indent="-215900" algn="l" defTabSz="457200"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7pPr>
            <a:lvl8pPr marL="3529013" indent="-215900" algn="l" defTabSz="457200"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8pPr>
            <a:lvl9pPr marL="3986213" indent="-215900" algn="l" defTabSz="457200"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9pPr>
          </a:lstStyle>
          <a:p>
            <a:pPr eaLnBrk="1" hangingPunct="1"/>
            <a:r>
              <a:rPr lang="en-US" altLang="zh-CN" sz="2500" dirty="0"/>
              <a:t>US Coast Guard: </a:t>
            </a:r>
            <a:r>
              <a:rPr lang="en-US" altLang="zh-CN" sz="2500" i="1" dirty="0"/>
              <a:t>Port Resilience Operational / Tactical Enforcement to Combat Terrorism</a:t>
            </a:r>
          </a:p>
          <a:p>
            <a:pPr eaLnBrk="1" hangingPunct="1"/>
            <a:r>
              <a:rPr lang="en-US" altLang="zh-CN" sz="2500" dirty="0"/>
              <a:t>Randomized patrols; deployed in Boston &amp; NY, with more to follow</a:t>
            </a:r>
          </a:p>
          <a:p>
            <a:pPr eaLnBrk="1" hangingPunct="1"/>
            <a:r>
              <a:rPr lang="en-US" sz="2500" dirty="0"/>
              <a:t>More realistic models of human behaviors</a:t>
            </a:r>
            <a:endParaRPr lang="en-US" sz="2500" i="1" dirty="0">
              <a:solidFill>
                <a:srgbClr val="C00000"/>
              </a:solidFill>
            </a:endParaRPr>
          </a:p>
        </p:txBody>
      </p:sp>
      <p:pic>
        <p:nvPicPr>
          <p:cNvPr id="956420" name="Picture 4" descr="http://cache3.asset-cache.net/xc/1797228.jpg?v=1&amp;c=IWSAsset&amp;k=2&amp;d=77BFBA49EF878921F7C3FC3F69D929FDF4EDCE01B9A8013609E279694F759F416998687A43038B47E30A760B0D811297"/>
          <p:cNvPicPr>
            <a:picLocks noChangeAspect="1" noChangeArrowheads="1"/>
          </p:cNvPicPr>
          <p:nvPr/>
        </p:nvPicPr>
        <p:blipFill rotWithShape="1">
          <a:blip r:embed="rId7">
            <a:extLst>
              <a:ext uri="{28A0092B-C50C-407E-A947-70E740481C1C}">
                <a14:useLocalDpi xmlns:a14="http://schemas.microsoft.com/office/drawing/2010/main" val="0"/>
              </a:ext>
            </a:extLst>
          </a:blip>
          <a:srcRect l="12760" t="6140" r="7616" b="3577"/>
          <a:stretch/>
        </p:blipFill>
        <p:spPr bwMode="auto">
          <a:xfrm>
            <a:off x="4671796" y="3453483"/>
            <a:ext cx="4472207" cy="3058927"/>
          </a:xfrm>
          <a:prstGeom prst="rect">
            <a:avLst/>
          </a:prstGeom>
          <a:noFill/>
          <a:extLst>
            <a:ext uri="{909E8E84-426E-40DD-AFC4-6F175D3DCCD1}">
              <a14:hiddenFill xmlns:a14="http://schemas.microsoft.com/office/drawing/2010/main">
                <a:solidFill>
                  <a:srgbClr val="FFFFFF"/>
                </a:solidFill>
              </a14:hiddenFill>
            </a:ext>
          </a:extLst>
        </p:spPr>
      </p:pic>
      <p:pic>
        <p:nvPicPr>
          <p:cNvPr id="956422" name="Picture 6" descr="http://t3.gstatic.com/images?q=tbn:ANd9GcRwltK6rm6zfDXK9KSvoxKiHYeQD_odmXgFKkw1n5h1QJnJMz5tmQ&amp;t=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440" y="3418917"/>
            <a:ext cx="4337580" cy="30690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Rathi\Desktop\tambe\USCoastGuard Logo.jpg"/>
          <p:cNvPicPr>
            <a:picLocks noChangeAspect="1" noChangeArrowheads="1"/>
          </p:cNvPicPr>
          <p:nvPr/>
        </p:nvPicPr>
        <p:blipFill>
          <a:blip r:embed="rId9" cstate="print"/>
          <a:srcRect/>
          <a:stretch>
            <a:fillRect/>
          </a:stretch>
        </p:blipFill>
        <p:spPr bwMode="auto">
          <a:xfrm>
            <a:off x="3376284" y="5295780"/>
            <a:ext cx="1178736" cy="1216630"/>
          </a:xfrm>
          <a:prstGeom prst="rect">
            <a:avLst/>
          </a:prstGeom>
          <a:noFill/>
        </p:spPr>
      </p:pic>
    </p:spTree>
    <p:extLst>
      <p:ext uri="{BB962C8B-B14F-4D97-AF65-F5344CB8AC3E}">
        <p14:creationId xmlns:p14="http://schemas.microsoft.com/office/powerpoint/2010/main" val="10918033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lstStyle/>
          <a:p>
            <a:endParaRPr lang="en-US"/>
          </a:p>
        </p:txBody>
      </p:sp>
      <p:sp>
        <p:nvSpPr>
          <p:cNvPr id="3" name="Title 2"/>
          <p:cNvSpPr>
            <a:spLocks noGrp="1"/>
          </p:cNvSpPr>
          <p:nvPr>
            <p:ph type="ctrTitle"/>
          </p:nvPr>
        </p:nvSpPr>
        <p:spPr>
          <a:xfrm>
            <a:off x="563045" y="570846"/>
            <a:ext cx="7773120" cy="492443"/>
          </a:xfrm>
        </p:spPr>
        <p:txBody>
          <a:bodyPr/>
          <a:lstStyle/>
          <a:p>
            <a:r>
              <a:rPr lang="en-US" altLang="zh-CN" sz="3200" dirty="0"/>
              <a:t>Protecting </a:t>
            </a:r>
            <a:r>
              <a:rPr lang="en-US" sz="3200" dirty="0">
                <a:solidFill>
                  <a:srgbClr val="000000"/>
                </a:solidFill>
              </a:rPr>
              <a:t>Moving Targets: Ferries</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48" y="1101548"/>
            <a:ext cx="8246550" cy="5154094"/>
          </a:xfrm>
          <a:prstGeom prst="rect">
            <a:avLst/>
          </a:prstGeom>
        </p:spPr>
      </p:pic>
    </p:spTree>
    <p:extLst>
      <p:ext uri="{BB962C8B-B14F-4D97-AF65-F5344CB8AC3E}">
        <p14:creationId xmlns:p14="http://schemas.microsoft.com/office/powerpoint/2010/main" val="27314682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601146" y="3164631"/>
            <a:ext cx="4015307" cy="2949297"/>
          </a:xfrm>
        </p:spPr>
      </p:pic>
      <p:sp>
        <p:nvSpPr>
          <p:cNvPr id="3" name="Title 2"/>
          <p:cNvSpPr>
            <a:spLocks noGrp="1"/>
          </p:cNvSpPr>
          <p:nvPr>
            <p:ph type="ctrTitle"/>
          </p:nvPr>
        </p:nvSpPr>
        <p:spPr>
          <a:xfrm>
            <a:off x="563045" y="570846"/>
            <a:ext cx="7773120" cy="492443"/>
          </a:xfrm>
        </p:spPr>
        <p:txBody>
          <a:bodyPr/>
          <a:lstStyle/>
          <a:p>
            <a:r>
              <a:rPr lang="en-US" altLang="zh-CN" sz="3200" dirty="0"/>
              <a:t>Protecting </a:t>
            </a:r>
            <a:r>
              <a:rPr lang="en-US" sz="3200" dirty="0">
                <a:solidFill>
                  <a:srgbClr val="000000"/>
                </a:solidFill>
              </a:rPr>
              <a:t>Moving Targets: Ferries</a:t>
            </a:r>
            <a:endParaRPr lang="en-US" sz="3200" dirty="0"/>
          </a:p>
        </p:txBody>
      </p:sp>
      <p:sp>
        <p:nvSpPr>
          <p:cNvPr id="5" name="Rectangle 3"/>
          <p:cNvSpPr txBox="1">
            <a:spLocks noChangeArrowheads="1"/>
          </p:cNvSpPr>
          <p:nvPr/>
        </p:nvSpPr>
        <p:spPr bwMode="auto">
          <a:xfrm>
            <a:off x="425450" y="1270000"/>
            <a:ext cx="8305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8938" indent="-293688" defTabSz="414338" eaLnBrk="0" hangingPunct="0">
              <a:defRPr sz="2400">
                <a:solidFill>
                  <a:schemeClr val="tx1"/>
                </a:solidFill>
                <a:latin typeface="Arial" pitchFamily="34" charset="0"/>
                <a:ea typeface="ＭＳ Ｐゴシック" pitchFamily="34" charset="-128"/>
              </a:defRPr>
            </a:lvl1pPr>
            <a:lvl2pPr marL="742950" indent="-285750" defTabSz="414338" eaLnBrk="0" hangingPunct="0">
              <a:defRPr sz="2400">
                <a:solidFill>
                  <a:schemeClr val="tx1"/>
                </a:solidFill>
                <a:latin typeface="Arial" pitchFamily="34" charset="0"/>
                <a:ea typeface="ＭＳ Ｐゴシック" pitchFamily="34" charset="-128"/>
              </a:defRPr>
            </a:lvl2pPr>
            <a:lvl3pPr marL="1143000" indent="-228600" defTabSz="414338" eaLnBrk="0" hangingPunct="0">
              <a:defRPr sz="2400">
                <a:solidFill>
                  <a:schemeClr val="tx1"/>
                </a:solidFill>
                <a:latin typeface="Arial" pitchFamily="34" charset="0"/>
                <a:ea typeface="ＭＳ Ｐゴシック" pitchFamily="34" charset="-128"/>
              </a:defRPr>
            </a:lvl3pPr>
            <a:lvl4pPr marL="1600200" indent="-228600" defTabSz="414338" eaLnBrk="0" hangingPunct="0">
              <a:defRPr sz="2400">
                <a:solidFill>
                  <a:schemeClr val="tx1"/>
                </a:solidFill>
                <a:latin typeface="Arial" pitchFamily="34" charset="0"/>
                <a:ea typeface="ＭＳ Ｐゴシック" pitchFamily="34" charset="-128"/>
              </a:defRPr>
            </a:lvl4pPr>
            <a:lvl5pPr marL="2057400" indent="-228600" defTabSz="414338" eaLnBrk="0" hangingPunct="0">
              <a:defRPr sz="2400">
                <a:solidFill>
                  <a:schemeClr val="tx1"/>
                </a:solidFill>
                <a:latin typeface="Arial" pitchFamily="34" charset="0"/>
                <a:ea typeface="ＭＳ Ｐゴシック" pitchFamily="34" charset="-128"/>
              </a:defRPr>
            </a:lvl5pPr>
            <a:lvl6pPr marL="2514600" indent="-228600" defTabSz="4143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143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143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143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Aft>
                <a:spcPts val="1274"/>
              </a:spcAft>
              <a:buClr>
                <a:srgbClr val="000000"/>
              </a:buClr>
              <a:buSzPct val="80000"/>
              <a:buFont typeface="Wingdings" pitchFamily="2" charset="2"/>
              <a:buChar char="n"/>
            </a:pPr>
            <a:r>
              <a:rPr lang="en-US" altLang="zh-CN" sz="2800" dirty="0">
                <a:solidFill>
                  <a:srgbClr val="000000"/>
                </a:solidFill>
                <a:latin typeface="Times New Roman" pitchFamily="18" charset="0"/>
              </a:rPr>
              <a:t>P</a:t>
            </a:r>
            <a:r>
              <a:rPr lang="en-US" sz="2800" dirty="0">
                <a:solidFill>
                  <a:srgbClr val="000000"/>
                </a:solidFill>
                <a:latin typeface="Times New Roman" pitchFamily="18" charset="0"/>
              </a:rPr>
              <a:t>rotecting ferries </a:t>
            </a:r>
            <a:r>
              <a:rPr lang="en-US" altLang="zh-CN" sz="2800" dirty="0">
                <a:solidFill>
                  <a:srgbClr val="000000"/>
                </a:solidFill>
                <a:latin typeface="Times New Roman" pitchFamily="18" charset="0"/>
              </a:rPr>
              <a:t>with patrol boats</a:t>
            </a:r>
            <a:endParaRPr lang="en-US" sz="2800" dirty="0">
              <a:solidFill>
                <a:srgbClr val="000000"/>
              </a:solidFill>
              <a:latin typeface="Times New Roman" pitchFamily="18" charset="0"/>
            </a:endParaRPr>
          </a:p>
          <a:p>
            <a:pPr lvl="1" eaLnBrk="1" hangingPunct="1">
              <a:lnSpc>
                <a:spcPct val="90000"/>
              </a:lnSpc>
              <a:spcAft>
                <a:spcPts val="1274"/>
              </a:spcAft>
              <a:buClr>
                <a:srgbClr val="000000"/>
              </a:buClr>
              <a:buSzPct val="80000"/>
              <a:buFont typeface="Wingdings" pitchFamily="2" charset="2"/>
              <a:buChar char="n"/>
            </a:pPr>
            <a:r>
              <a:rPr lang="en-US" altLang="zh-CN" dirty="0" smtClean="0">
                <a:solidFill>
                  <a:srgbClr val="000000"/>
                </a:solidFill>
                <a:latin typeface="Times New Roman" pitchFamily="18" charset="0"/>
              </a:rPr>
              <a:t>Staten Island Ferry: over 20 million people a year (60,000 passengers a day on weekdays)</a:t>
            </a:r>
          </a:p>
          <a:p>
            <a:pPr eaLnBrk="1" hangingPunct="1">
              <a:lnSpc>
                <a:spcPct val="90000"/>
              </a:lnSpc>
              <a:spcAft>
                <a:spcPts val="1274"/>
              </a:spcAft>
              <a:buClr>
                <a:srgbClr val="000000"/>
              </a:buClr>
              <a:buSzPct val="80000"/>
              <a:buFont typeface="Wingdings" pitchFamily="2" charset="2"/>
              <a:buChar char="n"/>
            </a:pPr>
            <a:r>
              <a:rPr lang="en-US" altLang="zh-CN" sz="2800" dirty="0">
                <a:solidFill>
                  <a:srgbClr val="000000"/>
                </a:solidFill>
                <a:latin typeface="Times New Roman" pitchFamily="18" charset="0"/>
              </a:rPr>
              <a:t>Protecting r</a:t>
            </a:r>
            <a:r>
              <a:rPr lang="en-US" sz="2800" dirty="0">
                <a:solidFill>
                  <a:srgbClr val="000000"/>
                </a:solidFill>
                <a:latin typeface="Times New Roman" pitchFamily="18" charset="0"/>
              </a:rPr>
              <a:t>efugee aid convoys with helicopters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0795" y="3164631"/>
            <a:ext cx="4310511" cy="2949297"/>
          </a:xfrm>
          <a:prstGeom prst="rect">
            <a:avLst/>
          </a:prstGeom>
        </p:spPr>
      </p:pic>
      <p:sp>
        <p:nvSpPr>
          <p:cNvPr id="10" name="Oval 9"/>
          <p:cNvSpPr/>
          <p:nvPr/>
        </p:nvSpPr>
        <p:spPr bwMode="auto">
          <a:xfrm rot="19276011">
            <a:off x="1064281" y="4413445"/>
            <a:ext cx="3327400" cy="469333"/>
          </a:xfrm>
          <a:prstGeom prst="ellipse">
            <a:avLst/>
          </a:prstGeom>
          <a:noFill/>
          <a:ln w="28575" cap="flat" cmpd="sng" algn="ctr">
            <a:solidFill>
              <a:srgbClr val="0100F3"/>
            </a:solidFill>
            <a:prstDash val="solid"/>
            <a:round/>
            <a:headEnd type="none" w="med" len="med"/>
            <a:tailEnd type="none" w="med" len="med"/>
          </a:ln>
          <a:effectLst/>
        </p:spPr>
        <p:txBody>
          <a:bodyPr vert="horz" wrap="square" lIns="91410" tIns="45706" rIns="91410" bIns="45706" numCol="1" rtlCol="0" anchor="t" anchorCtr="0" compatLnSpc="1">
            <a:prstTxWarp prst="textNoShape">
              <a:avLst/>
            </a:prstTxWarp>
          </a:bodyPr>
          <a:lstStyle/>
          <a:p>
            <a:pPr defTabSz="914116"/>
            <a:endParaRPr lang="en-US">
              <a:solidFill>
                <a:srgbClr val="000000"/>
              </a:solidFill>
              <a:ea typeface="ＭＳ Ｐゴシック" pitchFamily="34" charset="-128"/>
            </a:endParaRPr>
          </a:p>
        </p:txBody>
      </p:sp>
      <p:sp>
        <p:nvSpPr>
          <p:cNvPr id="11" name="Oval 10"/>
          <p:cNvSpPr/>
          <p:nvPr/>
        </p:nvSpPr>
        <p:spPr bwMode="auto">
          <a:xfrm>
            <a:off x="7620000" y="5302250"/>
            <a:ext cx="1136650" cy="457200"/>
          </a:xfrm>
          <a:prstGeom prst="ellipse">
            <a:avLst/>
          </a:prstGeom>
          <a:noFill/>
          <a:ln w="28575" cap="flat" cmpd="sng" algn="ctr">
            <a:solidFill>
              <a:srgbClr val="0100F3"/>
            </a:solidFill>
            <a:prstDash val="solid"/>
            <a:round/>
            <a:headEnd type="none" w="med" len="med"/>
            <a:tailEnd type="none" w="med" len="med"/>
          </a:ln>
          <a:effectLst/>
        </p:spPr>
        <p:txBody>
          <a:bodyPr vert="horz" wrap="square" lIns="91410" tIns="45706" rIns="91410" bIns="45706" numCol="1" rtlCol="0" anchor="t" anchorCtr="0" compatLnSpc="1">
            <a:prstTxWarp prst="textNoShape">
              <a:avLst/>
            </a:prstTxWarp>
          </a:bodyPr>
          <a:lstStyle/>
          <a:p>
            <a:pPr defTabSz="914116"/>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240610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erry escort.wmv">
            <a:hlinkClick r:id="" action="ppaction://media"/>
          </p:cNvPr>
          <p:cNvPicPr>
            <a:picLocks noGrp="1" noChangeAspect="1"/>
          </p:cNvPicPr>
          <p:nvPr>
            <p:ph idx="10"/>
            <a:videoFile r:link="rId2"/>
            <p:extLst>
              <p:ext uri="{DAA4B4D4-6D71-4841-9C94-3DE7FCFB9230}">
                <p14:media xmlns:p14="http://schemas.microsoft.com/office/powerpoint/2010/main" r:embed="rId1"/>
              </p:ext>
            </p:extLst>
          </p:nvPr>
        </p:nvPicPr>
        <p:blipFill>
          <a:blip r:embed="rId5"/>
          <a:stretch>
            <a:fillRect/>
          </a:stretch>
        </p:blipFill>
        <p:spPr>
          <a:xfrm>
            <a:off x="1701801" y="1700213"/>
            <a:ext cx="5808663" cy="4356100"/>
          </a:xfrm>
        </p:spPr>
      </p:pic>
      <p:sp>
        <p:nvSpPr>
          <p:cNvPr id="3" name="Title 2"/>
          <p:cNvSpPr>
            <a:spLocks noGrp="1"/>
          </p:cNvSpPr>
          <p:nvPr>
            <p:ph type="ctrTitle"/>
          </p:nvPr>
        </p:nvSpPr>
        <p:spPr>
          <a:xfrm>
            <a:off x="152400" y="-304800"/>
            <a:ext cx="7851648" cy="1828800"/>
          </a:xfrm>
        </p:spPr>
        <p:txBody>
          <a:bodyPr/>
          <a:lstStyle/>
          <a:p>
            <a:pPr algn="ctr"/>
            <a:r>
              <a:rPr lang="en-US" altLang="zh-CN" sz="3200" b="0" dirty="0"/>
              <a:t>Protecting Ferries: Deployment</a:t>
            </a:r>
            <a:endParaRPr lang="en-US" sz="3200" b="0" dirty="0"/>
          </a:p>
        </p:txBody>
      </p:sp>
    </p:spTree>
    <p:extLst>
      <p:ext uri="{BB962C8B-B14F-4D97-AF65-F5344CB8AC3E}">
        <p14:creationId xmlns:p14="http://schemas.microsoft.com/office/powerpoint/2010/main" val="294228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Plan of the Tutorial</a:t>
            </a:r>
            <a:endParaRPr lang="en-US" b="1" dirty="0"/>
          </a:p>
        </p:txBody>
      </p:sp>
      <p:sp>
        <p:nvSpPr>
          <p:cNvPr id="3" name="Content Placeholder 2"/>
          <p:cNvSpPr>
            <a:spLocks noGrp="1"/>
          </p:cNvSpPr>
          <p:nvPr>
            <p:ph idx="1"/>
          </p:nvPr>
        </p:nvSpPr>
        <p:spPr/>
        <p:txBody>
          <a:bodyPr/>
          <a:lstStyle/>
          <a:p>
            <a:r>
              <a:rPr lang="en-US" dirty="0" smtClean="0"/>
              <a:t>Introduction to Game Theory</a:t>
            </a:r>
          </a:p>
          <a:p>
            <a:r>
              <a:rPr lang="en-US" dirty="0" smtClean="0"/>
              <a:t>Security Games for homeland security</a:t>
            </a:r>
          </a:p>
          <a:p>
            <a:r>
              <a:rPr lang="en-US" dirty="0" smtClean="0"/>
              <a:t>Multi-robot patrolling</a:t>
            </a:r>
          </a:p>
          <a:p>
            <a:r>
              <a:rPr lang="en-US" dirty="0" smtClean="0"/>
              <a:t>Introduction to Machine Learning</a:t>
            </a:r>
          </a:p>
          <a:p>
            <a:r>
              <a:rPr lang="en-US" dirty="0" smtClean="0"/>
              <a:t>Innovative projects using game theory and machine </a:t>
            </a:r>
            <a:r>
              <a:rPr lang="en-US" dirty="0" smtClean="0"/>
              <a:t>learning</a:t>
            </a:r>
          </a:p>
          <a:p>
            <a:endParaRPr lang="en-US" dirty="0"/>
          </a:p>
          <a:p>
            <a:r>
              <a:rPr lang="en-US" dirty="0"/>
              <a:t>SLIDES: http://u.cs.biu.ac.il/~</a:t>
            </a:r>
            <a:r>
              <a:rPr lang="en-US" dirty="0" smtClean="0"/>
              <a:t>sarit/slides.html</a:t>
            </a:r>
          </a:p>
          <a:p>
            <a:r>
              <a:rPr lang="en-US" dirty="0" smtClean="0"/>
              <a:t>Sarit Kraus/ Presentations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70976B79-0DD0-4D71-841F-0C38EA70C66A}" type="slidenum">
              <a:rPr lang="he-IL" smtClean="0"/>
              <a:pPr/>
              <a:t>5</a:t>
            </a:fld>
            <a:endParaRPr lang="en-US"/>
          </a:p>
        </p:txBody>
      </p:sp>
    </p:spTree>
    <p:extLst>
      <p:ext uri="{BB962C8B-B14F-4D97-AF65-F5344CB8AC3E}">
        <p14:creationId xmlns:p14="http://schemas.microsoft.com/office/powerpoint/2010/main" val="11979696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080" y="457200"/>
            <a:ext cx="6428160" cy="760400"/>
          </a:xfrm>
          <a:ln>
            <a:noFill/>
          </a:ln>
        </p:spPr>
        <p:txBody>
          <a:bodyPr tIns="41473">
            <a:normAutofit fontScale="90000"/>
          </a:bodyPr>
          <a:lstStyle/>
          <a:p>
            <a:pPr algn="ctr"/>
            <a:r>
              <a:rPr lang="en-US" b="1" dirty="0" smtClean="0"/>
              <a:t>Mumbai</a:t>
            </a:r>
            <a:endParaRPr lang="en-US" b="1" dirty="0"/>
          </a:p>
        </p:txBody>
      </p:sp>
      <p:sp>
        <p:nvSpPr>
          <p:cNvPr id="3" name="Content Placeholder 2"/>
          <p:cNvSpPr>
            <a:spLocks noGrp="1"/>
          </p:cNvSpPr>
          <p:nvPr>
            <p:ph idx="1"/>
          </p:nvPr>
        </p:nvSpPr>
        <p:spPr>
          <a:xfrm>
            <a:off x="286560" y="1009548"/>
            <a:ext cx="8640000" cy="5461053"/>
          </a:xfrm>
        </p:spPr>
        <p:txBody>
          <a:bodyPr lIns="82945" tIns="41473" rIns="82945" bIns="41473"/>
          <a:lstStyle/>
          <a:p>
            <a:pPr>
              <a:lnSpc>
                <a:spcPct val="100000"/>
              </a:lnSpc>
            </a:pPr>
            <a:r>
              <a:rPr lang="en-US" sz="2500" i="1" dirty="0"/>
              <a:t>Protect networks </a:t>
            </a:r>
          </a:p>
          <a:p>
            <a:pPr>
              <a:buNone/>
            </a:pPr>
            <a:endParaRPr lang="en-US" dirty="0" smtClean="0"/>
          </a:p>
        </p:txBody>
      </p:sp>
      <p:pic>
        <p:nvPicPr>
          <p:cNvPr id="183" name="Picture 6" descr="http://media-2.web.britannica.com/eb-media/79/127079-050-817F6FE6.gif"/>
          <p:cNvPicPr>
            <a:picLocks noChangeAspect="1" noChangeArrowheads="1"/>
          </p:cNvPicPr>
          <p:nvPr/>
        </p:nvPicPr>
        <p:blipFill>
          <a:blip r:embed="rId2" cstate="print"/>
          <a:srcRect t="16982"/>
          <a:stretch>
            <a:fillRect/>
          </a:stretch>
        </p:blipFill>
        <p:spPr bwMode="auto">
          <a:xfrm>
            <a:off x="5001722" y="1552909"/>
            <a:ext cx="3828832" cy="3860515"/>
          </a:xfrm>
          <a:prstGeom prst="rect">
            <a:avLst/>
          </a:prstGeom>
          <a:noFill/>
          <a:ln w="9525">
            <a:noFill/>
            <a:miter lim="800000"/>
            <a:headEnd/>
            <a:tailEnd/>
          </a:ln>
        </p:spPr>
      </p:pic>
      <p:pic>
        <p:nvPicPr>
          <p:cNvPr id="184" name="Picture 8" descr="Mumbai.jpg">
            <a:hlinkClick r:id="rId3" tooltip="Mumbai.jpg"/>
          </p:cNvPr>
          <p:cNvPicPr>
            <a:picLocks noChangeAspect="1" noChangeArrowheads="1"/>
          </p:cNvPicPr>
          <p:nvPr/>
        </p:nvPicPr>
        <p:blipFill>
          <a:blip r:embed="rId4" cstate="print"/>
          <a:srcRect l="11636" t="26578" r="46182"/>
          <a:stretch>
            <a:fillRect/>
          </a:stretch>
        </p:blipFill>
        <p:spPr bwMode="auto">
          <a:xfrm>
            <a:off x="701280" y="1466734"/>
            <a:ext cx="3386880" cy="2835413"/>
          </a:xfrm>
          <a:prstGeom prst="rect">
            <a:avLst/>
          </a:prstGeom>
          <a:noFill/>
          <a:ln w="9525">
            <a:noFill/>
            <a:miter lim="800000"/>
            <a:headEnd/>
            <a:tailEnd/>
          </a:ln>
        </p:spPr>
      </p:pic>
      <p:pic>
        <p:nvPicPr>
          <p:cNvPr id="326" name="Picture 10" descr="http://3.bp.blogspot.com/_oEIKvlqgSKE/SKStRdiTiVI/AAAAAAAABM4/nzXH4rE4aQE/s400/bhandup.JPG"/>
          <p:cNvPicPr>
            <a:picLocks noChangeAspect="1" noChangeArrowheads="1"/>
          </p:cNvPicPr>
          <p:nvPr/>
        </p:nvPicPr>
        <p:blipFill>
          <a:blip r:embed="rId5" cstate="print"/>
          <a:srcRect t="22434" b="17304"/>
          <a:stretch>
            <a:fillRect/>
          </a:stretch>
        </p:blipFill>
        <p:spPr bwMode="auto">
          <a:xfrm>
            <a:off x="701279" y="4465910"/>
            <a:ext cx="4572746" cy="2004690"/>
          </a:xfrm>
          <a:prstGeom prst="rect">
            <a:avLst/>
          </a:prstGeom>
          <a:noFill/>
          <a:ln w="9525">
            <a:noFill/>
            <a:miter lim="800000"/>
            <a:headEnd/>
            <a:tailEnd/>
          </a:ln>
        </p:spPr>
      </p:pic>
    </p:spTree>
    <p:extLst>
      <p:ext uri="{BB962C8B-B14F-4D97-AF65-F5344CB8AC3E}">
        <p14:creationId xmlns:p14="http://schemas.microsoft.com/office/powerpoint/2010/main" val="847859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p:txBody>
          <a:bodyPr tIns="41473">
            <a:normAutofit/>
          </a:bodyPr>
          <a:lstStyle/>
          <a:p>
            <a:pPr>
              <a:buFont typeface="Times New Roman" charset="0"/>
              <a:buNone/>
            </a:pPr>
            <a:r>
              <a:rPr lang="en-US" smtClean="0">
                <a:latin typeface="Times New Roman" charset="0"/>
              </a:rPr>
              <a:t>Urban Road Network Security</a:t>
            </a:r>
            <a:endParaRPr lang="en-US">
              <a:latin typeface="Times New Roman" charset="0"/>
            </a:endParaRPr>
          </a:p>
        </p:txBody>
      </p:sp>
      <p:sp>
        <p:nvSpPr>
          <p:cNvPr id="5" name="Content Placeholder 1"/>
          <p:cNvSpPr txBox="1">
            <a:spLocks/>
          </p:cNvSpPr>
          <p:nvPr/>
        </p:nvSpPr>
        <p:spPr bwMode="auto">
          <a:xfrm>
            <a:off x="908640" y="6343650"/>
            <a:ext cx="2903040" cy="742950"/>
          </a:xfrm>
          <a:prstGeom prst="rect">
            <a:avLst/>
          </a:prstGeom>
          <a:noFill/>
          <a:ln w="9525">
            <a:noFill/>
            <a:miter lim="800000"/>
            <a:headEnd/>
            <a:tailEnd/>
          </a:ln>
        </p:spPr>
        <p:txBody>
          <a:bodyPr lIns="0" tIns="0" rIns="0" bIns="0">
            <a:prstTxWarp prst="textNoShape">
              <a:avLst/>
            </a:prstTxWarp>
          </a:bodyPr>
          <a:lstStyle/>
          <a:p>
            <a:pPr algn="ctr" defTabSz="414382">
              <a:lnSpc>
                <a:spcPct val="90000"/>
              </a:lnSpc>
              <a:spcAft>
                <a:spcPts val="70"/>
              </a:spcAft>
              <a:buClr>
                <a:srgbClr val="000000"/>
              </a:buClr>
              <a:buSzPct val="80000"/>
              <a:defRPr/>
            </a:pPr>
            <a:r>
              <a:rPr lang="en-US" sz="2500" kern="0" dirty="0">
                <a:solidFill>
                  <a:srgbClr val="000000"/>
                </a:solidFill>
                <a:latin typeface="+mn-lt"/>
              </a:rPr>
              <a:t>Southern Mumbai</a:t>
            </a:r>
          </a:p>
        </p:txBody>
      </p:sp>
      <p:pic>
        <p:nvPicPr>
          <p:cNvPr id="18436" name="Picture 5" descr="mumbaiGE-wide.png"/>
          <p:cNvPicPr>
            <a:picLocks noChangeAspect="1"/>
          </p:cNvPicPr>
          <p:nvPr/>
        </p:nvPicPr>
        <p:blipFill>
          <a:blip r:embed="rId3"/>
          <a:srcRect/>
          <a:stretch>
            <a:fillRect/>
          </a:stretch>
        </p:blipFill>
        <p:spPr bwMode="auto">
          <a:xfrm>
            <a:off x="457200" y="1905000"/>
            <a:ext cx="4078080" cy="4376738"/>
          </a:xfrm>
          <a:prstGeom prst="rect">
            <a:avLst/>
          </a:prstGeom>
          <a:noFill/>
          <a:ln w="9525">
            <a:noFill/>
            <a:miter lim="800000"/>
            <a:headEnd/>
            <a:tailEnd/>
          </a:ln>
        </p:spPr>
      </p:pic>
      <p:grpSp>
        <p:nvGrpSpPr>
          <p:cNvPr id="6" name="Group 5"/>
          <p:cNvGrpSpPr/>
          <p:nvPr/>
        </p:nvGrpSpPr>
        <p:grpSpPr>
          <a:xfrm>
            <a:off x="5502633" y="2460289"/>
            <a:ext cx="2563201" cy="4092911"/>
            <a:chOff x="7189669" y="2916237"/>
            <a:chExt cx="2200394" cy="4003676"/>
          </a:xfrm>
        </p:grpSpPr>
        <p:sp>
          <p:nvSpPr>
            <p:cNvPr id="7" name="Oval 4"/>
            <p:cNvSpPr>
              <a:spLocks noChangeArrowheads="1"/>
            </p:cNvSpPr>
            <p:nvPr/>
          </p:nvSpPr>
          <p:spPr bwMode="auto">
            <a:xfrm>
              <a:off x="7926010" y="5006374"/>
              <a:ext cx="216684"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8" name="Oval 5"/>
            <p:cNvSpPr>
              <a:spLocks noChangeArrowheads="1"/>
            </p:cNvSpPr>
            <p:nvPr/>
          </p:nvSpPr>
          <p:spPr bwMode="auto">
            <a:xfrm>
              <a:off x="8511823" y="4281390"/>
              <a:ext cx="217642"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9" name="Oval 9"/>
            <p:cNvSpPr>
              <a:spLocks noChangeArrowheads="1"/>
            </p:cNvSpPr>
            <p:nvPr/>
          </p:nvSpPr>
          <p:spPr bwMode="auto">
            <a:xfrm>
              <a:off x="8509906" y="3556407"/>
              <a:ext cx="217642"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10" name="Oval 10"/>
            <p:cNvSpPr>
              <a:spLocks noChangeArrowheads="1"/>
            </p:cNvSpPr>
            <p:nvPr/>
          </p:nvSpPr>
          <p:spPr bwMode="auto">
            <a:xfrm>
              <a:off x="9173379" y="2916237"/>
              <a:ext cx="216684" cy="284649"/>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cxnSp>
          <p:nvCxnSpPr>
            <p:cNvPr id="11" name="AutoShape 12"/>
            <p:cNvCxnSpPr>
              <a:cxnSpLocks noChangeShapeType="1"/>
              <a:stCxn id="42" idx="6"/>
              <a:endCxn id="51" idx="2"/>
            </p:cNvCxnSpPr>
            <p:nvPr/>
          </p:nvCxnSpPr>
          <p:spPr bwMode="auto">
            <a:xfrm flipV="1">
              <a:off x="7926010" y="3200886"/>
              <a:ext cx="475553" cy="1707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2" name="AutoShape 13"/>
            <p:cNvCxnSpPr>
              <a:cxnSpLocks noChangeShapeType="1"/>
              <a:stCxn id="9" idx="6"/>
              <a:endCxn id="10" idx="3"/>
            </p:cNvCxnSpPr>
            <p:nvPr/>
          </p:nvCxnSpPr>
          <p:spPr bwMode="auto">
            <a:xfrm flipV="1">
              <a:off x="8727548" y="3159060"/>
              <a:ext cx="477471" cy="540253"/>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3" name="AutoShape 15"/>
            <p:cNvCxnSpPr>
              <a:cxnSpLocks noChangeShapeType="1"/>
              <a:stCxn id="8" idx="3"/>
              <a:endCxn id="7" idx="7"/>
            </p:cNvCxnSpPr>
            <p:nvPr/>
          </p:nvCxnSpPr>
          <p:spPr bwMode="auto">
            <a:xfrm rot="5400000">
              <a:off x="8065265" y="4570003"/>
              <a:ext cx="523986" cy="432408"/>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4" name="AutoShape 17"/>
            <p:cNvCxnSpPr>
              <a:cxnSpLocks noChangeShapeType="1"/>
              <a:stCxn id="9" idx="4"/>
              <a:endCxn id="8" idx="0"/>
            </p:cNvCxnSpPr>
            <p:nvPr/>
          </p:nvCxnSpPr>
          <p:spPr bwMode="auto">
            <a:xfrm rot="16200000" flipH="1">
              <a:off x="8399998" y="4060264"/>
              <a:ext cx="440334" cy="1918"/>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5" name="AutoShape 18"/>
            <p:cNvCxnSpPr>
              <a:cxnSpLocks noChangeShapeType="1"/>
              <a:stCxn id="20" idx="1"/>
              <a:endCxn id="9" idx="5"/>
            </p:cNvCxnSpPr>
            <p:nvPr/>
          </p:nvCxnSpPr>
          <p:spPr bwMode="auto">
            <a:xfrm rot="16200000" flipV="1">
              <a:off x="8650622" y="3844516"/>
              <a:ext cx="381081" cy="29050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6" name="AutoShape 19"/>
            <p:cNvCxnSpPr>
              <a:cxnSpLocks noChangeShapeType="1"/>
              <a:stCxn id="46" idx="0"/>
              <a:endCxn id="53" idx="4"/>
            </p:cNvCxnSpPr>
            <p:nvPr/>
          </p:nvCxnSpPr>
          <p:spPr bwMode="auto">
            <a:xfrm rot="5400000" flipH="1" flipV="1">
              <a:off x="8159529" y="5488345"/>
              <a:ext cx="619257" cy="217642"/>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7" name="Oval 25"/>
            <p:cNvSpPr>
              <a:spLocks noChangeArrowheads="1"/>
            </p:cNvSpPr>
            <p:nvPr/>
          </p:nvSpPr>
          <p:spPr bwMode="auto">
            <a:xfrm>
              <a:off x="9064079" y="5002889"/>
              <a:ext cx="217642"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cxnSp>
          <p:nvCxnSpPr>
            <p:cNvPr id="18" name="AutoShape 26"/>
            <p:cNvCxnSpPr>
              <a:cxnSpLocks noChangeShapeType="1"/>
              <a:stCxn id="17" idx="2"/>
              <a:endCxn id="54" idx="7"/>
            </p:cNvCxnSpPr>
            <p:nvPr/>
          </p:nvCxnSpPr>
          <p:spPr bwMode="auto">
            <a:xfrm rot="10800000" flipV="1">
              <a:off x="8872323" y="5145794"/>
              <a:ext cx="191755" cy="34855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9" name="Oval 4"/>
            <p:cNvSpPr>
              <a:spLocks noChangeArrowheads="1"/>
            </p:cNvSpPr>
            <p:nvPr/>
          </p:nvSpPr>
          <p:spPr bwMode="auto">
            <a:xfrm>
              <a:off x="8035311" y="3569187"/>
              <a:ext cx="216684" cy="285811"/>
            </a:xfrm>
            <a:prstGeom prst="ellipse">
              <a:avLst/>
            </a:prstGeom>
            <a:solidFill>
              <a:srgbClr val="C00000"/>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20" name="Oval 25"/>
            <p:cNvSpPr>
              <a:spLocks noChangeArrowheads="1"/>
            </p:cNvSpPr>
            <p:nvPr/>
          </p:nvSpPr>
          <p:spPr bwMode="auto">
            <a:xfrm>
              <a:off x="8954778" y="4138485"/>
              <a:ext cx="217642" cy="285811"/>
            </a:xfrm>
            <a:prstGeom prst="ellipse">
              <a:avLst/>
            </a:prstGeom>
            <a:solidFill>
              <a:srgbClr val="C00000"/>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21" name="Oval 4"/>
            <p:cNvSpPr>
              <a:spLocks noChangeArrowheads="1"/>
            </p:cNvSpPr>
            <p:nvPr/>
          </p:nvSpPr>
          <p:spPr bwMode="auto">
            <a:xfrm>
              <a:off x="9096677" y="3569187"/>
              <a:ext cx="216684" cy="285811"/>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22" name="Oval 4"/>
            <p:cNvSpPr>
              <a:spLocks noChangeArrowheads="1"/>
            </p:cNvSpPr>
            <p:nvPr/>
          </p:nvSpPr>
          <p:spPr bwMode="auto">
            <a:xfrm>
              <a:off x="7710285" y="6350615"/>
              <a:ext cx="216684"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cxnSp>
          <p:nvCxnSpPr>
            <p:cNvPr id="23" name="AutoShape 15"/>
            <p:cNvCxnSpPr>
              <a:cxnSpLocks noChangeShapeType="1"/>
              <a:stCxn id="46" idx="3"/>
              <a:endCxn id="22" idx="6"/>
            </p:cNvCxnSpPr>
            <p:nvPr/>
          </p:nvCxnSpPr>
          <p:spPr bwMode="auto">
            <a:xfrm rot="5400000">
              <a:off x="7933931" y="6142656"/>
              <a:ext cx="342741" cy="35666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4" name="AutoShape 15"/>
            <p:cNvCxnSpPr>
              <a:cxnSpLocks noChangeShapeType="1"/>
              <a:stCxn id="22" idx="0"/>
              <a:endCxn id="7" idx="4"/>
            </p:cNvCxnSpPr>
            <p:nvPr/>
          </p:nvCxnSpPr>
          <p:spPr bwMode="auto">
            <a:xfrm rot="5400000" flipH="1" flipV="1">
              <a:off x="7396694" y="5712957"/>
              <a:ext cx="1059592" cy="21572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5" name="AutoShape 15"/>
            <p:cNvCxnSpPr>
              <a:cxnSpLocks noChangeShapeType="1"/>
              <a:stCxn id="7" idx="0"/>
              <a:endCxn id="19" idx="4"/>
            </p:cNvCxnSpPr>
            <p:nvPr/>
          </p:nvCxnSpPr>
          <p:spPr bwMode="auto">
            <a:xfrm rot="5400000" flipH="1" flipV="1">
              <a:off x="7513315" y="4376035"/>
              <a:ext cx="1151376" cy="10930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6" name="AutoShape 15"/>
            <p:cNvCxnSpPr>
              <a:cxnSpLocks noChangeShapeType="1"/>
              <a:stCxn id="19" idx="1"/>
              <a:endCxn id="42" idx="5"/>
            </p:cNvCxnSpPr>
            <p:nvPr/>
          </p:nvCxnSpPr>
          <p:spPr bwMode="auto">
            <a:xfrm rot="16200000" flipV="1">
              <a:off x="7911531" y="3455594"/>
              <a:ext cx="138258" cy="1725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7" name="AutoShape 15"/>
            <p:cNvCxnSpPr>
              <a:cxnSpLocks noChangeShapeType="1"/>
              <a:stCxn id="8" idx="2"/>
              <a:endCxn id="19" idx="5"/>
            </p:cNvCxnSpPr>
            <p:nvPr/>
          </p:nvCxnSpPr>
          <p:spPr bwMode="auto">
            <a:xfrm rot="10800000">
              <a:off x="8220355" y="3813172"/>
              <a:ext cx="291468" cy="61112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8" name="AutoShape 15"/>
            <p:cNvCxnSpPr>
              <a:cxnSpLocks noChangeShapeType="1"/>
              <a:stCxn id="20" idx="2"/>
              <a:endCxn id="8" idx="6"/>
            </p:cNvCxnSpPr>
            <p:nvPr/>
          </p:nvCxnSpPr>
          <p:spPr bwMode="auto">
            <a:xfrm rot="10800000" flipV="1">
              <a:off x="8729465" y="4281390"/>
              <a:ext cx="225313" cy="14174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9" name="AutoShape 15"/>
            <p:cNvCxnSpPr>
              <a:cxnSpLocks noChangeShapeType="1"/>
              <a:stCxn id="21" idx="0"/>
              <a:endCxn id="10" idx="4"/>
            </p:cNvCxnSpPr>
            <p:nvPr/>
          </p:nvCxnSpPr>
          <p:spPr bwMode="auto">
            <a:xfrm rot="5400000" flipH="1" flipV="1">
              <a:off x="9058638" y="3347266"/>
              <a:ext cx="369463" cy="76702"/>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0" name="AutoShape 15"/>
            <p:cNvCxnSpPr>
              <a:cxnSpLocks noChangeShapeType="1"/>
              <a:stCxn id="17" idx="0"/>
              <a:endCxn id="20" idx="4"/>
            </p:cNvCxnSpPr>
            <p:nvPr/>
          </p:nvCxnSpPr>
          <p:spPr bwMode="auto">
            <a:xfrm rot="16200000" flipV="1">
              <a:off x="8829433" y="4658942"/>
              <a:ext cx="578593" cy="10930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31" name="Oval 8"/>
            <p:cNvSpPr>
              <a:spLocks noChangeArrowheads="1"/>
            </p:cNvSpPr>
            <p:nvPr/>
          </p:nvSpPr>
          <p:spPr bwMode="auto">
            <a:xfrm>
              <a:off x="7189669" y="3057981"/>
              <a:ext cx="217643" cy="284649"/>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32" name="Oval 4"/>
            <p:cNvSpPr>
              <a:spLocks noChangeArrowheads="1"/>
            </p:cNvSpPr>
            <p:nvPr/>
          </p:nvSpPr>
          <p:spPr bwMode="auto">
            <a:xfrm>
              <a:off x="7298970" y="6635264"/>
              <a:ext cx="216684" cy="284649"/>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cxnSp>
          <p:nvCxnSpPr>
            <p:cNvPr id="33" name="AutoShape 12"/>
            <p:cNvCxnSpPr>
              <a:cxnSpLocks noChangeShapeType="1"/>
              <a:stCxn id="31" idx="6"/>
              <a:endCxn id="42" idx="2"/>
            </p:cNvCxnSpPr>
            <p:nvPr/>
          </p:nvCxnSpPr>
          <p:spPr bwMode="auto">
            <a:xfrm>
              <a:off x="7407312" y="3200886"/>
              <a:ext cx="302015" cy="17079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4" name="AutoShape 15"/>
            <p:cNvCxnSpPr>
              <a:cxnSpLocks noChangeShapeType="1"/>
              <a:stCxn id="7" idx="2"/>
              <a:endCxn id="40" idx="6"/>
            </p:cNvCxnSpPr>
            <p:nvPr/>
          </p:nvCxnSpPr>
          <p:spPr bwMode="auto">
            <a:xfrm rot="10800000" flipV="1">
              <a:off x="7622078" y="5149280"/>
              <a:ext cx="303932" cy="116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5" name="AutoShape 15"/>
            <p:cNvCxnSpPr>
              <a:cxnSpLocks noChangeShapeType="1"/>
              <a:stCxn id="22" idx="2"/>
              <a:endCxn id="32" idx="6"/>
            </p:cNvCxnSpPr>
            <p:nvPr/>
          </p:nvCxnSpPr>
          <p:spPr bwMode="auto">
            <a:xfrm rot="10800000" flipV="1">
              <a:off x="7515653" y="6492359"/>
              <a:ext cx="194632" cy="28464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6" name="AutoShape 15"/>
            <p:cNvCxnSpPr>
              <a:cxnSpLocks noChangeShapeType="1"/>
              <a:stCxn id="32" idx="0"/>
              <a:endCxn id="49" idx="4"/>
            </p:cNvCxnSpPr>
            <p:nvPr/>
          </p:nvCxnSpPr>
          <p:spPr bwMode="auto">
            <a:xfrm rot="5400000" flipH="1" flipV="1">
              <a:off x="7097248" y="6216858"/>
              <a:ext cx="728469" cy="108342"/>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7" name="AutoShape 15"/>
            <p:cNvCxnSpPr>
              <a:cxnSpLocks noChangeShapeType="1"/>
              <a:stCxn id="40" idx="0"/>
              <a:endCxn id="41" idx="4"/>
            </p:cNvCxnSpPr>
            <p:nvPr/>
          </p:nvCxnSpPr>
          <p:spPr bwMode="auto">
            <a:xfrm rot="5400000" flipH="1" flipV="1">
              <a:off x="7293947" y="4785829"/>
              <a:ext cx="441496" cy="1918"/>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8" name="AutoShape 15"/>
            <p:cNvCxnSpPr>
              <a:cxnSpLocks noChangeShapeType="1"/>
              <a:stCxn id="41" idx="0"/>
              <a:endCxn id="31" idx="4"/>
            </p:cNvCxnSpPr>
            <p:nvPr/>
          </p:nvCxnSpPr>
          <p:spPr bwMode="auto">
            <a:xfrm rot="16200000" flipV="1">
              <a:off x="6937931" y="3703668"/>
              <a:ext cx="938761" cy="21668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9" name="AutoShape 15"/>
            <p:cNvCxnSpPr>
              <a:cxnSpLocks noChangeShapeType="1"/>
              <a:stCxn id="52" idx="2"/>
              <a:endCxn id="41" idx="6"/>
            </p:cNvCxnSpPr>
            <p:nvPr/>
          </p:nvCxnSpPr>
          <p:spPr bwMode="auto">
            <a:xfrm rot="10800000" flipV="1">
              <a:off x="7623995" y="4282552"/>
              <a:ext cx="302974" cy="14174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40" name="Oval 4"/>
            <p:cNvSpPr>
              <a:spLocks noChangeArrowheads="1"/>
            </p:cNvSpPr>
            <p:nvPr/>
          </p:nvSpPr>
          <p:spPr bwMode="auto">
            <a:xfrm>
              <a:off x="7405394" y="5007536"/>
              <a:ext cx="216684"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41" name="Oval 4"/>
            <p:cNvSpPr>
              <a:spLocks noChangeArrowheads="1"/>
            </p:cNvSpPr>
            <p:nvPr/>
          </p:nvSpPr>
          <p:spPr bwMode="auto">
            <a:xfrm>
              <a:off x="7407312" y="4281390"/>
              <a:ext cx="216684"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42" name="Oval 4"/>
            <p:cNvSpPr>
              <a:spLocks noChangeArrowheads="1"/>
            </p:cNvSpPr>
            <p:nvPr/>
          </p:nvSpPr>
          <p:spPr bwMode="auto">
            <a:xfrm>
              <a:off x="7709326" y="3229932"/>
              <a:ext cx="216684"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43" name="Oval 7"/>
            <p:cNvSpPr>
              <a:spLocks noChangeArrowheads="1"/>
            </p:cNvSpPr>
            <p:nvPr/>
          </p:nvSpPr>
          <p:spPr bwMode="auto">
            <a:xfrm>
              <a:off x="9064079" y="5737167"/>
              <a:ext cx="216684" cy="284649"/>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cxnSp>
          <p:nvCxnSpPr>
            <p:cNvPr id="44" name="AutoShape 19"/>
            <p:cNvCxnSpPr>
              <a:cxnSpLocks noChangeShapeType="1"/>
              <a:stCxn id="43" idx="0"/>
              <a:endCxn id="17" idx="4"/>
            </p:cNvCxnSpPr>
            <p:nvPr/>
          </p:nvCxnSpPr>
          <p:spPr bwMode="auto">
            <a:xfrm rot="5400000" flipH="1" flipV="1">
              <a:off x="8947605" y="5512353"/>
              <a:ext cx="449630"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5" name="AutoShape 19"/>
            <p:cNvCxnSpPr>
              <a:cxnSpLocks noChangeShapeType="1"/>
              <a:stCxn id="43" idx="2"/>
              <a:endCxn id="46" idx="6"/>
            </p:cNvCxnSpPr>
            <p:nvPr/>
          </p:nvCxnSpPr>
          <p:spPr bwMode="auto">
            <a:xfrm rot="10800000" flipV="1">
              <a:off x="8468678" y="5878911"/>
              <a:ext cx="595401" cy="169628"/>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46" name="Oval 4"/>
            <p:cNvSpPr>
              <a:spLocks noChangeArrowheads="1"/>
            </p:cNvSpPr>
            <p:nvPr/>
          </p:nvSpPr>
          <p:spPr bwMode="auto">
            <a:xfrm>
              <a:off x="8251994" y="5906795"/>
              <a:ext cx="216684"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47" name="Oval 4"/>
            <p:cNvSpPr>
              <a:spLocks noChangeArrowheads="1"/>
            </p:cNvSpPr>
            <p:nvPr/>
          </p:nvSpPr>
          <p:spPr bwMode="auto">
            <a:xfrm>
              <a:off x="7818627" y="5878911"/>
              <a:ext cx="216684" cy="284649"/>
            </a:xfrm>
            <a:prstGeom prst="ellipse">
              <a:avLst/>
            </a:prstGeom>
            <a:solidFill>
              <a:srgbClr val="C00000"/>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48" name="Oval 4"/>
            <p:cNvSpPr>
              <a:spLocks noChangeArrowheads="1"/>
            </p:cNvSpPr>
            <p:nvPr/>
          </p:nvSpPr>
          <p:spPr bwMode="auto">
            <a:xfrm>
              <a:off x="7709326" y="4614837"/>
              <a:ext cx="216684" cy="284649"/>
            </a:xfrm>
            <a:prstGeom prst="ellipse">
              <a:avLst/>
            </a:prstGeom>
            <a:solidFill>
              <a:srgbClr val="C00000"/>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49" name="Oval 4"/>
            <p:cNvSpPr>
              <a:spLocks noChangeArrowheads="1"/>
            </p:cNvSpPr>
            <p:nvPr/>
          </p:nvSpPr>
          <p:spPr bwMode="auto">
            <a:xfrm>
              <a:off x="7407312" y="5622145"/>
              <a:ext cx="216684"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50" name="Oval 4"/>
            <p:cNvSpPr>
              <a:spLocks noChangeArrowheads="1"/>
            </p:cNvSpPr>
            <p:nvPr/>
          </p:nvSpPr>
          <p:spPr bwMode="auto">
            <a:xfrm>
              <a:off x="7600985" y="3712092"/>
              <a:ext cx="216684"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51" name="Oval 9"/>
            <p:cNvSpPr>
              <a:spLocks noChangeArrowheads="1"/>
            </p:cNvSpPr>
            <p:nvPr/>
          </p:nvSpPr>
          <p:spPr bwMode="auto">
            <a:xfrm>
              <a:off x="8401563" y="3057981"/>
              <a:ext cx="217643"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52" name="Oval 5"/>
            <p:cNvSpPr>
              <a:spLocks noChangeArrowheads="1"/>
            </p:cNvSpPr>
            <p:nvPr/>
          </p:nvSpPr>
          <p:spPr bwMode="auto">
            <a:xfrm>
              <a:off x="7926969" y="4140809"/>
              <a:ext cx="217642"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53" name="Oval 5"/>
            <p:cNvSpPr>
              <a:spLocks noChangeArrowheads="1"/>
            </p:cNvSpPr>
            <p:nvPr/>
          </p:nvSpPr>
          <p:spPr bwMode="auto">
            <a:xfrm>
              <a:off x="8468678" y="5002889"/>
              <a:ext cx="217643"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sp>
          <p:nvSpPr>
            <p:cNvPr id="54" name="Oval 5"/>
            <p:cNvSpPr>
              <a:spLocks noChangeArrowheads="1"/>
            </p:cNvSpPr>
            <p:nvPr/>
          </p:nvSpPr>
          <p:spPr bwMode="auto">
            <a:xfrm>
              <a:off x="8686321" y="5452518"/>
              <a:ext cx="217642" cy="284649"/>
            </a:xfrm>
            <a:prstGeom prst="ellipse">
              <a:avLst/>
            </a:prstGeom>
            <a:solidFill>
              <a:srgbClr val="33CC33"/>
            </a:solid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a:solidFill>
                  <a:srgbClr val="000000"/>
                </a:solidFill>
                <a:cs typeface="Arial" pitchFamily="34" charset="0"/>
              </a:endParaRPr>
            </a:p>
          </p:txBody>
        </p:sp>
        <p:cxnSp>
          <p:nvCxnSpPr>
            <p:cNvPr id="55" name="AutoShape 15"/>
            <p:cNvCxnSpPr>
              <a:cxnSpLocks noChangeShapeType="1"/>
              <a:stCxn id="49" idx="0"/>
              <a:endCxn id="40" idx="4"/>
            </p:cNvCxnSpPr>
            <p:nvPr/>
          </p:nvCxnSpPr>
          <p:spPr bwMode="auto">
            <a:xfrm rot="16200000" flipV="1">
              <a:off x="7350194" y="5456685"/>
              <a:ext cx="329961" cy="958"/>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6" name="AutoShape 15"/>
            <p:cNvCxnSpPr>
              <a:cxnSpLocks noChangeShapeType="1"/>
              <a:stCxn id="50" idx="4"/>
              <a:endCxn id="41" idx="7"/>
            </p:cNvCxnSpPr>
            <p:nvPr/>
          </p:nvCxnSpPr>
          <p:spPr bwMode="auto">
            <a:xfrm rot="5400000">
              <a:off x="7487604" y="4101493"/>
              <a:ext cx="326475" cy="11697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7" name="AutoShape 15"/>
            <p:cNvCxnSpPr>
              <a:cxnSpLocks noChangeShapeType="1"/>
              <a:stCxn id="42" idx="4"/>
              <a:endCxn id="50" idx="7"/>
            </p:cNvCxnSpPr>
            <p:nvPr/>
          </p:nvCxnSpPr>
          <p:spPr bwMode="auto">
            <a:xfrm rot="5400000">
              <a:off x="7682179" y="3618430"/>
              <a:ext cx="239338" cy="3164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8" name="AutoShape 12"/>
            <p:cNvCxnSpPr>
              <a:cxnSpLocks noChangeShapeType="1"/>
              <a:stCxn id="51" idx="6"/>
              <a:endCxn id="10" idx="2"/>
            </p:cNvCxnSpPr>
            <p:nvPr/>
          </p:nvCxnSpPr>
          <p:spPr bwMode="auto">
            <a:xfrm flipV="1">
              <a:off x="8619206" y="3057981"/>
              <a:ext cx="554173" cy="14290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59" name="AutoShape 13"/>
            <p:cNvCxnSpPr>
              <a:cxnSpLocks noChangeShapeType="1"/>
              <a:stCxn id="9" idx="0"/>
              <a:endCxn id="51" idx="5"/>
            </p:cNvCxnSpPr>
            <p:nvPr/>
          </p:nvCxnSpPr>
          <p:spPr bwMode="auto">
            <a:xfrm rot="16200000" flipV="1">
              <a:off x="8475687" y="3412886"/>
              <a:ext cx="254441" cy="32598"/>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0" name="AutoShape 13"/>
            <p:cNvCxnSpPr>
              <a:cxnSpLocks noChangeShapeType="1"/>
              <a:stCxn id="19" idx="7"/>
              <a:endCxn id="51" idx="3"/>
            </p:cNvCxnSpPr>
            <p:nvPr/>
          </p:nvCxnSpPr>
          <p:spPr bwMode="auto">
            <a:xfrm rot="5400000" flipH="1" flipV="1">
              <a:off x="8172255" y="3350065"/>
              <a:ext cx="309048" cy="21284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1" name="AutoShape 13"/>
            <p:cNvCxnSpPr>
              <a:cxnSpLocks noChangeShapeType="1"/>
              <a:stCxn id="19" idx="6"/>
              <a:endCxn id="9" idx="2"/>
            </p:cNvCxnSpPr>
            <p:nvPr/>
          </p:nvCxnSpPr>
          <p:spPr bwMode="auto">
            <a:xfrm flipV="1">
              <a:off x="8251994" y="3699312"/>
              <a:ext cx="257911" cy="127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2" name="AutoShape 15"/>
            <p:cNvCxnSpPr>
              <a:cxnSpLocks noChangeShapeType="1"/>
              <a:stCxn id="21" idx="4"/>
              <a:endCxn id="20" idx="7"/>
            </p:cNvCxnSpPr>
            <p:nvPr/>
          </p:nvCxnSpPr>
          <p:spPr bwMode="auto">
            <a:xfrm rot="5400000">
              <a:off x="9010243" y="3985536"/>
              <a:ext cx="325313" cy="64238"/>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3" name="AutoShape 15"/>
            <p:cNvCxnSpPr>
              <a:cxnSpLocks noChangeShapeType="1"/>
              <a:stCxn id="8" idx="4"/>
              <a:endCxn id="53" idx="0"/>
            </p:cNvCxnSpPr>
            <p:nvPr/>
          </p:nvCxnSpPr>
          <p:spPr bwMode="auto">
            <a:xfrm rot="5400000">
              <a:off x="8381126" y="4762892"/>
              <a:ext cx="436849" cy="43145"/>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4" name="AutoShape 15"/>
            <p:cNvCxnSpPr>
              <a:cxnSpLocks noChangeShapeType="1"/>
              <a:stCxn id="7" idx="6"/>
              <a:endCxn id="53" idx="2"/>
            </p:cNvCxnSpPr>
            <p:nvPr/>
          </p:nvCxnSpPr>
          <p:spPr bwMode="auto">
            <a:xfrm flipV="1">
              <a:off x="8142694" y="5144632"/>
              <a:ext cx="325984" cy="4647"/>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5" name="AutoShape 15"/>
            <p:cNvCxnSpPr>
              <a:cxnSpLocks noChangeShapeType="1"/>
              <a:stCxn id="7" idx="5"/>
              <a:endCxn id="46" idx="1"/>
            </p:cNvCxnSpPr>
            <p:nvPr/>
          </p:nvCxnSpPr>
          <p:spPr bwMode="auto">
            <a:xfrm rot="16200000" flipH="1">
              <a:off x="7847632" y="5512619"/>
              <a:ext cx="699423" cy="17258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6" name="AutoShape 15"/>
            <p:cNvCxnSpPr>
              <a:cxnSpLocks noChangeShapeType="1"/>
              <a:stCxn id="49" idx="5"/>
              <a:endCxn id="47" idx="2"/>
            </p:cNvCxnSpPr>
            <p:nvPr/>
          </p:nvCxnSpPr>
          <p:spPr bwMode="auto">
            <a:xfrm rot="16200000" flipH="1">
              <a:off x="7627068" y="5830257"/>
              <a:ext cx="156847" cy="22627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7" name="AutoShape 15"/>
            <p:cNvCxnSpPr>
              <a:cxnSpLocks noChangeShapeType="1"/>
              <a:stCxn id="47" idx="6"/>
              <a:endCxn id="46" idx="2"/>
            </p:cNvCxnSpPr>
            <p:nvPr/>
          </p:nvCxnSpPr>
          <p:spPr bwMode="auto">
            <a:xfrm>
              <a:off x="8035311" y="6021816"/>
              <a:ext cx="216684" cy="27884"/>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8" name="AutoShape 15"/>
            <p:cNvCxnSpPr>
              <a:cxnSpLocks noChangeShapeType="1"/>
              <a:stCxn id="46" idx="7"/>
              <a:endCxn id="54" idx="3"/>
            </p:cNvCxnSpPr>
            <p:nvPr/>
          </p:nvCxnSpPr>
          <p:spPr bwMode="auto">
            <a:xfrm rot="5400000" flipH="1" flipV="1">
              <a:off x="8450859" y="5681520"/>
              <a:ext cx="253280" cy="28092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69" name="AutoShape 15"/>
            <p:cNvCxnSpPr>
              <a:cxnSpLocks noChangeShapeType="1"/>
              <a:stCxn id="48" idx="1"/>
              <a:endCxn id="41" idx="5"/>
            </p:cNvCxnSpPr>
            <p:nvPr/>
          </p:nvCxnSpPr>
          <p:spPr bwMode="auto">
            <a:xfrm rot="16200000" flipV="1">
              <a:off x="7601018" y="4515552"/>
              <a:ext cx="131287" cy="148611"/>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70" name="AutoShape 15"/>
            <p:cNvCxnSpPr>
              <a:cxnSpLocks noChangeShapeType="1"/>
              <a:stCxn id="7" idx="1"/>
              <a:endCxn id="48" idx="5"/>
            </p:cNvCxnSpPr>
            <p:nvPr/>
          </p:nvCxnSpPr>
          <p:spPr bwMode="auto">
            <a:xfrm rot="16200000" flipV="1">
              <a:off x="7830740" y="4921290"/>
              <a:ext cx="190541" cy="63279"/>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3019479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97775" y="6866171"/>
            <a:ext cx="2133600" cy="365125"/>
          </a:xfrm>
          <a:prstGeom prst="rect">
            <a:avLst/>
          </a:prstGeom>
        </p:spPr>
        <p:txBody>
          <a:bodyPr lIns="91370" tIns="45687" rIns="91370" bIns="45687"/>
          <a:lstStyle/>
          <a:p>
            <a:fld id="{351EF7A4-10C4-4020-A971-DC59B0495FF8}" type="slidenum">
              <a:rPr lang="en-US" smtClean="0"/>
              <a:pPr/>
              <a:t>52</a:t>
            </a:fld>
            <a:endParaRPr lang="en-US"/>
          </a:p>
        </p:txBody>
      </p:sp>
      <p:pic>
        <p:nvPicPr>
          <p:cNvPr id="8550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2462"/>
          <a:stretch/>
        </p:blipFill>
        <p:spPr bwMode="auto">
          <a:xfrm>
            <a:off x="839520" y="2710808"/>
            <a:ext cx="3145033" cy="2458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50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5313" y="3912897"/>
            <a:ext cx="1296000" cy="128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bwMode="auto">
          <a:xfrm>
            <a:off x="449346" y="1936491"/>
            <a:ext cx="8694654" cy="179730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430213" indent="-323850" algn="l" defTabSz="457200" rtl="0" eaLnBrk="0" fontAlgn="base" hangingPunct="0">
              <a:lnSpc>
                <a:spcPct val="90000"/>
              </a:lnSpc>
              <a:spcBef>
                <a:spcPct val="0"/>
              </a:spcBef>
              <a:spcAft>
                <a:spcPts val="1400"/>
              </a:spcAft>
              <a:buClr>
                <a:srgbClr val="000000"/>
              </a:buClr>
              <a:buFont typeface="StarBats" charset="0"/>
              <a:buBlip>
                <a:blip r:embed="rId5"/>
              </a:buBlip>
              <a:defRPr sz="2400">
                <a:solidFill>
                  <a:srgbClr val="000000"/>
                </a:solidFill>
                <a:latin typeface="+mn-lt"/>
                <a:ea typeface="+mn-ea"/>
                <a:cs typeface="+mn-cs"/>
              </a:defRPr>
            </a:lvl1pPr>
            <a:lvl2pPr marL="862013" indent="-285750" algn="l" defTabSz="457200" rtl="0" eaLnBrk="0" fontAlgn="base" hangingPunct="0">
              <a:lnSpc>
                <a:spcPct val="90000"/>
              </a:lnSpc>
              <a:spcBef>
                <a:spcPct val="0"/>
              </a:spcBef>
              <a:spcAft>
                <a:spcPts val="1113"/>
              </a:spcAft>
              <a:buClr>
                <a:srgbClr val="000000"/>
              </a:buClr>
              <a:buFont typeface="StarBats" charset="0"/>
              <a:buBlip>
                <a:blip r:embed="rId6"/>
              </a:buBlip>
              <a:defRPr sz="2400" i="1">
                <a:solidFill>
                  <a:srgbClr val="000000"/>
                </a:solidFill>
                <a:latin typeface="+mn-lt"/>
              </a:defRPr>
            </a:lvl2pPr>
            <a:lvl3pPr marL="1293813" indent="-215900" algn="l" defTabSz="457200" rtl="0" eaLnBrk="0" fontAlgn="base" hangingPunct="0">
              <a:lnSpc>
                <a:spcPct val="90000"/>
              </a:lnSpc>
              <a:spcBef>
                <a:spcPct val="0"/>
              </a:spcBef>
              <a:spcAft>
                <a:spcPts val="838"/>
              </a:spcAft>
              <a:buClr>
                <a:srgbClr val="000000"/>
              </a:buClr>
              <a:buFont typeface="StarBats" charset="0"/>
              <a:buBlip>
                <a:blip r:embed="rId7"/>
              </a:buBlip>
              <a:defRPr sz="2400">
                <a:solidFill>
                  <a:srgbClr val="000000"/>
                </a:solidFill>
                <a:latin typeface="+mn-lt"/>
              </a:defRPr>
            </a:lvl3pPr>
            <a:lvl4pPr marL="1725613" indent="-214313" algn="l" defTabSz="457200" rtl="0" eaLnBrk="0" fontAlgn="base" hangingPunct="0">
              <a:spcBef>
                <a:spcPct val="0"/>
              </a:spcBef>
              <a:spcAft>
                <a:spcPts val="550"/>
              </a:spcAft>
              <a:buClr>
                <a:srgbClr val="000000"/>
              </a:buClr>
              <a:buFont typeface="StarBats" charset="0"/>
              <a:buBlip>
                <a:blip r:embed="rId8"/>
              </a:buBlip>
              <a:defRPr sz="2400">
                <a:solidFill>
                  <a:srgbClr val="000000"/>
                </a:solidFill>
                <a:latin typeface="+mn-lt"/>
              </a:defRPr>
            </a:lvl4pPr>
            <a:lvl5pPr marL="2157413" indent="-215900" algn="l" defTabSz="457200" rtl="0" eaLnBrk="0" fontAlgn="base" hangingPunct="0">
              <a:spcBef>
                <a:spcPct val="0"/>
              </a:spcBef>
              <a:spcAft>
                <a:spcPts val="263"/>
              </a:spcAft>
              <a:buClr>
                <a:srgbClr val="000000"/>
              </a:buClr>
              <a:buFont typeface="StarBats" charset="0"/>
              <a:buBlip>
                <a:blip r:embed="rId8"/>
              </a:buBlip>
              <a:defRPr sz="2400">
                <a:solidFill>
                  <a:srgbClr val="000000"/>
                </a:solidFill>
                <a:latin typeface="+mn-lt"/>
              </a:defRPr>
            </a:lvl5pPr>
            <a:lvl6pPr marL="2614613" indent="-215900" algn="l" defTabSz="457200" rtl="0" eaLnBrk="0" fontAlgn="base" hangingPunct="0">
              <a:spcBef>
                <a:spcPct val="0"/>
              </a:spcBef>
              <a:spcAft>
                <a:spcPts val="263"/>
              </a:spcAft>
              <a:buClr>
                <a:srgbClr val="000000"/>
              </a:buClr>
              <a:buFont typeface="StarBats" charset="0"/>
              <a:buBlip>
                <a:blip r:embed="rId8"/>
              </a:buBlip>
              <a:defRPr sz="2400">
                <a:solidFill>
                  <a:srgbClr val="000000"/>
                </a:solidFill>
                <a:latin typeface="+mn-lt"/>
              </a:defRPr>
            </a:lvl6pPr>
            <a:lvl7pPr marL="3071813" indent="-215900" algn="l" defTabSz="457200" rtl="0" eaLnBrk="0" fontAlgn="base" hangingPunct="0">
              <a:spcBef>
                <a:spcPct val="0"/>
              </a:spcBef>
              <a:spcAft>
                <a:spcPts val="263"/>
              </a:spcAft>
              <a:buClr>
                <a:srgbClr val="000000"/>
              </a:buClr>
              <a:buFont typeface="StarBats" charset="0"/>
              <a:buBlip>
                <a:blip r:embed="rId8"/>
              </a:buBlip>
              <a:defRPr sz="2400">
                <a:solidFill>
                  <a:srgbClr val="000000"/>
                </a:solidFill>
                <a:latin typeface="+mn-lt"/>
              </a:defRPr>
            </a:lvl7pPr>
            <a:lvl8pPr marL="3529013" indent="-215900" algn="l" defTabSz="457200" rtl="0" eaLnBrk="0" fontAlgn="base" hangingPunct="0">
              <a:spcBef>
                <a:spcPct val="0"/>
              </a:spcBef>
              <a:spcAft>
                <a:spcPts val="263"/>
              </a:spcAft>
              <a:buClr>
                <a:srgbClr val="000000"/>
              </a:buClr>
              <a:buFont typeface="StarBats" charset="0"/>
              <a:buBlip>
                <a:blip r:embed="rId8"/>
              </a:buBlip>
              <a:defRPr sz="2400">
                <a:solidFill>
                  <a:srgbClr val="000000"/>
                </a:solidFill>
                <a:latin typeface="+mn-lt"/>
              </a:defRPr>
            </a:lvl8pPr>
            <a:lvl9pPr marL="3986213" indent="-215900" algn="l" defTabSz="457200" rtl="0" eaLnBrk="0" fontAlgn="base" hangingPunct="0">
              <a:spcBef>
                <a:spcPct val="0"/>
              </a:spcBef>
              <a:spcAft>
                <a:spcPts val="263"/>
              </a:spcAft>
              <a:buClr>
                <a:srgbClr val="000000"/>
              </a:buClr>
              <a:buFont typeface="StarBats" charset="0"/>
              <a:buBlip>
                <a:blip r:embed="rId8"/>
              </a:buBlip>
              <a:defRPr sz="2400">
                <a:solidFill>
                  <a:srgbClr val="000000"/>
                </a:solidFill>
                <a:latin typeface="+mn-lt"/>
              </a:defRPr>
            </a:lvl9pPr>
          </a:lstStyle>
          <a:p>
            <a:pPr eaLnBrk="1" hangingPunct="1"/>
            <a:r>
              <a:rPr lang="en-US" sz="2500" dirty="0"/>
              <a:t>LA Sheriff’s </a:t>
            </a:r>
            <a:r>
              <a:rPr lang="en-US" sz="2500" dirty="0" err="1"/>
              <a:t>Dept</a:t>
            </a:r>
            <a:r>
              <a:rPr lang="en-US" sz="2500" dirty="0"/>
              <a:t> </a:t>
            </a:r>
            <a:r>
              <a:rPr lang="en-US" sz="2500" i="1" dirty="0">
                <a:solidFill>
                  <a:srgbClr val="C00000"/>
                </a:solidFill>
              </a:rPr>
              <a:t>(Crime suppression &amp; ticketless travelers):</a:t>
            </a:r>
            <a:r>
              <a:rPr lang="en-US" sz="2500" dirty="0"/>
              <a:t> </a:t>
            </a:r>
            <a:endParaRPr lang="en-US" sz="2500" i="1" dirty="0">
              <a:solidFill>
                <a:srgbClr val="C00000"/>
              </a:solidFill>
            </a:endParaRPr>
          </a:p>
        </p:txBody>
      </p:sp>
      <p:sp>
        <p:nvSpPr>
          <p:cNvPr id="12" name="Title 2"/>
          <p:cNvSpPr txBox="1">
            <a:spLocks/>
          </p:cNvSpPr>
          <p:nvPr/>
        </p:nvSpPr>
        <p:spPr bwMode="auto">
          <a:xfrm>
            <a:off x="355680" y="839800"/>
            <a:ext cx="8432640" cy="760400"/>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p>
            <a:pPr algn="ctr" defTabSz="414468">
              <a:buClr>
                <a:srgbClr val="000000"/>
              </a:buClr>
              <a:buSzPct val="45000"/>
            </a:pPr>
            <a:r>
              <a:rPr lang="en-US" sz="3300" b="1" kern="0" dirty="0">
                <a:solidFill>
                  <a:srgbClr val="990000"/>
                </a:solidFill>
                <a:latin typeface="Times New Roman" charset="0"/>
                <a:ea typeface="+mj-ea"/>
                <a:cs typeface="+mj-cs"/>
              </a:rPr>
              <a:t>Beyond Counterterrorism: LA Metro</a:t>
            </a:r>
          </a:p>
        </p:txBody>
      </p:sp>
      <p:pic>
        <p:nvPicPr>
          <p:cNvPr id="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5631" y="2821260"/>
            <a:ext cx="4292513" cy="234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7837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03" y="1066800"/>
            <a:ext cx="8164800" cy="760400"/>
          </a:xfrm>
        </p:spPr>
        <p:txBody>
          <a:bodyPr tIns="41473">
            <a:normAutofit fontScale="90000"/>
          </a:bodyPr>
          <a:lstStyle/>
          <a:p>
            <a:pPr algn="ctr"/>
            <a:r>
              <a:rPr lang="en-US" b="1" dirty="0">
                <a:latin typeface="Times New Roman" charset="0"/>
              </a:rPr>
              <a:t>Beyond Counterterrorism: Other Domains</a:t>
            </a:r>
            <a:endParaRPr lang="en-CA" b="1" dirty="0"/>
          </a:p>
        </p:txBody>
      </p:sp>
      <p:sp>
        <p:nvSpPr>
          <p:cNvPr id="4" name="Content Placeholder 2"/>
          <p:cNvSpPr txBox="1">
            <a:spLocks noGrp="1"/>
          </p:cNvSpPr>
          <p:nvPr>
            <p:ph idx="1"/>
          </p:nvPr>
        </p:nvSpPr>
        <p:spPr bwMode="auto">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430213" indent="-323850" algn="l" defTabSz="457200" rtl="0" eaLnBrk="0" fontAlgn="base" hangingPunct="0">
              <a:lnSpc>
                <a:spcPct val="90000"/>
              </a:lnSpc>
              <a:spcBef>
                <a:spcPct val="0"/>
              </a:spcBef>
              <a:spcAft>
                <a:spcPts val="1400"/>
              </a:spcAft>
              <a:buClr>
                <a:srgbClr val="000000"/>
              </a:buClr>
              <a:buFont typeface="StarBats" charset="0"/>
              <a:buBlip>
                <a:blip r:embed="rId3"/>
              </a:buBlip>
              <a:defRPr sz="2400">
                <a:solidFill>
                  <a:srgbClr val="000000"/>
                </a:solidFill>
                <a:latin typeface="+mn-lt"/>
                <a:ea typeface="+mn-ea"/>
                <a:cs typeface="+mn-cs"/>
              </a:defRPr>
            </a:lvl1pPr>
            <a:lvl2pPr marL="862013" indent="-285750" algn="l" defTabSz="457200" rtl="0" eaLnBrk="0" fontAlgn="base" hangingPunct="0">
              <a:lnSpc>
                <a:spcPct val="90000"/>
              </a:lnSpc>
              <a:spcBef>
                <a:spcPct val="0"/>
              </a:spcBef>
              <a:spcAft>
                <a:spcPts val="1113"/>
              </a:spcAft>
              <a:buClr>
                <a:srgbClr val="000000"/>
              </a:buClr>
              <a:buFont typeface="StarBats" charset="0"/>
              <a:buBlip>
                <a:blip r:embed="rId4"/>
              </a:buBlip>
              <a:defRPr sz="2400" i="1">
                <a:solidFill>
                  <a:srgbClr val="000000"/>
                </a:solidFill>
                <a:latin typeface="+mn-lt"/>
              </a:defRPr>
            </a:lvl2pPr>
            <a:lvl3pPr marL="1293813" indent="-215900" algn="l" defTabSz="457200" rtl="0" eaLnBrk="0" fontAlgn="base" hangingPunct="0">
              <a:lnSpc>
                <a:spcPct val="90000"/>
              </a:lnSpc>
              <a:spcBef>
                <a:spcPct val="0"/>
              </a:spcBef>
              <a:spcAft>
                <a:spcPts val="838"/>
              </a:spcAft>
              <a:buClr>
                <a:srgbClr val="000000"/>
              </a:buClr>
              <a:buFont typeface="StarBats" charset="0"/>
              <a:buBlip>
                <a:blip r:embed="rId5"/>
              </a:buBlip>
              <a:defRPr sz="2400">
                <a:solidFill>
                  <a:srgbClr val="000000"/>
                </a:solidFill>
                <a:latin typeface="+mn-lt"/>
              </a:defRPr>
            </a:lvl3pPr>
            <a:lvl4pPr marL="1725613" indent="-214313" algn="l" defTabSz="457200" rtl="0" eaLnBrk="0" fontAlgn="base" hangingPunct="0">
              <a:spcBef>
                <a:spcPct val="0"/>
              </a:spcBef>
              <a:spcAft>
                <a:spcPts val="550"/>
              </a:spcAft>
              <a:buClr>
                <a:srgbClr val="000000"/>
              </a:buClr>
              <a:buFont typeface="StarBats" charset="0"/>
              <a:buBlip>
                <a:blip r:embed="rId6"/>
              </a:buBlip>
              <a:defRPr sz="2400">
                <a:solidFill>
                  <a:srgbClr val="000000"/>
                </a:solidFill>
                <a:latin typeface="+mn-lt"/>
              </a:defRPr>
            </a:lvl4pPr>
            <a:lvl5pPr marL="2157413" indent="-215900" algn="l" defTabSz="457200"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5pPr>
            <a:lvl6pPr marL="2614613" indent="-215900" algn="l" defTabSz="457200"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6pPr>
            <a:lvl7pPr marL="3071813" indent="-215900" algn="l" defTabSz="457200"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7pPr>
            <a:lvl8pPr marL="3529013" indent="-215900" algn="l" defTabSz="457200"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8pPr>
            <a:lvl9pPr marL="3986213" indent="-215900" algn="l" defTabSz="457200"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9pPr>
          </a:lstStyle>
          <a:p>
            <a:pPr eaLnBrk="1" hangingPunct="1"/>
            <a:r>
              <a:rPr lang="en-US" sz="2500" dirty="0"/>
              <a:t>Customs and Border Protection</a:t>
            </a:r>
            <a:endParaRPr lang="en-US" sz="2500" i="1" dirty="0">
              <a:solidFill>
                <a:srgbClr val="C00000"/>
              </a:solidFill>
            </a:endParaRPr>
          </a:p>
          <a:p>
            <a:pPr eaLnBrk="1" hangingPunct="1"/>
            <a:r>
              <a:rPr lang="en-US" sz="2500" dirty="0" err="1">
                <a:solidFill>
                  <a:schemeClr val="tx1"/>
                </a:solidFill>
              </a:rPr>
              <a:t>Cybersecurity</a:t>
            </a:r>
            <a:endParaRPr lang="en-US" sz="2500" dirty="0">
              <a:solidFill>
                <a:schemeClr val="tx1"/>
              </a:solidFill>
            </a:endParaRPr>
          </a:p>
          <a:p>
            <a:pPr eaLnBrk="1" hangingPunct="1"/>
            <a:r>
              <a:rPr lang="en-US" sz="2500" dirty="0">
                <a:solidFill>
                  <a:schemeClr val="tx1"/>
                </a:solidFill>
              </a:rPr>
              <a:t>Environmental protection</a:t>
            </a:r>
          </a:p>
          <a:p>
            <a:pPr lvl="1" eaLnBrk="1" hangingPunct="1"/>
            <a:r>
              <a:rPr lang="en-US" sz="2500" dirty="0">
                <a:solidFill>
                  <a:schemeClr val="tx1"/>
                </a:solidFill>
              </a:rPr>
              <a:t>Forest</a:t>
            </a:r>
          </a:p>
          <a:p>
            <a:pPr lvl="1" eaLnBrk="1" hangingPunct="1"/>
            <a:r>
              <a:rPr lang="en-US" sz="2500" dirty="0">
                <a:solidFill>
                  <a:schemeClr val="tx1"/>
                </a:solidFill>
              </a:rPr>
              <a:t>Fish</a:t>
            </a:r>
          </a:p>
          <a:p>
            <a:pPr marL="96452" indent="0" eaLnBrk="1" hangingPunct="1">
              <a:buNone/>
            </a:pPr>
            <a:endParaRPr lang="en-US" sz="2500" dirty="0">
              <a:solidFill>
                <a:schemeClr val="tx1"/>
              </a:solidFill>
            </a:endParaRPr>
          </a:p>
          <a:p>
            <a:pPr marL="96442" indent="0" eaLnBrk="1" hangingPunct="1">
              <a:buNone/>
            </a:pPr>
            <a:endParaRPr lang="en-US" sz="2500" dirty="0">
              <a:solidFill>
                <a:schemeClr val="tx1"/>
              </a:solidFill>
            </a:endParaRPr>
          </a:p>
        </p:txBody>
      </p:sp>
      <p:pic>
        <p:nvPicPr>
          <p:cNvPr id="11468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6088" y="2806858"/>
            <a:ext cx="3889115" cy="27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3216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41473"/>
          <a:lstStyle/>
          <a:p>
            <a:pPr algn="ctr">
              <a:defRPr/>
            </a:pPr>
            <a:r>
              <a:rPr lang="en-US" b="1" dirty="0" smtClean="0"/>
              <a:t>Research Challenges</a:t>
            </a:r>
            <a:endParaRPr lang="en-US" b="1" dirty="0"/>
          </a:p>
        </p:txBody>
      </p:sp>
      <p:sp>
        <p:nvSpPr>
          <p:cNvPr id="347139" name="Content Placeholder 2"/>
          <p:cNvSpPr>
            <a:spLocks noGrp="1"/>
          </p:cNvSpPr>
          <p:nvPr>
            <p:ph idx="1"/>
          </p:nvPr>
        </p:nvSpPr>
        <p:spPr/>
        <p:txBody>
          <a:bodyPr lIns="82945" tIns="41473" rIns="82945" bIns="41473">
            <a:normAutofit fontScale="85000" lnSpcReduction="20000"/>
          </a:bodyPr>
          <a:lstStyle/>
          <a:p>
            <a:pPr algn="l" rtl="0"/>
            <a:r>
              <a:rPr lang="en-US" sz="3600" dirty="0"/>
              <a:t>Scalable algorithms</a:t>
            </a:r>
          </a:p>
          <a:p>
            <a:pPr lvl="1" algn="l" rtl="0"/>
            <a:r>
              <a:rPr lang="en-US" sz="3600" dirty="0"/>
              <a:t>Rich representations; networks</a:t>
            </a:r>
          </a:p>
          <a:p>
            <a:pPr algn="l" rtl="0"/>
            <a:r>
              <a:rPr lang="en-US" sz="3600" dirty="0"/>
              <a:t>uncertainty, robustness</a:t>
            </a:r>
          </a:p>
          <a:p>
            <a:pPr lvl="1" algn="l" rtl="0"/>
            <a:r>
              <a:rPr lang="en-US" sz="3600" dirty="0"/>
              <a:t>Payoff</a:t>
            </a:r>
          </a:p>
          <a:p>
            <a:pPr lvl="1" algn="l" rtl="0"/>
            <a:r>
              <a:rPr lang="en-US" sz="3600" dirty="0"/>
              <a:t>Execution</a:t>
            </a:r>
          </a:p>
          <a:p>
            <a:pPr lvl="1" algn="l" rtl="0"/>
            <a:r>
              <a:rPr lang="en-US" sz="3600" dirty="0"/>
              <a:t>Imperfect surveillance</a:t>
            </a:r>
          </a:p>
          <a:p>
            <a:pPr algn="l" rtl="0"/>
            <a:r>
              <a:rPr lang="en-US" sz="3600" dirty="0"/>
              <a:t>Evaluation of deployed systems</a:t>
            </a:r>
          </a:p>
          <a:p>
            <a:pPr algn="l" rtl="0"/>
            <a:r>
              <a:rPr lang="en-US" sz="3600" dirty="0"/>
              <a:t>Human behavior, bounded rationality</a:t>
            </a:r>
          </a:p>
          <a:p>
            <a:pPr algn="l" rtl="0"/>
            <a:r>
              <a:rPr lang="en-US" sz="3600" dirty="0"/>
              <a:t>…</a:t>
            </a:r>
          </a:p>
          <a:p>
            <a:pPr lvl="1" algn="l" rtl="0"/>
            <a:endParaRPr lang="en-US" sz="3600" dirty="0"/>
          </a:p>
        </p:txBody>
      </p:sp>
    </p:spTree>
    <p:extLst>
      <p:ext uri="{BB962C8B-B14F-4D97-AF65-F5344CB8AC3E}">
        <p14:creationId xmlns:p14="http://schemas.microsoft.com/office/powerpoint/2010/main" val="34768091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41473"/>
          <a:lstStyle/>
          <a:p>
            <a:pPr algn="ctr" eaLnBrk="1" hangingPunct="1">
              <a:defRPr/>
            </a:pPr>
            <a:r>
              <a:rPr lang="en-US" b="1" dirty="0" smtClean="0"/>
              <a:t>Game Solutions</a:t>
            </a:r>
            <a:endParaRPr lang="en-US" b="1" dirty="0"/>
          </a:p>
        </p:txBody>
      </p:sp>
      <p:graphicFrame>
        <p:nvGraphicFramePr>
          <p:cNvPr id="6" name="Group 2"/>
          <p:cNvGraphicFramePr>
            <a:graphicFrameLocks noGrp="1"/>
          </p:cNvGraphicFramePr>
          <p:nvPr/>
        </p:nvGraphicFramePr>
        <p:xfrm>
          <a:off x="5375672" y="4339828"/>
          <a:ext cx="2714626" cy="1928812"/>
        </p:xfrm>
        <a:graphic>
          <a:graphicData uri="http://schemas.openxmlformats.org/drawingml/2006/table">
            <a:tbl>
              <a:tblPr>
                <a:tableStyleId>{5940675A-B579-460E-94D1-54222C63F5DA}</a:tableStyleId>
              </a:tblPr>
              <a:tblGrid>
                <a:gridCol w="1357313"/>
                <a:gridCol w="1357313"/>
              </a:tblGrid>
              <a:tr h="964406">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tc>
              </a:tr>
              <a:tr h="964406">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tc>
              </a:tr>
            </a:tbl>
          </a:graphicData>
        </a:graphic>
      </p:graphicFrame>
      <p:pic>
        <p:nvPicPr>
          <p:cNvPr id="335886" name="Picture 20"/>
          <p:cNvPicPr>
            <a:picLocks noChangeArrowheads="1"/>
          </p:cNvPicPr>
          <p:nvPr/>
        </p:nvPicPr>
        <p:blipFill>
          <a:blip r:embed="rId3"/>
          <a:srcRect l="22670" r="23689"/>
          <a:stretch>
            <a:fillRect/>
          </a:stretch>
        </p:blipFill>
        <p:spPr bwMode="auto">
          <a:xfrm>
            <a:off x="6072188" y="2089553"/>
            <a:ext cx="1289224" cy="1178719"/>
          </a:xfrm>
          <a:prstGeom prst="rect">
            <a:avLst/>
          </a:prstGeom>
          <a:noFill/>
          <a:ln w="12700">
            <a:noFill/>
            <a:miter lim="800000"/>
            <a:headEnd/>
            <a:tailEnd/>
          </a:ln>
        </p:spPr>
      </p:pic>
      <p:sp>
        <p:nvSpPr>
          <p:cNvPr id="335887" name="Rectangle 21"/>
          <p:cNvSpPr>
            <a:spLocks/>
          </p:cNvSpPr>
          <p:nvPr/>
        </p:nvSpPr>
        <p:spPr bwMode="auto">
          <a:xfrm>
            <a:off x="3915674" y="4632900"/>
            <a:ext cx="1112036"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000000"/>
                </a:solidFill>
                <a:ea typeface="Gill Sans" charset="0"/>
                <a:cs typeface="Gill Sans" charset="0"/>
              </a:rPr>
              <a:t>Target 1</a:t>
            </a:r>
          </a:p>
        </p:txBody>
      </p:sp>
      <p:sp>
        <p:nvSpPr>
          <p:cNvPr id="335888" name="Rectangle 22"/>
          <p:cNvSpPr>
            <a:spLocks/>
          </p:cNvSpPr>
          <p:nvPr/>
        </p:nvSpPr>
        <p:spPr bwMode="auto">
          <a:xfrm>
            <a:off x="5460505" y="3695283"/>
            <a:ext cx="1027076"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800000"/>
                </a:solidFill>
                <a:ea typeface="Gill Sans" charset="0"/>
                <a:cs typeface="Gill Sans" charset="0"/>
              </a:rPr>
              <a:t>Target1</a:t>
            </a:r>
          </a:p>
        </p:txBody>
      </p:sp>
      <p:sp>
        <p:nvSpPr>
          <p:cNvPr id="335889" name="Rectangle 23"/>
          <p:cNvSpPr>
            <a:spLocks/>
          </p:cNvSpPr>
          <p:nvPr/>
        </p:nvSpPr>
        <p:spPr bwMode="auto">
          <a:xfrm>
            <a:off x="3915674" y="5597307"/>
            <a:ext cx="1112036"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800000"/>
                </a:solidFill>
                <a:ea typeface="Gill Sans" charset="0"/>
                <a:cs typeface="Gill Sans" charset="0"/>
              </a:rPr>
              <a:t>Target 2</a:t>
            </a:r>
          </a:p>
        </p:txBody>
      </p:sp>
      <p:sp>
        <p:nvSpPr>
          <p:cNvPr id="335890" name="Rectangle 24"/>
          <p:cNvSpPr>
            <a:spLocks/>
          </p:cNvSpPr>
          <p:nvPr/>
        </p:nvSpPr>
        <p:spPr bwMode="auto">
          <a:xfrm>
            <a:off x="6764244" y="3695283"/>
            <a:ext cx="1112036"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000000"/>
                </a:solidFill>
                <a:ea typeface="Gill Sans" charset="0"/>
                <a:cs typeface="Gill Sans" charset="0"/>
              </a:rPr>
              <a:t>Target 2</a:t>
            </a:r>
          </a:p>
        </p:txBody>
      </p:sp>
      <p:sp>
        <p:nvSpPr>
          <p:cNvPr id="335891" name="TextBox 17"/>
          <p:cNvSpPr txBox="1">
            <a:spLocks noChangeArrowheads="1"/>
          </p:cNvSpPr>
          <p:nvPr/>
        </p:nvSpPr>
        <p:spPr bwMode="auto">
          <a:xfrm>
            <a:off x="5589984" y="4554141"/>
            <a:ext cx="910828" cy="434252"/>
          </a:xfrm>
          <a:prstGeom prst="rect">
            <a:avLst/>
          </a:prstGeom>
          <a:noFill/>
          <a:ln w="9525">
            <a:noFill/>
            <a:miter lim="800000"/>
            <a:headEnd/>
            <a:tailEnd/>
          </a:ln>
        </p:spPr>
        <p:txBody>
          <a:bodyPr lIns="64250" tIns="32126" rIns="64250" bIns="32126">
            <a:prstTxWarp prst="textNoShape">
              <a:avLst/>
            </a:prstTxWarp>
            <a:spAutoFit/>
          </a:bodyPr>
          <a:lstStyle/>
          <a:p>
            <a:r>
              <a:rPr lang="en-US" sz="2400" dirty="0">
                <a:solidFill>
                  <a:srgbClr val="000000"/>
                </a:solidFill>
              </a:rPr>
              <a:t>1, -1</a:t>
            </a:r>
          </a:p>
        </p:txBody>
      </p:sp>
      <p:sp>
        <p:nvSpPr>
          <p:cNvPr id="335892" name="TextBox 18"/>
          <p:cNvSpPr txBox="1">
            <a:spLocks noChangeArrowheads="1"/>
          </p:cNvSpPr>
          <p:nvPr/>
        </p:nvSpPr>
        <p:spPr bwMode="auto">
          <a:xfrm>
            <a:off x="5589984" y="5518547"/>
            <a:ext cx="910828" cy="434252"/>
          </a:xfrm>
          <a:prstGeom prst="rect">
            <a:avLst/>
          </a:prstGeom>
          <a:noFill/>
          <a:ln w="9525">
            <a:noFill/>
            <a:miter lim="800000"/>
            <a:headEnd/>
            <a:tailEnd/>
          </a:ln>
        </p:spPr>
        <p:txBody>
          <a:bodyPr lIns="64250" tIns="32126" rIns="64250" bIns="32126">
            <a:prstTxWarp prst="textNoShape">
              <a:avLst/>
            </a:prstTxWarp>
            <a:spAutoFit/>
          </a:bodyPr>
          <a:lstStyle/>
          <a:p>
            <a:r>
              <a:rPr lang="en-US" sz="2400" dirty="0">
                <a:solidFill>
                  <a:srgbClr val="800000"/>
                </a:solidFill>
              </a:rPr>
              <a:t>-1, 1</a:t>
            </a:r>
          </a:p>
        </p:txBody>
      </p:sp>
      <p:sp>
        <p:nvSpPr>
          <p:cNvPr id="335893" name="TextBox 19"/>
          <p:cNvSpPr txBox="1">
            <a:spLocks noChangeArrowheads="1"/>
          </p:cNvSpPr>
          <p:nvPr/>
        </p:nvSpPr>
        <p:spPr bwMode="auto">
          <a:xfrm>
            <a:off x="6929438" y="4554141"/>
            <a:ext cx="910828" cy="434252"/>
          </a:xfrm>
          <a:prstGeom prst="rect">
            <a:avLst/>
          </a:prstGeom>
          <a:noFill/>
          <a:ln w="9525">
            <a:noFill/>
            <a:miter lim="800000"/>
            <a:headEnd/>
            <a:tailEnd/>
          </a:ln>
        </p:spPr>
        <p:txBody>
          <a:bodyPr lIns="64250" tIns="32126" rIns="64250" bIns="32126">
            <a:prstTxWarp prst="textNoShape">
              <a:avLst/>
            </a:prstTxWarp>
            <a:spAutoFit/>
          </a:bodyPr>
          <a:lstStyle/>
          <a:p>
            <a:r>
              <a:rPr lang="en-US" sz="2400" dirty="0">
                <a:solidFill>
                  <a:srgbClr val="000000"/>
                </a:solidFill>
              </a:rPr>
              <a:t>-1, 1</a:t>
            </a:r>
          </a:p>
        </p:txBody>
      </p:sp>
      <p:sp>
        <p:nvSpPr>
          <p:cNvPr id="335894" name="TextBox 20"/>
          <p:cNvSpPr txBox="1">
            <a:spLocks noChangeArrowheads="1"/>
          </p:cNvSpPr>
          <p:nvPr/>
        </p:nvSpPr>
        <p:spPr bwMode="auto">
          <a:xfrm>
            <a:off x="6929438" y="5518547"/>
            <a:ext cx="910828" cy="434252"/>
          </a:xfrm>
          <a:prstGeom prst="rect">
            <a:avLst/>
          </a:prstGeom>
          <a:noFill/>
          <a:ln w="9525">
            <a:noFill/>
            <a:miter lim="800000"/>
            <a:headEnd/>
            <a:tailEnd/>
          </a:ln>
        </p:spPr>
        <p:txBody>
          <a:bodyPr lIns="64250" tIns="32126" rIns="64250" bIns="32126">
            <a:prstTxWarp prst="textNoShape">
              <a:avLst/>
            </a:prstTxWarp>
            <a:spAutoFit/>
          </a:bodyPr>
          <a:lstStyle/>
          <a:p>
            <a:r>
              <a:rPr lang="en-US" sz="2400" dirty="0">
                <a:solidFill>
                  <a:srgbClr val="000000"/>
                </a:solidFill>
              </a:rPr>
              <a:t>1, -1</a:t>
            </a:r>
          </a:p>
        </p:txBody>
      </p:sp>
      <p:sp>
        <p:nvSpPr>
          <p:cNvPr id="17" name="TextBox 16"/>
          <p:cNvSpPr txBox="1">
            <a:spLocks noChangeArrowheads="1"/>
          </p:cNvSpPr>
          <p:nvPr/>
        </p:nvSpPr>
        <p:spPr bwMode="auto">
          <a:xfrm>
            <a:off x="1464469" y="2571752"/>
            <a:ext cx="4108408" cy="649655"/>
          </a:xfrm>
          <a:prstGeom prst="rect">
            <a:avLst/>
          </a:prstGeom>
          <a:noFill/>
          <a:ln w="9525">
            <a:noFill/>
            <a:miter lim="800000"/>
            <a:headEnd/>
            <a:tailEnd/>
          </a:ln>
        </p:spPr>
        <p:txBody>
          <a:bodyPr wrap="none" lIns="64250" tIns="32126" rIns="64250" bIns="32126">
            <a:prstTxWarp prst="textNoShape">
              <a:avLst/>
            </a:prstTxWarp>
            <a:spAutoFit/>
          </a:bodyPr>
          <a:lstStyle/>
          <a:p>
            <a:pPr>
              <a:defRPr/>
            </a:pPr>
            <a:r>
              <a:rPr lang="en-US" sz="3800" dirty="0" smtClean="0">
                <a:solidFill>
                  <a:srgbClr val="000000">
                    <a:lumMod val="50000"/>
                  </a:srgbClr>
                </a:solidFill>
              </a:rPr>
              <a:t>No pure strategies</a:t>
            </a:r>
            <a:endParaRPr lang="en-US" sz="3800" dirty="0">
              <a:solidFill>
                <a:srgbClr val="000000">
                  <a:lumMod val="50000"/>
                </a:srgbClr>
              </a:solidFill>
            </a:endParaRPr>
          </a:p>
        </p:txBody>
      </p:sp>
      <p:pic>
        <p:nvPicPr>
          <p:cNvPr id="335896" name="Picture 17"/>
          <p:cNvPicPr>
            <a:picLocks noChangeAspect="1"/>
          </p:cNvPicPr>
          <p:nvPr/>
        </p:nvPicPr>
        <p:blipFill>
          <a:blip r:embed="rId4"/>
          <a:srcRect/>
          <a:stretch>
            <a:fillRect/>
          </a:stretch>
        </p:blipFill>
        <p:spPr bwMode="auto">
          <a:xfrm>
            <a:off x="2268140" y="4500563"/>
            <a:ext cx="1214438" cy="1682130"/>
          </a:xfrm>
          <a:prstGeom prst="rect">
            <a:avLst/>
          </a:prstGeom>
          <a:noFill/>
          <a:ln w="9525">
            <a:noFill/>
            <a:miter lim="800000"/>
            <a:headEnd/>
            <a:tailEnd/>
          </a:ln>
        </p:spPr>
      </p:pic>
    </p:spTree>
    <p:extLst>
      <p:ext uri="{BB962C8B-B14F-4D97-AF65-F5344CB8AC3E}">
        <p14:creationId xmlns:p14="http://schemas.microsoft.com/office/powerpoint/2010/main" val="24777111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41473"/>
          <a:lstStyle/>
          <a:p>
            <a:pPr algn="ctr" eaLnBrk="1" hangingPunct="1">
              <a:defRPr/>
            </a:pPr>
            <a:r>
              <a:rPr lang="en-US" b="1" dirty="0" smtClean="0"/>
              <a:t>Game Solutions</a:t>
            </a:r>
            <a:endParaRPr lang="en-US" b="1" dirty="0"/>
          </a:p>
        </p:txBody>
      </p:sp>
      <p:graphicFrame>
        <p:nvGraphicFramePr>
          <p:cNvPr id="6" name="Group 2"/>
          <p:cNvGraphicFramePr>
            <a:graphicFrameLocks noGrp="1"/>
          </p:cNvGraphicFramePr>
          <p:nvPr/>
        </p:nvGraphicFramePr>
        <p:xfrm>
          <a:off x="5375672" y="4339828"/>
          <a:ext cx="2714626" cy="1928812"/>
        </p:xfrm>
        <a:graphic>
          <a:graphicData uri="http://schemas.openxmlformats.org/drawingml/2006/table">
            <a:tbl>
              <a:tblPr>
                <a:tableStyleId>{5940675A-B579-460E-94D1-54222C63F5DA}</a:tableStyleId>
              </a:tblPr>
              <a:tblGrid>
                <a:gridCol w="1357313"/>
                <a:gridCol w="1357313"/>
              </a:tblGrid>
              <a:tr h="964406">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tc>
              </a:tr>
              <a:tr h="964406">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tc>
              </a:tr>
            </a:tbl>
          </a:graphicData>
        </a:graphic>
      </p:graphicFrame>
      <p:pic>
        <p:nvPicPr>
          <p:cNvPr id="337934" name="Picture 20"/>
          <p:cNvPicPr>
            <a:picLocks noChangeArrowheads="1"/>
          </p:cNvPicPr>
          <p:nvPr/>
        </p:nvPicPr>
        <p:blipFill>
          <a:blip r:embed="rId3"/>
          <a:srcRect l="22670" r="23689"/>
          <a:stretch>
            <a:fillRect/>
          </a:stretch>
        </p:blipFill>
        <p:spPr bwMode="auto">
          <a:xfrm>
            <a:off x="6072188" y="2089553"/>
            <a:ext cx="1289224" cy="1178719"/>
          </a:xfrm>
          <a:prstGeom prst="rect">
            <a:avLst/>
          </a:prstGeom>
          <a:noFill/>
          <a:ln w="12700">
            <a:noFill/>
            <a:miter lim="800000"/>
            <a:headEnd/>
            <a:tailEnd/>
          </a:ln>
        </p:spPr>
      </p:pic>
      <p:sp>
        <p:nvSpPr>
          <p:cNvPr id="337935" name="Rectangle 21"/>
          <p:cNvSpPr>
            <a:spLocks/>
          </p:cNvSpPr>
          <p:nvPr/>
        </p:nvSpPr>
        <p:spPr bwMode="auto">
          <a:xfrm>
            <a:off x="3915674" y="4632900"/>
            <a:ext cx="1112036"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000000"/>
                </a:solidFill>
                <a:ea typeface="Gill Sans" charset="0"/>
                <a:cs typeface="Gill Sans" charset="0"/>
              </a:rPr>
              <a:t>Target 1</a:t>
            </a:r>
          </a:p>
        </p:txBody>
      </p:sp>
      <p:sp>
        <p:nvSpPr>
          <p:cNvPr id="337936" name="Rectangle 22"/>
          <p:cNvSpPr>
            <a:spLocks/>
          </p:cNvSpPr>
          <p:nvPr/>
        </p:nvSpPr>
        <p:spPr bwMode="auto">
          <a:xfrm>
            <a:off x="5460505" y="3695283"/>
            <a:ext cx="1027076"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000000"/>
                </a:solidFill>
                <a:ea typeface="Gill Sans" charset="0"/>
                <a:cs typeface="Gill Sans" charset="0"/>
              </a:rPr>
              <a:t>Target1</a:t>
            </a:r>
          </a:p>
        </p:txBody>
      </p:sp>
      <p:sp>
        <p:nvSpPr>
          <p:cNvPr id="337937" name="Rectangle 23"/>
          <p:cNvSpPr>
            <a:spLocks/>
          </p:cNvSpPr>
          <p:nvPr/>
        </p:nvSpPr>
        <p:spPr bwMode="auto">
          <a:xfrm>
            <a:off x="3915674" y="5597307"/>
            <a:ext cx="1112036"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000000"/>
                </a:solidFill>
                <a:ea typeface="Gill Sans" charset="0"/>
                <a:cs typeface="Gill Sans" charset="0"/>
              </a:rPr>
              <a:t>Target 2</a:t>
            </a:r>
          </a:p>
        </p:txBody>
      </p:sp>
      <p:sp>
        <p:nvSpPr>
          <p:cNvPr id="337938" name="Rectangle 24"/>
          <p:cNvSpPr>
            <a:spLocks/>
          </p:cNvSpPr>
          <p:nvPr/>
        </p:nvSpPr>
        <p:spPr bwMode="auto">
          <a:xfrm>
            <a:off x="6764244" y="3695283"/>
            <a:ext cx="1112036"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000000"/>
                </a:solidFill>
                <a:ea typeface="Gill Sans" charset="0"/>
                <a:cs typeface="Gill Sans" charset="0"/>
              </a:rPr>
              <a:t>Target 2</a:t>
            </a:r>
          </a:p>
        </p:txBody>
      </p:sp>
      <p:sp>
        <p:nvSpPr>
          <p:cNvPr id="337939" name="TextBox 17"/>
          <p:cNvSpPr txBox="1">
            <a:spLocks noChangeArrowheads="1"/>
          </p:cNvSpPr>
          <p:nvPr/>
        </p:nvSpPr>
        <p:spPr bwMode="auto">
          <a:xfrm>
            <a:off x="5589984" y="4554141"/>
            <a:ext cx="910828" cy="434252"/>
          </a:xfrm>
          <a:prstGeom prst="rect">
            <a:avLst/>
          </a:prstGeom>
          <a:noFill/>
          <a:ln w="9525">
            <a:noFill/>
            <a:miter lim="800000"/>
            <a:headEnd/>
            <a:tailEnd/>
          </a:ln>
        </p:spPr>
        <p:txBody>
          <a:bodyPr lIns="64250" tIns="32126" rIns="64250" bIns="32126">
            <a:prstTxWarp prst="textNoShape">
              <a:avLst/>
            </a:prstTxWarp>
            <a:spAutoFit/>
          </a:bodyPr>
          <a:lstStyle/>
          <a:p>
            <a:r>
              <a:rPr lang="en-US" sz="2400" dirty="0">
                <a:solidFill>
                  <a:srgbClr val="000000"/>
                </a:solidFill>
              </a:rPr>
              <a:t>1, -1</a:t>
            </a:r>
          </a:p>
        </p:txBody>
      </p:sp>
      <p:sp>
        <p:nvSpPr>
          <p:cNvPr id="337940" name="TextBox 18"/>
          <p:cNvSpPr txBox="1">
            <a:spLocks noChangeArrowheads="1"/>
          </p:cNvSpPr>
          <p:nvPr/>
        </p:nvSpPr>
        <p:spPr bwMode="auto">
          <a:xfrm>
            <a:off x="5589984" y="5518547"/>
            <a:ext cx="910828" cy="434252"/>
          </a:xfrm>
          <a:prstGeom prst="rect">
            <a:avLst/>
          </a:prstGeom>
          <a:noFill/>
          <a:ln w="9525">
            <a:noFill/>
            <a:miter lim="800000"/>
            <a:headEnd/>
            <a:tailEnd/>
          </a:ln>
        </p:spPr>
        <p:txBody>
          <a:bodyPr lIns="64250" tIns="32126" rIns="64250" bIns="32126">
            <a:prstTxWarp prst="textNoShape">
              <a:avLst/>
            </a:prstTxWarp>
            <a:spAutoFit/>
          </a:bodyPr>
          <a:lstStyle/>
          <a:p>
            <a:r>
              <a:rPr lang="en-US" sz="2400" dirty="0">
                <a:solidFill>
                  <a:srgbClr val="000000"/>
                </a:solidFill>
              </a:rPr>
              <a:t>-1, 1</a:t>
            </a:r>
          </a:p>
        </p:txBody>
      </p:sp>
      <p:sp>
        <p:nvSpPr>
          <p:cNvPr id="337941" name="TextBox 19"/>
          <p:cNvSpPr txBox="1">
            <a:spLocks noChangeArrowheads="1"/>
          </p:cNvSpPr>
          <p:nvPr/>
        </p:nvSpPr>
        <p:spPr bwMode="auto">
          <a:xfrm>
            <a:off x="6929438" y="4554141"/>
            <a:ext cx="910828" cy="434252"/>
          </a:xfrm>
          <a:prstGeom prst="rect">
            <a:avLst/>
          </a:prstGeom>
          <a:noFill/>
          <a:ln w="9525">
            <a:noFill/>
            <a:miter lim="800000"/>
            <a:headEnd/>
            <a:tailEnd/>
          </a:ln>
        </p:spPr>
        <p:txBody>
          <a:bodyPr lIns="64250" tIns="32126" rIns="64250" bIns="32126">
            <a:prstTxWarp prst="textNoShape">
              <a:avLst/>
            </a:prstTxWarp>
            <a:spAutoFit/>
          </a:bodyPr>
          <a:lstStyle/>
          <a:p>
            <a:r>
              <a:rPr lang="en-US" sz="2400" dirty="0">
                <a:solidFill>
                  <a:srgbClr val="000000"/>
                </a:solidFill>
              </a:rPr>
              <a:t>-1, 1</a:t>
            </a:r>
          </a:p>
        </p:txBody>
      </p:sp>
      <p:sp>
        <p:nvSpPr>
          <p:cNvPr id="337942" name="TextBox 20"/>
          <p:cNvSpPr txBox="1">
            <a:spLocks noChangeArrowheads="1"/>
          </p:cNvSpPr>
          <p:nvPr/>
        </p:nvSpPr>
        <p:spPr bwMode="auto">
          <a:xfrm>
            <a:off x="6929438" y="5518547"/>
            <a:ext cx="910828" cy="434252"/>
          </a:xfrm>
          <a:prstGeom prst="rect">
            <a:avLst/>
          </a:prstGeom>
          <a:noFill/>
          <a:ln w="9525">
            <a:noFill/>
            <a:miter lim="800000"/>
            <a:headEnd/>
            <a:tailEnd/>
          </a:ln>
        </p:spPr>
        <p:txBody>
          <a:bodyPr lIns="64250" tIns="32126" rIns="64250" bIns="32126">
            <a:prstTxWarp prst="textNoShape">
              <a:avLst/>
            </a:prstTxWarp>
            <a:spAutoFit/>
          </a:bodyPr>
          <a:lstStyle/>
          <a:p>
            <a:r>
              <a:rPr lang="en-US" sz="2400" dirty="0">
                <a:solidFill>
                  <a:srgbClr val="000000"/>
                </a:solidFill>
              </a:rPr>
              <a:t>1, -1</a:t>
            </a:r>
          </a:p>
        </p:txBody>
      </p:sp>
      <p:sp>
        <p:nvSpPr>
          <p:cNvPr id="17" name="TextBox 16"/>
          <p:cNvSpPr txBox="1">
            <a:spLocks noChangeArrowheads="1"/>
          </p:cNvSpPr>
          <p:nvPr/>
        </p:nvSpPr>
        <p:spPr bwMode="auto">
          <a:xfrm>
            <a:off x="1432099" y="2571751"/>
            <a:ext cx="3377439" cy="649655"/>
          </a:xfrm>
          <a:prstGeom prst="rect">
            <a:avLst/>
          </a:prstGeom>
          <a:noFill/>
          <a:ln w="9525">
            <a:noFill/>
            <a:miter lim="800000"/>
            <a:headEnd/>
            <a:tailEnd/>
          </a:ln>
        </p:spPr>
        <p:txBody>
          <a:bodyPr wrap="none" lIns="64250" tIns="32126" rIns="64250" bIns="32126">
            <a:prstTxWarp prst="textNoShape">
              <a:avLst/>
            </a:prstTxWarp>
            <a:spAutoFit/>
          </a:bodyPr>
          <a:lstStyle/>
          <a:p>
            <a:pPr>
              <a:defRPr/>
            </a:pPr>
            <a:r>
              <a:rPr lang="en-US" sz="3800" dirty="0">
                <a:solidFill>
                  <a:srgbClr val="000000">
                    <a:lumMod val="50000"/>
                  </a:srgbClr>
                </a:solidFill>
              </a:rPr>
              <a:t>Mixed Strategy</a:t>
            </a:r>
          </a:p>
        </p:txBody>
      </p:sp>
      <p:pic>
        <p:nvPicPr>
          <p:cNvPr id="337944" name="Picture 17"/>
          <p:cNvPicPr>
            <a:picLocks noChangeAspect="1"/>
          </p:cNvPicPr>
          <p:nvPr/>
        </p:nvPicPr>
        <p:blipFill>
          <a:blip r:embed="rId4"/>
          <a:srcRect/>
          <a:stretch>
            <a:fillRect/>
          </a:stretch>
        </p:blipFill>
        <p:spPr bwMode="auto">
          <a:xfrm>
            <a:off x="2268140" y="4500563"/>
            <a:ext cx="1214438" cy="1682130"/>
          </a:xfrm>
          <a:prstGeom prst="rect">
            <a:avLst/>
          </a:prstGeom>
          <a:noFill/>
          <a:ln w="9525">
            <a:noFill/>
            <a:miter lim="800000"/>
            <a:headEnd/>
            <a:tailEnd/>
          </a:ln>
        </p:spPr>
      </p:pic>
      <p:sp>
        <p:nvSpPr>
          <p:cNvPr id="337945" name="Rectangle 21"/>
          <p:cNvSpPr>
            <a:spLocks/>
          </p:cNvSpPr>
          <p:nvPr/>
        </p:nvSpPr>
        <p:spPr bwMode="auto">
          <a:xfrm>
            <a:off x="4304112" y="4120002"/>
            <a:ext cx="617157"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800000"/>
                </a:solidFill>
                <a:ea typeface="Gill Sans" charset="0"/>
                <a:cs typeface="Gill Sans" charset="0"/>
              </a:rPr>
              <a:t>50%</a:t>
            </a:r>
          </a:p>
        </p:txBody>
      </p:sp>
      <p:sp>
        <p:nvSpPr>
          <p:cNvPr id="337946" name="Rectangle 21"/>
          <p:cNvSpPr>
            <a:spLocks/>
          </p:cNvSpPr>
          <p:nvPr/>
        </p:nvSpPr>
        <p:spPr bwMode="auto">
          <a:xfrm>
            <a:off x="4304112" y="5191565"/>
            <a:ext cx="617157"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800000"/>
                </a:solidFill>
                <a:ea typeface="Gill Sans" charset="0"/>
                <a:cs typeface="Gill Sans" charset="0"/>
              </a:rPr>
              <a:t>50%</a:t>
            </a:r>
          </a:p>
        </p:txBody>
      </p:sp>
    </p:spTree>
    <p:extLst>
      <p:ext uri="{BB962C8B-B14F-4D97-AF65-F5344CB8AC3E}">
        <p14:creationId xmlns:p14="http://schemas.microsoft.com/office/powerpoint/2010/main" val="16112301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41473"/>
          <a:lstStyle/>
          <a:p>
            <a:pPr algn="ctr" eaLnBrk="1" hangingPunct="1">
              <a:defRPr/>
            </a:pPr>
            <a:r>
              <a:rPr lang="en-US" b="1" dirty="0" smtClean="0"/>
              <a:t>Game Solutions</a:t>
            </a:r>
            <a:endParaRPr lang="en-US" b="1" dirty="0"/>
          </a:p>
        </p:txBody>
      </p:sp>
      <p:graphicFrame>
        <p:nvGraphicFramePr>
          <p:cNvPr id="6" name="Group 2"/>
          <p:cNvGraphicFramePr>
            <a:graphicFrameLocks noGrp="1"/>
          </p:cNvGraphicFramePr>
          <p:nvPr/>
        </p:nvGraphicFramePr>
        <p:xfrm>
          <a:off x="5375672" y="4339828"/>
          <a:ext cx="2714626" cy="1928812"/>
        </p:xfrm>
        <a:graphic>
          <a:graphicData uri="http://schemas.openxmlformats.org/drawingml/2006/table">
            <a:tbl>
              <a:tblPr>
                <a:tableStyleId>{5940675A-B579-460E-94D1-54222C63F5DA}</a:tableStyleId>
              </a:tblPr>
              <a:tblGrid>
                <a:gridCol w="1357313"/>
                <a:gridCol w="1357313"/>
              </a:tblGrid>
              <a:tr h="964406">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tc>
              </a:tr>
              <a:tr h="964406">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a:txBody>
                  <a:tcPr marL="35719" marR="35719" marT="35719" marB="35719" anchor="ctr" horzOverflow="overflow"/>
                </a:tc>
              </a:tr>
            </a:tbl>
          </a:graphicData>
        </a:graphic>
      </p:graphicFrame>
      <p:pic>
        <p:nvPicPr>
          <p:cNvPr id="339982" name="Picture 20"/>
          <p:cNvPicPr>
            <a:picLocks noChangeArrowheads="1"/>
          </p:cNvPicPr>
          <p:nvPr/>
        </p:nvPicPr>
        <p:blipFill>
          <a:blip r:embed="rId3"/>
          <a:srcRect l="22670" r="23689"/>
          <a:stretch>
            <a:fillRect/>
          </a:stretch>
        </p:blipFill>
        <p:spPr bwMode="auto">
          <a:xfrm>
            <a:off x="6072188" y="2089553"/>
            <a:ext cx="1289224" cy="1178719"/>
          </a:xfrm>
          <a:prstGeom prst="rect">
            <a:avLst/>
          </a:prstGeom>
          <a:noFill/>
          <a:ln w="12700">
            <a:noFill/>
            <a:miter lim="800000"/>
            <a:headEnd/>
            <a:tailEnd/>
          </a:ln>
        </p:spPr>
      </p:pic>
      <p:sp>
        <p:nvSpPr>
          <p:cNvPr id="339983" name="Rectangle 21"/>
          <p:cNvSpPr>
            <a:spLocks/>
          </p:cNvSpPr>
          <p:nvPr/>
        </p:nvSpPr>
        <p:spPr bwMode="auto">
          <a:xfrm>
            <a:off x="3915674" y="4632900"/>
            <a:ext cx="1112036"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000000"/>
                </a:solidFill>
                <a:ea typeface="Gill Sans" charset="0"/>
                <a:cs typeface="Gill Sans" charset="0"/>
              </a:rPr>
              <a:t>Target 1</a:t>
            </a:r>
          </a:p>
        </p:txBody>
      </p:sp>
      <p:sp>
        <p:nvSpPr>
          <p:cNvPr id="339984" name="Rectangle 22"/>
          <p:cNvSpPr>
            <a:spLocks/>
          </p:cNvSpPr>
          <p:nvPr/>
        </p:nvSpPr>
        <p:spPr bwMode="auto">
          <a:xfrm>
            <a:off x="5460505" y="3695283"/>
            <a:ext cx="1027076"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000000"/>
                </a:solidFill>
                <a:ea typeface="Gill Sans" charset="0"/>
                <a:cs typeface="Gill Sans" charset="0"/>
              </a:rPr>
              <a:t>Target1</a:t>
            </a:r>
          </a:p>
        </p:txBody>
      </p:sp>
      <p:sp>
        <p:nvSpPr>
          <p:cNvPr id="339985" name="Rectangle 23"/>
          <p:cNvSpPr>
            <a:spLocks/>
          </p:cNvSpPr>
          <p:nvPr/>
        </p:nvSpPr>
        <p:spPr bwMode="auto">
          <a:xfrm>
            <a:off x="3915674" y="5597307"/>
            <a:ext cx="1112036"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000000"/>
                </a:solidFill>
                <a:ea typeface="Gill Sans" charset="0"/>
                <a:cs typeface="Gill Sans" charset="0"/>
              </a:rPr>
              <a:t>Target 2</a:t>
            </a:r>
          </a:p>
        </p:txBody>
      </p:sp>
      <p:sp>
        <p:nvSpPr>
          <p:cNvPr id="339986" name="Rectangle 24"/>
          <p:cNvSpPr>
            <a:spLocks/>
          </p:cNvSpPr>
          <p:nvPr/>
        </p:nvSpPr>
        <p:spPr bwMode="auto">
          <a:xfrm>
            <a:off x="6764244" y="3695283"/>
            <a:ext cx="1112036"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dirty="0">
                <a:solidFill>
                  <a:srgbClr val="000000"/>
                </a:solidFill>
                <a:ea typeface="Gill Sans" charset="0"/>
                <a:cs typeface="Gill Sans" charset="0"/>
              </a:rPr>
              <a:t>Target 2</a:t>
            </a:r>
          </a:p>
        </p:txBody>
      </p:sp>
      <p:sp>
        <p:nvSpPr>
          <p:cNvPr id="339987" name="TextBox 17"/>
          <p:cNvSpPr txBox="1">
            <a:spLocks noChangeArrowheads="1"/>
          </p:cNvSpPr>
          <p:nvPr/>
        </p:nvSpPr>
        <p:spPr bwMode="auto">
          <a:xfrm>
            <a:off x="5589984" y="4554141"/>
            <a:ext cx="910828" cy="434252"/>
          </a:xfrm>
          <a:prstGeom prst="rect">
            <a:avLst/>
          </a:prstGeom>
          <a:noFill/>
          <a:ln w="9525">
            <a:noFill/>
            <a:miter lim="800000"/>
            <a:headEnd/>
            <a:tailEnd/>
          </a:ln>
        </p:spPr>
        <p:txBody>
          <a:bodyPr lIns="64250" tIns="32126" rIns="64250" bIns="32126">
            <a:prstTxWarp prst="textNoShape">
              <a:avLst/>
            </a:prstTxWarp>
            <a:spAutoFit/>
          </a:bodyPr>
          <a:lstStyle/>
          <a:p>
            <a:r>
              <a:rPr lang="en-US" sz="2400" dirty="0">
                <a:solidFill>
                  <a:srgbClr val="000000"/>
                </a:solidFill>
              </a:rPr>
              <a:t>1, -1</a:t>
            </a:r>
          </a:p>
        </p:txBody>
      </p:sp>
      <p:sp>
        <p:nvSpPr>
          <p:cNvPr id="339988" name="TextBox 18"/>
          <p:cNvSpPr txBox="1">
            <a:spLocks noChangeArrowheads="1"/>
          </p:cNvSpPr>
          <p:nvPr/>
        </p:nvSpPr>
        <p:spPr bwMode="auto">
          <a:xfrm>
            <a:off x="5589984" y="5518547"/>
            <a:ext cx="910828" cy="434252"/>
          </a:xfrm>
          <a:prstGeom prst="rect">
            <a:avLst/>
          </a:prstGeom>
          <a:noFill/>
          <a:ln w="9525">
            <a:noFill/>
            <a:miter lim="800000"/>
            <a:headEnd/>
            <a:tailEnd/>
          </a:ln>
        </p:spPr>
        <p:txBody>
          <a:bodyPr lIns="64250" tIns="32126" rIns="64250" bIns="32126">
            <a:prstTxWarp prst="textNoShape">
              <a:avLst/>
            </a:prstTxWarp>
            <a:spAutoFit/>
          </a:bodyPr>
          <a:lstStyle/>
          <a:p>
            <a:r>
              <a:rPr lang="en-US" sz="2400" dirty="0">
                <a:solidFill>
                  <a:srgbClr val="000000"/>
                </a:solidFill>
              </a:rPr>
              <a:t>-1, 1</a:t>
            </a:r>
          </a:p>
        </p:txBody>
      </p:sp>
      <p:sp>
        <p:nvSpPr>
          <p:cNvPr id="339989" name="TextBox 19"/>
          <p:cNvSpPr txBox="1">
            <a:spLocks noChangeArrowheads="1"/>
          </p:cNvSpPr>
          <p:nvPr/>
        </p:nvSpPr>
        <p:spPr bwMode="auto">
          <a:xfrm>
            <a:off x="6929438" y="4554141"/>
            <a:ext cx="910828" cy="434252"/>
          </a:xfrm>
          <a:prstGeom prst="rect">
            <a:avLst/>
          </a:prstGeom>
          <a:noFill/>
          <a:ln w="9525">
            <a:noFill/>
            <a:miter lim="800000"/>
            <a:headEnd/>
            <a:tailEnd/>
          </a:ln>
        </p:spPr>
        <p:txBody>
          <a:bodyPr lIns="64250" tIns="32126" rIns="64250" bIns="32126">
            <a:prstTxWarp prst="textNoShape">
              <a:avLst/>
            </a:prstTxWarp>
            <a:spAutoFit/>
          </a:bodyPr>
          <a:lstStyle/>
          <a:p>
            <a:r>
              <a:rPr lang="en-US" sz="2400" dirty="0">
                <a:solidFill>
                  <a:srgbClr val="000000"/>
                </a:solidFill>
              </a:rPr>
              <a:t>-1, 1</a:t>
            </a:r>
          </a:p>
        </p:txBody>
      </p:sp>
      <p:sp>
        <p:nvSpPr>
          <p:cNvPr id="339990" name="TextBox 20"/>
          <p:cNvSpPr txBox="1">
            <a:spLocks noChangeArrowheads="1"/>
          </p:cNvSpPr>
          <p:nvPr/>
        </p:nvSpPr>
        <p:spPr bwMode="auto">
          <a:xfrm>
            <a:off x="6929438" y="5518547"/>
            <a:ext cx="910828" cy="434252"/>
          </a:xfrm>
          <a:prstGeom prst="rect">
            <a:avLst/>
          </a:prstGeom>
          <a:noFill/>
          <a:ln w="9525">
            <a:noFill/>
            <a:miter lim="800000"/>
            <a:headEnd/>
            <a:tailEnd/>
          </a:ln>
        </p:spPr>
        <p:txBody>
          <a:bodyPr lIns="64250" tIns="32126" rIns="64250" bIns="32126">
            <a:prstTxWarp prst="textNoShape">
              <a:avLst/>
            </a:prstTxWarp>
            <a:spAutoFit/>
          </a:bodyPr>
          <a:lstStyle/>
          <a:p>
            <a:r>
              <a:rPr lang="en-US" sz="2400" dirty="0">
                <a:solidFill>
                  <a:srgbClr val="000000"/>
                </a:solidFill>
              </a:rPr>
              <a:t>1, -1</a:t>
            </a:r>
          </a:p>
        </p:txBody>
      </p:sp>
      <p:sp>
        <p:nvSpPr>
          <p:cNvPr id="17" name="TextBox 16"/>
          <p:cNvSpPr txBox="1">
            <a:spLocks noChangeArrowheads="1"/>
          </p:cNvSpPr>
          <p:nvPr/>
        </p:nvSpPr>
        <p:spPr bwMode="auto">
          <a:xfrm>
            <a:off x="464348" y="1660923"/>
            <a:ext cx="5708205" cy="2373204"/>
          </a:xfrm>
          <a:prstGeom prst="rect">
            <a:avLst/>
          </a:prstGeom>
          <a:noFill/>
          <a:ln w="9525">
            <a:noFill/>
            <a:miter lim="800000"/>
            <a:headEnd/>
            <a:tailEnd/>
          </a:ln>
        </p:spPr>
        <p:txBody>
          <a:bodyPr wrap="none" lIns="64250" tIns="32126" rIns="64250" bIns="32126">
            <a:prstTxWarp prst="textNoShape">
              <a:avLst/>
            </a:prstTxWarp>
            <a:spAutoFit/>
          </a:bodyPr>
          <a:lstStyle/>
          <a:p>
            <a:pPr>
              <a:defRPr/>
            </a:pPr>
            <a:r>
              <a:rPr lang="en-US" sz="3800" dirty="0">
                <a:solidFill>
                  <a:srgbClr val="000000">
                    <a:lumMod val="50000"/>
                  </a:srgbClr>
                </a:solidFill>
              </a:rPr>
              <a:t>Nash Equilibrium</a:t>
            </a:r>
          </a:p>
          <a:p>
            <a:pPr>
              <a:defRPr/>
            </a:pPr>
            <a:endParaRPr lang="en-US" sz="2800" i="1" dirty="0">
              <a:solidFill>
                <a:srgbClr val="000000">
                  <a:lumMod val="50000"/>
                </a:srgbClr>
              </a:solidFill>
            </a:endParaRPr>
          </a:p>
          <a:p>
            <a:pPr>
              <a:defRPr/>
            </a:pPr>
            <a:r>
              <a:rPr lang="en-US" sz="2800" i="1" dirty="0">
                <a:solidFill>
                  <a:srgbClr val="000000">
                    <a:lumMod val="50000"/>
                  </a:srgbClr>
                </a:solidFill>
              </a:rPr>
              <a:t>A mixed strategy for each</a:t>
            </a:r>
          </a:p>
          <a:p>
            <a:pPr>
              <a:defRPr/>
            </a:pPr>
            <a:r>
              <a:rPr lang="en-US" sz="2800" i="1" dirty="0">
                <a:solidFill>
                  <a:srgbClr val="000000">
                    <a:lumMod val="50000"/>
                  </a:srgbClr>
                </a:solidFill>
              </a:rPr>
              <a:t>player such that no player benefits </a:t>
            </a:r>
          </a:p>
          <a:p>
            <a:pPr>
              <a:defRPr/>
            </a:pPr>
            <a:r>
              <a:rPr lang="en-US" sz="2800" i="1" dirty="0">
                <a:solidFill>
                  <a:srgbClr val="000000">
                    <a:lumMod val="50000"/>
                  </a:srgbClr>
                </a:solidFill>
              </a:rPr>
              <a:t>from a unilateral deviation </a:t>
            </a:r>
          </a:p>
        </p:txBody>
      </p:sp>
      <p:pic>
        <p:nvPicPr>
          <p:cNvPr id="339992" name="Picture 17"/>
          <p:cNvPicPr>
            <a:picLocks noChangeAspect="1"/>
          </p:cNvPicPr>
          <p:nvPr/>
        </p:nvPicPr>
        <p:blipFill>
          <a:blip r:embed="rId4"/>
          <a:srcRect/>
          <a:stretch>
            <a:fillRect/>
          </a:stretch>
        </p:blipFill>
        <p:spPr bwMode="auto">
          <a:xfrm>
            <a:off x="2268140" y="4500563"/>
            <a:ext cx="1214438" cy="1682130"/>
          </a:xfrm>
          <a:prstGeom prst="rect">
            <a:avLst/>
          </a:prstGeom>
          <a:noFill/>
          <a:ln w="9525">
            <a:noFill/>
            <a:miter lim="800000"/>
            <a:headEnd/>
            <a:tailEnd/>
          </a:ln>
        </p:spPr>
      </p:pic>
    </p:spTree>
    <p:extLst>
      <p:ext uri="{BB962C8B-B14F-4D97-AF65-F5344CB8AC3E}">
        <p14:creationId xmlns:p14="http://schemas.microsoft.com/office/powerpoint/2010/main" val="22345558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32162" y="0"/>
            <a:ext cx="8283237" cy="1066799"/>
          </a:xfrm>
        </p:spPr>
        <p:txBody>
          <a:bodyPr tIns="41473"/>
          <a:lstStyle/>
          <a:p>
            <a:pPr algn="ctr" eaLnBrk="1" hangingPunct="1"/>
            <a:r>
              <a:rPr lang="en-US" sz="2900" b="1" dirty="0" err="1"/>
              <a:t>Stackelberg</a:t>
            </a:r>
            <a:r>
              <a:rPr lang="en-US" sz="2900" b="1" dirty="0"/>
              <a:t> Game: Non-Simultaneous Moves</a:t>
            </a:r>
          </a:p>
        </p:txBody>
      </p:sp>
      <p:sp>
        <p:nvSpPr>
          <p:cNvPr id="582659" name="Rectangle 3"/>
          <p:cNvSpPr>
            <a:spLocks noGrp="1" noChangeArrowheads="1"/>
          </p:cNvSpPr>
          <p:nvPr>
            <p:ph type="body" sz="half" idx="1"/>
          </p:nvPr>
        </p:nvSpPr>
        <p:spPr>
          <a:xfrm>
            <a:off x="493920" y="1219200"/>
            <a:ext cx="8305800" cy="5334000"/>
          </a:xfrm>
        </p:spPr>
        <p:txBody>
          <a:bodyPr lIns="82945" tIns="41473" rIns="82945" bIns="41473"/>
          <a:lstStyle/>
          <a:p>
            <a:pPr algn="l" rtl="0" eaLnBrk="1" hangingPunct="1"/>
            <a:r>
              <a:rPr lang="en-US" dirty="0" smtClean="0"/>
              <a:t>What is the Nash equilibrium if it were a simultaneous move game?</a:t>
            </a:r>
          </a:p>
          <a:p>
            <a:pPr algn="l" rtl="0" eaLnBrk="1" hangingPunct="1"/>
            <a:r>
              <a:rPr lang="en-US" i="1" dirty="0" smtClean="0"/>
              <a:t>What if not simultaneous move game:</a:t>
            </a:r>
          </a:p>
          <a:p>
            <a:pPr lvl="1" algn="l" rtl="0" eaLnBrk="1" hangingPunct="1"/>
            <a:r>
              <a:rPr lang="en-US" i="1" dirty="0" smtClean="0"/>
              <a:t>Alex [Leader] commits to strategy first</a:t>
            </a:r>
          </a:p>
          <a:p>
            <a:pPr lvl="1" algn="l" rtl="0" eaLnBrk="1" hangingPunct="1"/>
            <a:r>
              <a:rPr lang="en-US" i="1" dirty="0" smtClean="0"/>
              <a:t>Bob [Follower] optimize against leader’s fixed strategy</a:t>
            </a:r>
          </a:p>
        </p:txBody>
      </p:sp>
      <p:graphicFrame>
        <p:nvGraphicFramePr>
          <p:cNvPr id="582704" name="Group 48"/>
          <p:cNvGraphicFramePr>
            <a:graphicFrameLocks noGrp="1"/>
          </p:cNvGraphicFramePr>
          <p:nvPr>
            <p:ph sz="half" idx="2"/>
            <p:extLst>
              <p:ext uri="{D42A27DB-BD31-4B8C-83A1-F6EECF244321}">
                <p14:modId xmlns:p14="http://schemas.microsoft.com/office/powerpoint/2010/main" val="843641165"/>
              </p:ext>
            </p:extLst>
          </p:nvPr>
        </p:nvGraphicFramePr>
        <p:xfrm>
          <a:off x="1471259" y="3775507"/>
          <a:ext cx="3352800" cy="1828800"/>
        </p:xfrm>
        <a:graphic>
          <a:graphicData uri="http://schemas.openxmlformats.org/drawingml/2006/table">
            <a:tbl>
              <a:tblPr/>
              <a:tblGrid>
                <a:gridCol w="1117600"/>
                <a:gridCol w="1117600"/>
                <a:gridCol w="1117600"/>
              </a:tblGrid>
              <a:tr h="60960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endParaRPr kumimoji="0" lang="en-US" sz="2400" b="0" i="0" u="none" strike="noStrike" cap="none" normalizeH="0" baseline="0" dirty="0" smtClean="0">
                        <a:ln>
                          <a:noFill/>
                        </a:ln>
                        <a:solidFill>
                          <a:srgbClr val="00279F"/>
                        </a:solidFill>
                        <a:effectLst/>
                        <a:latin typeface="Times New Roman" pitchFamily="18" charset="0"/>
                      </a:endParaRPr>
                    </a:p>
                  </a:txBody>
                  <a:tcPr marL="90487" marR="90487"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dirty="0" smtClean="0">
                          <a:ln>
                            <a:noFill/>
                          </a:ln>
                          <a:solidFill>
                            <a:srgbClr val="00279F"/>
                          </a:solidFill>
                          <a:effectLst/>
                          <a:latin typeface="Times New Roman" pitchFamily="18" charset="0"/>
                        </a:rPr>
                        <a:t>c</a:t>
                      </a:r>
                    </a:p>
                  </a:txBody>
                  <a:tcPr marL="90487" marR="90487"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dirty="0" smtClean="0">
                          <a:ln>
                            <a:noFill/>
                          </a:ln>
                          <a:solidFill>
                            <a:srgbClr val="00279F"/>
                          </a:solidFill>
                          <a:effectLst/>
                          <a:latin typeface="Times New Roman" pitchFamily="18" charset="0"/>
                        </a:rPr>
                        <a:t>d</a:t>
                      </a:r>
                    </a:p>
                  </a:txBody>
                  <a:tcPr marL="90487" marR="90487"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smtClean="0">
                          <a:ln>
                            <a:noFill/>
                          </a:ln>
                          <a:solidFill>
                            <a:srgbClr val="00279F"/>
                          </a:solidFill>
                          <a:effectLst/>
                          <a:latin typeface="Times New Roman" pitchFamily="18" charset="0"/>
                        </a:rPr>
                        <a:t>a</a:t>
                      </a:r>
                    </a:p>
                  </a:txBody>
                  <a:tcPr marL="90487" marR="90487"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smtClean="0">
                          <a:ln>
                            <a:noFill/>
                          </a:ln>
                          <a:solidFill>
                            <a:srgbClr val="00279F"/>
                          </a:solidFill>
                          <a:effectLst/>
                          <a:latin typeface="Times New Roman" pitchFamily="18" charset="0"/>
                        </a:rPr>
                        <a:t>2,1</a:t>
                      </a:r>
                    </a:p>
                  </a:txBody>
                  <a:tcPr marL="90487" marR="90487"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smtClean="0">
                          <a:ln>
                            <a:noFill/>
                          </a:ln>
                          <a:solidFill>
                            <a:srgbClr val="00279F"/>
                          </a:solidFill>
                          <a:effectLst/>
                          <a:latin typeface="Times New Roman" pitchFamily="18" charset="0"/>
                        </a:rPr>
                        <a:t>4,0</a:t>
                      </a:r>
                    </a:p>
                  </a:txBody>
                  <a:tcPr marL="90487" marR="90487"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smtClean="0">
                          <a:ln>
                            <a:noFill/>
                          </a:ln>
                          <a:solidFill>
                            <a:srgbClr val="00279F"/>
                          </a:solidFill>
                          <a:effectLst/>
                          <a:latin typeface="Times New Roman" pitchFamily="18" charset="0"/>
                        </a:rPr>
                        <a:t>b</a:t>
                      </a:r>
                    </a:p>
                  </a:txBody>
                  <a:tcPr marL="90487" marR="90487"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smtClean="0">
                          <a:ln>
                            <a:noFill/>
                          </a:ln>
                          <a:solidFill>
                            <a:srgbClr val="00279F"/>
                          </a:solidFill>
                          <a:effectLst/>
                          <a:latin typeface="Times New Roman" pitchFamily="18" charset="0"/>
                        </a:rPr>
                        <a:t>1,0</a:t>
                      </a:r>
                    </a:p>
                  </a:txBody>
                  <a:tcPr marL="90487" marR="90487"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smtClean="0">
                          <a:ln>
                            <a:noFill/>
                          </a:ln>
                          <a:solidFill>
                            <a:srgbClr val="00279F"/>
                          </a:solidFill>
                          <a:effectLst/>
                          <a:latin typeface="Times New Roman" pitchFamily="18" charset="0"/>
                        </a:rPr>
                        <a:t>3,2</a:t>
                      </a:r>
                    </a:p>
                  </a:txBody>
                  <a:tcPr marL="90487" marR="90487"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82684" name="Rectangle 28"/>
          <p:cNvSpPr>
            <a:spLocks noChangeArrowheads="1"/>
          </p:cNvSpPr>
          <p:nvPr/>
        </p:nvSpPr>
        <p:spPr bwMode="auto">
          <a:xfrm>
            <a:off x="4564802" y="3242107"/>
            <a:ext cx="4572000" cy="914401"/>
          </a:xfrm>
          <a:prstGeom prst="rect">
            <a:avLst/>
          </a:prstGeom>
          <a:noFill/>
          <a:ln w="12700" algn="ctr">
            <a:noFill/>
            <a:miter lim="800000"/>
            <a:headEnd/>
            <a:tailEnd/>
          </a:ln>
        </p:spPr>
        <p:txBody>
          <a:bodyPr wrap="none" lIns="90363" tIns="44388" rIns="90363" bIns="44388" anchor="ctr"/>
          <a:lstStyle/>
          <a:p>
            <a:pPr marL="342438" indent="-342438" algn="ctr"/>
            <a:r>
              <a:rPr lang="en-US" sz="2200" dirty="0"/>
              <a:t>Nash Equilibrium: &lt;</a:t>
            </a:r>
            <a:r>
              <a:rPr lang="en-US" sz="2200" dirty="0" err="1"/>
              <a:t>a,c</a:t>
            </a:r>
            <a:r>
              <a:rPr lang="en-US" sz="2200" dirty="0"/>
              <a:t>&gt; </a:t>
            </a:r>
          </a:p>
        </p:txBody>
      </p:sp>
      <p:sp>
        <p:nvSpPr>
          <p:cNvPr id="582708" name="Rectangle 52"/>
          <p:cNvSpPr>
            <a:spLocks noChangeArrowheads="1"/>
          </p:cNvSpPr>
          <p:nvPr/>
        </p:nvSpPr>
        <p:spPr bwMode="auto">
          <a:xfrm>
            <a:off x="633062" y="4232706"/>
            <a:ext cx="838200" cy="457200"/>
          </a:xfrm>
          <a:prstGeom prst="rect">
            <a:avLst/>
          </a:prstGeom>
          <a:noFill/>
          <a:ln w="12700" algn="ctr">
            <a:noFill/>
            <a:miter lim="800000"/>
            <a:headEnd/>
            <a:tailEnd/>
          </a:ln>
        </p:spPr>
        <p:txBody>
          <a:bodyPr wrap="none" lIns="90363" tIns="44388" rIns="90363" bIns="44388" anchor="ctr"/>
          <a:lstStyle/>
          <a:p>
            <a:pPr marL="342438" indent="-342438" algn="ctr"/>
            <a:r>
              <a:rPr lang="en-US" dirty="0" smtClean="0"/>
              <a:t>Alex</a:t>
            </a:r>
            <a:endParaRPr lang="en-US" dirty="0"/>
          </a:p>
        </p:txBody>
      </p:sp>
      <p:sp>
        <p:nvSpPr>
          <p:cNvPr id="582710" name="Rectangle 54"/>
          <p:cNvSpPr>
            <a:spLocks noChangeArrowheads="1"/>
          </p:cNvSpPr>
          <p:nvPr/>
        </p:nvSpPr>
        <p:spPr bwMode="auto">
          <a:xfrm>
            <a:off x="1928459" y="3242106"/>
            <a:ext cx="1447800" cy="457200"/>
          </a:xfrm>
          <a:prstGeom prst="rect">
            <a:avLst/>
          </a:prstGeom>
          <a:noFill/>
          <a:ln w="12700" algn="ctr">
            <a:noFill/>
            <a:miter lim="800000"/>
            <a:headEnd/>
            <a:tailEnd/>
          </a:ln>
        </p:spPr>
        <p:txBody>
          <a:bodyPr wrap="none" lIns="90363" tIns="44388" rIns="90363" bIns="44388" anchor="ctr"/>
          <a:lstStyle/>
          <a:p>
            <a:pPr marL="342438" indent="-342438" algn="ctr"/>
            <a:r>
              <a:rPr lang="en-US" dirty="0" smtClean="0"/>
              <a:t>Bob</a:t>
            </a:r>
            <a:endParaRPr lang="en-US" dirty="0"/>
          </a:p>
        </p:txBody>
      </p:sp>
      <p:sp>
        <p:nvSpPr>
          <p:cNvPr id="582711" name="Oval 55"/>
          <p:cNvSpPr>
            <a:spLocks noChangeArrowheads="1"/>
          </p:cNvSpPr>
          <p:nvPr/>
        </p:nvSpPr>
        <p:spPr bwMode="auto">
          <a:xfrm>
            <a:off x="2385659" y="4308906"/>
            <a:ext cx="1143000" cy="685800"/>
          </a:xfrm>
          <a:prstGeom prst="ellipse">
            <a:avLst/>
          </a:prstGeom>
          <a:noFill/>
          <a:ln w="12700" algn="ctr">
            <a:solidFill>
              <a:schemeClr val="accent2"/>
            </a:solidFill>
            <a:round/>
            <a:headEnd/>
            <a:tailEnd/>
          </a:ln>
        </p:spPr>
        <p:txBody>
          <a:bodyPr wrap="none" lIns="90363" tIns="44388" rIns="90363" bIns="44388" anchor="ctr"/>
          <a:lstStyle/>
          <a:p>
            <a:endParaRPr lang="en-US"/>
          </a:p>
        </p:txBody>
      </p:sp>
      <p:sp>
        <p:nvSpPr>
          <p:cNvPr id="11" name="Rectangle 10"/>
          <p:cNvSpPr/>
          <p:nvPr/>
        </p:nvSpPr>
        <p:spPr>
          <a:xfrm>
            <a:off x="4566245" y="3920710"/>
            <a:ext cx="4570560" cy="1256337"/>
          </a:xfrm>
          <a:prstGeom prst="rect">
            <a:avLst/>
          </a:prstGeom>
        </p:spPr>
        <p:txBody>
          <a:bodyPr lIns="82840" tIns="41421" rIns="82840" bIns="41421">
            <a:spAutoFit/>
          </a:bodyPr>
          <a:lstStyle/>
          <a:p>
            <a:pPr marL="342438" indent="-342438" algn="ctr"/>
            <a:r>
              <a:rPr lang="en-US" sz="2500" dirty="0">
                <a:solidFill>
                  <a:srgbClr val="FF0000"/>
                </a:solidFill>
              </a:rPr>
              <a:t>What if leader (Alex) commits</a:t>
            </a:r>
          </a:p>
          <a:p>
            <a:pPr marL="342438" indent="-342438" algn="ctr"/>
            <a:r>
              <a:rPr lang="en-US" sz="2500" dirty="0">
                <a:solidFill>
                  <a:srgbClr val="FF0000"/>
                </a:solidFill>
              </a:rPr>
              <a:t>to “b”</a:t>
            </a:r>
          </a:p>
          <a:p>
            <a:pPr marL="342438" indent="-342438" algn="ctr"/>
            <a:r>
              <a:rPr lang="en-US" sz="2500" dirty="0">
                <a:solidFill>
                  <a:srgbClr val="FF0000"/>
                </a:solidFill>
              </a:rPr>
              <a:t>What will be Bob’s response?</a:t>
            </a:r>
          </a:p>
        </p:txBody>
      </p:sp>
    </p:spTree>
    <p:extLst>
      <p:ext uri="{BB962C8B-B14F-4D97-AF65-F5344CB8AC3E}">
        <p14:creationId xmlns:p14="http://schemas.microsoft.com/office/powerpoint/2010/main" val="280344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2711"/>
                                        </p:tgtEl>
                                        <p:attrNameLst>
                                          <p:attrName>style.visibility</p:attrName>
                                        </p:attrNameLst>
                                      </p:cBhvr>
                                      <p:to>
                                        <p:strVal val="visible"/>
                                      </p:to>
                                    </p:set>
                                    <p:animEffect transition="in" filter="dissolve">
                                      <p:cBhvr>
                                        <p:cTn id="7" dur="500"/>
                                        <p:tgtEl>
                                          <p:spTgt spid="5827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82684">
                                            <p:txEl>
                                              <p:pRg st="0" end="0"/>
                                            </p:txEl>
                                          </p:spTgt>
                                        </p:tgtEl>
                                        <p:attrNameLst>
                                          <p:attrName>style.visibility</p:attrName>
                                        </p:attrNameLst>
                                      </p:cBhvr>
                                      <p:to>
                                        <p:strVal val="visible"/>
                                      </p:to>
                                    </p:set>
                                    <p:animEffect transition="in" filter="dissolve">
                                      <p:cBhvr>
                                        <p:cTn id="10" dur="500"/>
                                        <p:tgtEl>
                                          <p:spTgt spid="58268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265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265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2659">
                                            <p:txEl>
                                              <p:pRg st="1" end="1"/>
                                            </p:txEl>
                                          </p:spTgt>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5827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84" grpId="0" build="allAtOnce"/>
      <p:bldP spid="582711" grpId="0" animBg="1"/>
      <p:bldP spid="582711" grpId="1" animBg="1"/>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32163" y="1"/>
            <a:ext cx="8153400" cy="940418"/>
          </a:xfrm>
        </p:spPr>
        <p:txBody>
          <a:bodyPr tIns="41473"/>
          <a:lstStyle/>
          <a:p>
            <a:pPr algn="ctr" eaLnBrk="1" hangingPunct="1"/>
            <a:r>
              <a:rPr lang="en-US" sz="2900" b="1" dirty="0" err="1"/>
              <a:t>Stackelberg</a:t>
            </a:r>
            <a:r>
              <a:rPr lang="en-US" sz="2900" b="1" dirty="0"/>
              <a:t> Game: Non-Simultaneous Moves</a:t>
            </a:r>
          </a:p>
        </p:txBody>
      </p:sp>
      <p:sp>
        <p:nvSpPr>
          <p:cNvPr id="582659" name="Rectangle 3"/>
          <p:cNvSpPr>
            <a:spLocks noGrp="1" noChangeArrowheads="1"/>
          </p:cNvSpPr>
          <p:nvPr>
            <p:ph type="body" sz="half" idx="1"/>
          </p:nvPr>
        </p:nvSpPr>
        <p:spPr>
          <a:xfrm>
            <a:off x="493920" y="1078673"/>
            <a:ext cx="8305800" cy="5334000"/>
          </a:xfrm>
        </p:spPr>
        <p:txBody>
          <a:bodyPr lIns="82945" tIns="41473" rIns="82945" bIns="41473"/>
          <a:lstStyle/>
          <a:p>
            <a:pPr algn="l" rtl="0" eaLnBrk="1" hangingPunct="1"/>
            <a:r>
              <a:rPr lang="en-US" i="1" dirty="0" smtClean="0"/>
              <a:t>What if not simultaneous move game:</a:t>
            </a:r>
          </a:p>
          <a:p>
            <a:pPr lvl="1" algn="l" rtl="0" eaLnBrk="1" hangingPunct="1"/>
            <a:r>
              <a:rPr lang="en-US" i="1" dirty="0" smtClean="0"/>
              <a:t>Alex [Leader] commits to strategy first</a:t>
            </a:r>
          </a:p>
          <a:p>
            <a:pPr lvl="1" algn="l" rtl="0" eaLnBrk="1" hangingPunct="1"/>
            <a:r>
              <a:rPr lang="en-US" i="1" dirty="0" smtClean="0"/>
              <a:t>Bob [Follower] optimize against leader’s fixed strategy</a:t>
            </a:r>
          </a:p>
          <a:p>
            <a:pPr algn="l" rtl="0" eaLnBrk="1" hangingPunct="1"/>
            <a:endParaRPr lang="en-US" i="1" dirty="0" smtClean="0"/>
          </a:p>
        </p:txBody>
      </p:sp>
      <p:graphicFrame>
        <p:nvGraphicFramePr>
          <p:cNvPr id="582704" name="Group 48"/>
          <p:cNvGraphicFramePr>
            <a:graphicFrameLocks noGrp="1"/>
          </p:cNvGraphicFramePr>
          <p:nvPr>
            <p:ph sz="half" idx="2"/>
            <p:extLst>
              <p:ext uri="{D42A27DB-BD31-4B8C-83A1-F6EECF244321}">
                <p14:modId xmlns:p14="http://schemas.microsoft.com/office/powerpoint/2010/main" val="1797904653"/>
              </p:ext>
            </p:extLst>
          </p:nvPr>
        </p:nvGraphicFramePr>
        <p:xfrm>
          <a:off x="1471259" y="3775507"/>
          <a:ext cx="3352800" cy="1828800"/>
        </p:xfrm>
        <a:graphic>
          <a:graphicData uri="http://schemas.openxmlformats.org/drawingml/2006/table">
            <a:tbl>
              <a:tblPr/>
              <a:tblGrid>
                <a:gridCol w="1117600"/>
                <a:gridCol w="1117600"/>
                <a:gridCol w="1117600"/>
              </a:tblGrid>
              <a:tr h="60960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endParaRPr kumimoji="0" lang="en-US" sz="2400" b="0" i="0" u="none" strike="noStrike" cap="none" normalizeH="0" baseline="0" dirty="0" smtClean="0">
                        <a:ln>
                          <a:noFill/>
                        </a:ln>
                        <a:solidFill>
                          <a:srgbClr val="00279F"/>
                        </a:solidFill>
                        <a:effectLst/>
                        <a:latin typeface="Times New Roman" pitchFamily="18" charset="0"/>
                      </a:endParaRPr>
                    </a:p>
                  </a:txBody>
                  <a:tcPr marL="90487" marR="90487"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dirty="0" smtClean="0">
                          <a:ln>
                            <a:noFill/>
                          </a:ln>
                          <a:solidFill>
                            <a:srgbClr val="00279F"/>
                          </a:solidFill>
                          <a:effectLst/>
                          <a:latin typeface="Times New Roman" pitchFamily="18" charset="0"/>
                        </a:rPr>
                        <a:t>c</a:t>
                      </a:r>
                    </a:p>
                  </a:txBody>
                  <a:tcPr marL="90487" marR="90487"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dirty="0" smtClean="0">
                          <a:ln>
                            <a:noFill/>
                          </a:ln>
                          <a:solidFill>
                            <a:srgbClr val="00279F"/>
                          </a:solidFill>
                          <a:effectLst/>
                          <a:latin typeface="Times New Roman" pitchFamily="18" charset="0"/>
                        </a:rPr>
                        <a:t>d</a:t>
                      </a:r>
                    </a:p>
                  </a:txBody>
                  <a:tcPr marL="90487" marR="90487"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smtClean="0">
                          <a:ln>
                            <a:noFill/>
                          </a:ln>
                          <a:solidFill>
                            <a:srgbClr val="00279F"/>
                          </a:solidFill>
                          <a:effectLst/>
                          <a:latin typeface="Times New Roman" pitchFamily="18" charset="0"/>
                        </a:rPr>
                        <a:t>a</a:t>
                      </a:r>
                    </a:p>
                  </a:txBody>
                  <a:tcPr marL="90487" marR="90487"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smtClean="0">
                          <a:ln>
                            <a:noFill/>
                          </a:ln>
                          <a:solidFill>
                            <a:srgbClr val="00279F"/>
                          </a:solidFill>
                          <a:effectLst/>
                          <a:latin typeface="Times New Roman" pitchFamily="18" charset="0"/>
                        </a:rPr>
                        <a:t>2,1</a:t>
                      </a:r>
                    </a:p>
                  </a:txBody>
                  <a:tcPr marL="90487" marR="90487"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smtClean="0">
                          <a:ln>
                            <a:noFill/>
                          </a:ln>
                          <a:solidFill>
                            <a:srgbClr val="00279F"/>
                          </a:solidFill>
                          <a:effectLst/>
                          <a:latin typeface="Times New Roman" pitchFamily="18" charset="0"/>
                        </a:rPr>
                        <a:t>4,0</a:t>
                      </a:r>
                    </a:p>
                  </a:txBody>
                  <a:tcPr marL="90487" marR="90487"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smtClean="0">
                          <a:ln>
                            <a:noFill/>
                          </a:ln>
                          <a:solidFill>
                            <a:srgbClr val="00279F"/>
                          </a:solidFill>
                          <a:effectLst/>
                          <a:latin typeface="Times New Roman" pitchFamily="18" charset="0"/>
                        </a:rPr>
                        <a:t>b</a:t>
                      </a:r>
                    </a:p>
                  </a:txBody>
                  <a:tcPr marL="90487" marR="90487"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smtClean="0">
                          <a:ln>
                            <a:noFill/>
                          </a:ln>
                          <a:solidFill>
                            <a:srgbClr val="00279F"/>
                          </a:solidFill>
                          <a:effectLst/>
                          <a:latin typeface="Times New Roman" pitchFamily="18" charset="0"/>
                        </a:rPr>
                        <a:t>1,0</a:t>
                      </a:r>
                    </a:p>
                  </a:txBody>
                  <a:tcPr marL="90487" marR="90487"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charset="2"/>
                        <a:buNone/>
                        <a:tabLst/>
                      </a:pPr>
                      <a:r>
                        <a:rPr kumimoji="0" lang="en-US" sz="2400" b="0" i="0" u="none" strike="noStrike" cap="none" normalizeH="0" baseline="0" smtClean="0">
                          <a:ln>
                            <a:noFill/>
                          </a:ln>
                          <a:solidFill>
                            <a:srgbClr val="00279F"/>
                          </a:solidFill>
                          <a:effectLst/>
                          <a:latin typeface="Times New Roman" pitchFamily="18" charset="0"/>
                        </a:rPr>
                        <a:t>3,2</a:t>
                      </a:r>
                    </a:p>
                  </a:txBody>
                  <a:tcPr marL="90487" marR="90487"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82684" name="Rectangle 28"/>
          <p:cNvSpPr>
            <a:spLocks noChangeArrowheads="1"/>
          </p:cNvSpPr>
          <p:nvPr/>
        </p:nvSpPr>
        <p:spPr bwMode="auto">
          <a:xfrm>
            <a:off x="4564802" y="3242107"/>
            <a:ext cx="4572000" cy="914401"/>
          </a:xfrm>
          <a:prstGeom prst="rect">
            <a:avLst/>
          </a:prstGeom>
          <a:noFill/>
          <a:ln w="12700" algn="ctr">
            <a:noFill/>
            <a:miter lim="800000"/>
            <a:headEnd/>
            <a:tailEnd/>
          </a:ln>
        </p:spPr>
        <p:txBody>
          <a:bodyPr wrap="none" lIns="90363" tIns="44388" rIns="90363" bIns="44388" anchor="ctr"/>
          <a:lstStyle/>
          <a:p>
            <a:pPr marL="342438" indent="-342438" algn="ctr"/>
            <a:r>
              <a:rPr lang="en-US" sz="2200" dirty="0"/>
              <a:t>Nash Equilibrium: &lt;</a:t>
            </a:r>
            <a:r>
              <a:rPr lang="en-US" sz="2200" dirty="0" err="1"/>
              <a:t>a,c</a:t>
            </a:r>
            <a:r>
              <a:rPr lang="en-US" sz="2200" dirty="0"/>
              <a:t>&gt; </a:t>
            </a:r>
          </a:p>
        </p:txBody>
      </p:sp>
      <p:sp>
        <p:nvSpPr>
          <p:cNvPr id="582708" name="Rectangle 52"/>
          <p:cNvSpPr>
            <a:spLocks noChangeArrowheads="1"/>
          </p:cNvSpPr>
          <p:nvPr/>
        </p:nvSpPr>
        <p:spPr bwMode="auto">
          <a:xfrm>
            <a:off x="633062" y="4232706"/>
            <a:ext cx="838200" cy="457200"/>
          </a:xfrm>
          <a:prstGeom prst="rect">
            <a:avLst/>
          </a:prstGeom>
          <a:noFill/>
          <a:ln w="12700" algn="ctr">
            <a:noFill/>
            <a:miter lim="800000"/>
            <a:headEnd/>
            <a:tailEnd/>
          </a:ln>
        </p:spPr>
        <p:txBody>
          <a:bodyPr wrap="none" lIns="90363" tIns="44388" rIns="90363" bIns="44388" anchor="ctr"/>
          <a:lstStyle/>
          <a:p>
            <a:pPr marL="342438" indent="-342438" algn="ctr"/>
            <a:r>
              <a:rPr lang="en-US" dirty="0" smtClean="0"/>
              <a:t>Alex</a:t>
            </a:r>
            <a:endParaRPr lang="en-US" dirty="0"/>
          </a:p>
        </p:txBody>
      </p:sp>
      <p:sp>
        <p:nvSpPr>
          <p:cNvPr id="582710" name="Rectangle 54"/>
          <p:cNvSpPr>
            <a:spLocks noChangeArrowheads="1"/>
          </p:cNvSpPr>
          <p:nvPr/>
        </p:nvSpPr>
        <p:spPr bwMode="auto">
          <a:xfrm>
            <a:off x="1928459" y="3242106"/>
            <a:ext cx="1447800" cy="457200"/>
          </a:xfrm>
          <a:prstGeom prst="rect">
            <a:avLst/>
          </a:prstGeom>
          <a:noFill/>
          <a:ln w="12700" algn="ctr">
            <a:noFill/>
            <a:miter lim="800000"/>
            <a:headEnd/>
            <a:tailEnd/>
          </a:ln>
        </p:spPr>
        <p:txBody>
          <a:bodyPr wrap="none" lIns="90363" tIns="44388" rIns="90363" bIns="44388" anchor="ctr"/>
          <a:lstStyle/>
          <a:p>
            <a:pPr marL="342438" indent="-342438" algn="ctr"/>
            <a:r>
              <a:rPr lang="en-US" dirty="0" smtClean="0"/>
              <a:t>Bob</a:t>
            </a:r>
            <a:endParaRPr lang="en-US" dirty="0"/>
          </a:p>
        </p:txBody>
      </p:sp>
      <p:sp>
        <p:nvSpPr>
          <p:cNvPr id="582711" name="Oval 55"/>
          <p:cNvSpPr>
            <a:spLocks noChangeArrowheads="1"/>
          </p:cNvSpPr>
          <p:nvPr/>
        </p:nvSpPr>
        <p:spPr bwMode="auto">
          <a:xfrm>
            <a:off x="2385659" y="4308906"/>
            <a:ext cx="1143000" cy="685800"/>
          </a:xfrm>
          <a:prstGeom prst="ellipse">
            <a:avLst/>
          </a:prstGeom>
          <a:noFill/>
          <a:ln w="12700" algn="ctr">
            <a:solidFill>
              <a:schemeClr val="accent2"/>
            </a:solidFill>
            <a:round/>
            <a:headEnd/>
            <a:tailEnd/>
          </a:ln>
        </p:spPr>
        <p:txBody>
          <a:bodyPr wrap="none" lIns="90363" tIns="44388" rIns="90363" bIns="44388" anchor="ctr"/>
          <a:lstStyle/>
          <a:p>
            <a:endParaRPr lang="en-US"/>
          </a:p>
        </p:txBody>
      </p:sp>
      <p:sp>
        <p:nvSpPr>
          <p:cNvPr id="11" name="Rectangle 10"/>
          <p:cNvSpPr/>
          <p:nvPr/>
        </p:nvSpPr>
        <p:spPr>
          <a:xfrm>
            <a:off x="4566245" y="3920709"/>
            <a:ext cx="4570560" cy="1647335"/>
          </a:xfrm>
          <a:prstGeom prst="rect">
            <a:avLst/>
          </a:prstGeom>
        </p:spPr>
        <p:txBody>
          <a:bodyPr lIns="82840" tIns="41421" rIns="82840" bIns="41421">
            <a:spAutoFit/>
          </a:bodyPr>
          <a:lstStyle/>
          <a:p>
            <a:pPr marL="342438" indent="-342438" algn="ctr"/>
            <a:r>
              <a:rPr lang="en-US" sz="2500" dirty="0">
                <a:solidFill>
                  <a:srgbClr val="FF0000"/>
                </a:solidFill>
              </a:rPr>
              <a:t>Leader commits to uniform </a:t>
            </a:r>
          </a:p>
          <a:p>
            <a:pPr marL="342438" indent="-342438" algn="ctr"/>
            <a:r>
              <a:rPr lang="en-US" sz="2500" dirty="0">
                <a:solidFill>
                  <a:srgbClr val="FF0000"/>
                </a:solidFill>
              </a:rPr>
              <a:t>random strategy {.5,.5}</a:t>
            </a:r>
          </a:p>
          <a:p>
            <a:pPr marL="342438" indent="-342438" algn="ctr"/>
            <a:r>
              <a:rPr lang="en-US" sz="2500" dirty="0">
                <a:solidFill>
                  <a:srgbClr val="FF0000"/>
                </a:solidFill>
              </a:rPr>
              <a:t>Follower plays d: </a:t>
            </a:r>
          </a:p>
          <a:p>
            <a:pPr marL="342438" indent="-342438" algn="ctr"/>
            <a:r>
              <a:rPr lang="en-US" sz="2500" dirty="0">
                <a:solidFill>
                  <a:srgbClr val="FF0000"/>
                </a:solidFill>
              </a:rPr>
              <a:t>Leader payoff: 3.5 &gt; 2</a:t>
            </a:r>
          </a:p>
        </p:txBody>
      </p:sp>
      <p:sp>
        <p:nvSpPr>
          <p:cNvPr id="12" name="Rectangle 11"/>
          <p:cNvSpPr/>
          <p:nvPr/>
        </p:nvSpPr>
        <p:spPr>
          <a:xfrm>
            <a:off x="286560" y="2532718"/>
            <a:ext cx="8552640" cy="591482"/>
          </a:xfrm>
          <a:prstGeom prst="rect">
            <a:avLst/>
          </a:prstGeom>
        </p:spPr>
        <p:txBody>
          <a:bodyPr wrap="square" lIns="82840" tIns="41421" rIns="82840" bIns="41421">
            <a:spAutoFit/>
          </a:bodyPr>
          <a:lstStyle/>
          <a:p>
            <a:pPr marL="342438" indent="-342438" algn="ctr"/>
            <a:r>
              <a:rPr lang="en-US" sz="3300" dirty="0">
                <a:solidFill>
                  <a:srgbClr val="FF0000"/>
                </a:solidFill>
              </a:rPr>
              <a:t>Leader Commitment</a:t>
            </a:r>
            <a:r>
              <a:rPr lang="en-US" sz="3300" dirty="0">
                <a:solidFill>
                  <a:srgbClr val="FF0000"/>
                </a:solidFill>
                <a:sym typeface="Wingdings" pitchFamily="2" charset="2"/>
              </a:rPr>
              <a:t></a:t>
            </a:r>
            <a:r>
              <a:rPr lang="en-US" sz="3300" dirty="0">
                <a:solidFill>
                  <a:srgbClr val="FF0000"/>
                </a:solidFill>
              </a:rPr>
              <a:t> payoff: 3.5 &gt; 2</a:t>
            </a:r>
          </a:p>
        </p:txBody>
      </p:sp>
    </p:spTree>
    <p:extLst>
      <p:ext uri="{BB962C8B-B14F-4D97-AF65-F5344CB8AC3E}">
        <p14:creationId xmlns:p14="http://schemas.microsoft.com/office/powerpoint/2010/main" val="188136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10" descr="Gal Kaminka"/>
          <p:cNvPicPr>
            <a:picLocks noGrp="1" noChangeAspect="1" noChangeArrowheads="1"/>
          </p:cNvPicPr>
          <p:nvPr>
            <p:ph idx="1"/>
          </p:nvPr>
        </p:nvPicPr>
        <p:blipFill>
          <a:blip r:embed="rId2" cstate="print"/>
          <a:srcRect/>
          <a:stretch>
            <a:fillRect/>
          </a:stretch>
        </p:blipFill>
        <p:spPr>
          <a:xfrm>
            <a:off x="250825" y="1520825"/>
            <a:ext cx="1828800" cy="1836738"/>
          </a:xfrm>
          <a:noFill/>
        </p:spPr>
      </p:pic>
      <p:pic>
        <p:nvPicPr>
          <p:cNvPr id="68612" name="Picture 11" descr="Milind Tambe"/>
          <p:cNvPicPr>
            <a:picLocks noChangeAspect="1" noChangeArrowheads="1"/>
          </p:cNvPicPr>
          <p:nvPr/>
        </p:nvPicPr>
        <p:blipFill>
          <a:blip r:embed="rId3" cstate="print"/>
          <a:srcRect/>
          <a:stretch>
            <a:fillRect/>
          </a:stretch>
        </p:blipFill>
        <p:spPr bwMode="auto">
          <a:xfrm>
            <a:off x="2087563" y="1520825"/>
            <a:ext cx="1820862" cy="1836738"/>
          </a:xfrm>
          <a:prstGeom prst="rect">
            <a:avLst/>
          </a:prstGeom>
          <a:noFill/>
          <a:ln w="9525">
            <a:noFill/>
            <a:miter lim="800000"/>
            <a:headEnd/>
            <a:tailEnd/>
          </a:ln>
        </p:spPr>
      </p:pic>
      <p:pic>
        <p:nvPicPr>
          <p:cNvPr id="68613" name="Picture 12" descr="Barbara J"/>
          <p:cNvPicPr>
            <a:picLocks noChangeAspect="1" noChangeArrowheads="1"/>
          </p:cNvPicPr>
          <p:nvPr/>
        </p:nvPicPr>
        <p:blipFill>
          <a:blip r:embed="rId4" cstate="print"/>
          <a:srcRect/>
          <a:stretch>
            <a:fillRect/>
          </a:stretch>
        </p:blipFill>
        <p:spPr bwMode="auto">
          <a:xfrm>
            <a:off x="3924300" y="1557338"/>
            <a:ext cx="1495425" cy="1763712"/>
          </a:xfrm>
          <a:prstGeom prst="rect">
            <a:avLst/>
          </a:prstGeom>
          <a:noFill/>
          <a:ln w="9525">
            <a:noFill/>
            <a:miter lim="800000"/>
            <a:headEnd/>
            <a:tailEnd/>
          </a:ln>
        </p:spPr>
      </p:pic>
      <p:pic>
        <p:nvPicPr>
          <p:cNvPr id="68614" name="Picture 14" descr="V"/>
          <p:cNvPicPr>
            <a:picLocks noChangeAspect="1" noChangeArrowheads="1"/>
          </p:cNvPicPr>
          <p:nvPr/>
        </p:nvPicPr>
        <p:blipFill>
          <a:blip r:embed="rId5" cstate="print"/>
          <a:srcRect/>
          <a:stretch>
            <a:fillRect/>
          </a:stretch>
        </p:blipFill>
        <p:spPr bwMode="auto">
          <a:xfrm>
            <a:off x="5400675" y="1557338"/>
            <a:ext cx="1765300" cy="1800225"/>
          </a:xfrm>
          <a:prstGeom prst="rect">
            <a:avLst/>
          </a:prstGeom>
          <a:noFill/>
          <a:ln w="9525">
            <a:noFill/>
            <a:miter lim="800000"/>
            <a:headEnd/>
            <a:tailEnd/>
          </a:ln>
        </p:spPr>
      </p:pic>
      <p:sp>
        <p:nvSpPr>
          <p:cNvPr id="68616" name="Text Box 16"/>
          <p:cNvSpPr txBox="1">
            <a:spLocks noChangeArrowheads="1"/>
          </p:cNvSpPr>
          <p:nvPr/>
        </p:nvSpPr>
        <p:spPr bwMode="auto">
          <a:xfrm>
            <a:off x="842963" y="3328988"/>
            <a:ext cx="1352550" cy="336550"/>
          </a:xfrm>
          <a:prstGeom prst="rect">
            <a:avLst/>
          </a:prstGeom>
          <a:noFill/>
          <a:ln w="9525">
            <a:noFill/>
            <a:miter lim="800000"/>
            <a:headEnd/>
            <a:tailEnd/>
          </a:ln>
        </p:spPr>
        <p:txBody>
          <a:bodyPr>
            <a:spAutoFit/>
          </a:bodyPr>
          <a:lstStyle/>
          <a:p>
            <a:endParaRPr lang="he-IL"/>
          </a:p>
        </p:txBody>
      </p:sp>
      <p:sp>
        <p:nvSpPr>
          <p:cNvPr id="68617" name="Text Box 17"/>
          <p:cNvSpPr txBox="1">
            <a:spLocks noChangeArrowheads="1"/>
          </p:cNvSpPr>
          <p:nvPr/>
        </p:nvSpPr>
        <p:spPr bwMode="auto">
          <a:xfrm>
            <a:off x="419100" y="3452813"/>
            <a:ext cx="1416050" cy="336550"/>
          </a:xfrm>
          <a:prstGeom prst="rect">
            <a:avLst/>
          </a:prstGeom>
          <a:noFill/>
          <a:ln w="9525">
            <a:noFill/>
            <a:miter lim="800000"/>
            <a:headEnd/>
            <a:tailEnd/>
          </a:ln>
        </p:spPr>
        <p:txBody>
          <a:bodyPr wrap="none">
            <a:spAutoFit/>
          </a:bodyPr>
          <a:lstStyle/>
          <a:p>
            <a:r>
              <a:rPr lang="en-US" b="1"/>
              <a:t>Gal Kaminka</a:t>
            </a:r>
          </a:p>
        </p:txBody>
      </p:sp>
      <p:sp>
        <p:nvSpPr>
          <p:cNvPr id="68618" name="Text Box 18"/>
          <p:cNvSpPr txBox="1">
            <a:spLocks noChangeArrowheads="1"/>
          </p:cNvSpPr>
          <p:nvPr/>
        </p:nvSpPr>
        <p:spPr bwMode="auto">
          <a:xfrm>
            <a:off x="2232025" y="3452813"/>
            <a:ext cx="1484313" cy="336550"/>
          </a:xfrm>
          <a:prstGeom prst="rect">
            <a:avLst/>
          </a:prstGeom>
          <a:noFill/>
          <a:ln w="9525">
            <a:noFill/>
            <a:miter lim="800000"/>
            <a:headEnd/>
            <a:tailEnd/>
          </a:ln>
        </p:spPr>
        <p:txBody>
          <a:bodyPr wrap="none">
            <a:spAutoFit/>
          </a:bodyPr>
          <a:lstStyle/>
          <a:p>
            <a:r>
              <a:rPr lang="en-US" b="1"/>
              <a:t>Milind Tambe</a:t>
            </a:r>
          </a:p>
        </p:txBody>
      </p:sp>
      <p:sp>
        <p:nvSpPr>
          <p:cNvPr id="68619" name="Text Box 19"/>
          <p:cNvSpPr txBox="1">
            <a:spLocks noChangeArrowheads="1"/>
          </p:cNvSpPr>
          <p:nvPr/>
        </p:nvSpPr>
        <p:spPr bwMode="auto">
          <a:xfrm>
            <a:off x="3851275" y="3416300"/>
            <a:ext cx="1584325" cy="336550"/>
          </a:xfrm>
          <a:prstGeom prst="rect">
            <a:avLst/>
          </a:prstGeom>
          <a:noFill/>
          <a:ln w="9525">
            <a:noFill/>
            <a:miter lim="800000"/>
            <a:headEnd/>
            <a:tailEnd/>
          </a:ln>
        </p:spPr>
        <p:txBody>
          <a:bodyPr wrap="none">
            <a:spAutoFit/>
          </a:bodyPr>
          <a:lstStyle/>
          <a:p>
            <a:r>
              <a:rPr lang="en-US" b="1"/>
              <a:t>Barbara Grosz</a:t>
            </a:r>
          </a:p>
        </p:txBody>
      </p:sp>
      <p:sp>
        <p:nvSpPr>
          <p:cNvPr id="68621" name="Text Box 21"/>
          <p:cNvSpPr txBox="1">
            <a:spLocks noChangeArrowheads="1"/>
          </p:cNvSpPr>
          <p:nvPr/>
        </p:nvSpPr>
        <p:spPr bwMode="auto">
          <a:xfrm>
            <a:off x="5400675" y="3452813"/>
            <a:ext cx="1920875" cy="336550"/>
          </a:xfrm>
          <a:prstGeom prst="rect">
            <a:avLst/>
          </a:prstGeom>
          <a:noFill/>
          <a:ln w="9525">
            <a:noFill/>
            <a:miter lim="800000"/>
            <a:headEnd/>
            <a:tailEnd/>
          </a:ln>
        </p:spPr>
        <p:txBody>
          <a:bodyPr wrap="none">
            <a:spAutoFit/>
          </a:bodyPr>
          <a:lstStyle/>
          <a:p>
            <a:r>
              <a:rPr lang="en-US" sz="1600" b="1" dirty="0"/>
              <a:t>VS Subrahmanian</a:t>
            </a:r>
          </a:p>
        </p:txBody>
      </p:sp>
      <p:pic>
        <p:nvPicPr>
          <p:cNvPr id="68624" name="Picture 25" descr="Fernando Ordonez"/>
          <p:cNvPicPr>
            <a:picLocks noChangeAspect="1" noChangeArrowheads="1"/>
          </p:cNvPicPr>
          <p:nvPr/>
        </p:nvPicPr>
        <p:blipFill>
          <a:blip r:embed="rId6" cstate="print"/>
          <a:srcRect/>
          <a:stretch>
            <a:fillRect/>
          </a:stretch>
        </p:blipFill>
        <p:spPr bwMode="auto">
          <a:xfrm>
            <a:off x="7164388" y="1592263"/>
            <a:ext cx="1584325" cy="1763712"/>
          </a:xfrm>
          <a:prstGeom prst="rect">
            <a:avLst/>
          </a:prstGeom>
          <a:noFill/>
          <a:ln w="9525">
            <a:noFill/>
            <a:miter lim="800000"/>
            <a:headEnd/>
            <a:tailEnd/>
          </a:ln>
        </p:spPr>
      </p:pic>
      <p:sp>
        <p:nvSpPr>
          <p:cNvPr id="68625" name="Text Box 26"/>
          <p:cNvSpPr txBox="1">
            <a:spLocks noChangeArrowheads="1"/>
          </p:cNvSpPr>
          <p:nvPr/>
        </p:nvSpPr>
        <p:spPr bwMode="auto">
          <a:xfrm>
            <a:off x="7227888" y="3452813"/>
            <a:ext cx="1989137" cy="336550"/>
          </a:xfrm>
          <a:prstGeom prst="rect">
            <a:avLst/>
          </a:prstGeom>
          <a:noFill/>
          <a:ln w="9525">
            <a:noFill/>
            <a:miter lim="800000"/>
            <a:headEnd/>
            <a:tailEnd/>
          </a:ln>
        </p:spPr>
        <p:txBody>
          <a:bodyPr wrap="none">
            <a:spAutoFit/>
          </a:bodyPr>
          <a:lstStyle/>
          <a:p>
            <a:r>
              <a:rPr lang="en-US" sz="1600" b="1" dirty="0"/>
              <a:t>Fernando Ordonez</a:t>
            </a:r>
          </a:p>
        </p:txBody>
      </p:sp>
      <p:pic>
        <p:nvPicPr>
          <p:cNvPr id="24" name="Picture 23" descr="michele.jpg"/>
          <p:cNvPicPr>
            <a:picLocks noChangeAspect="1"/>
          </p:cNvPicPr>
          <p:nvPr/>
        </p:nvPicPr>
        <p:blipFill>
          <a:blip r:embed="rId7" cstate="print"/>
          <a:stretch>
            <a:fillRect/>
          </a:stretch>
        </p:blipFill>
        <p:spPr>
          <a:xfrm>
            <a:off x="305510" y="4267200"/>
            <a:ext cx="1596571" cy="1905000"/>
          </a:xfrm>
          <a:prstGeom prst="rect">
            <a:avLst/>
          </a:prstGeom>
        </p:spPr>
      </p:pic>
      <p:sp>
        <p:nvSpPr>
          <p:cNvPr id="25" name="TextBox 24"/>
          <p:cNvSpPr txBox="1"/>
          <p:nvPr/>
        </p:nvSpPr>
        <p:spPr>
          <a:xfrm>
            <a:off x="305510" y="6183868"/>
            <a:ext cx="1751890" cy="369332"/>
          </a:xfrm>
          <a:prstGeom prst="rect">
            <a:avLst/>
          </a:prstGeom>
          <a:noFill/>
        </p:spPr>
        <p:txBody>
          <a:bodyPr wrap="none" rtlCol="0">
            <a:spAutoFit/>
          </a:bodyPr>
          <a:lstStyle/>
          <a:p>
            <a:r>
              <a:rPr lang="en-US" b="1" dirty="0" smtClean="0"/>
              <a:t>Michele Gelfand</a:t>
            </a:r>
            <a:endParaRPr lang="en-US" b="1" dirty="0"/>
          </a:p>
        </p:txBody>
      </p:sp>
      <p:pic>
        <p:nvPicPr>
          <p:cNvPr id="26" name="Picture 24" descr="Ya’akov Gal"/>
          <p:cNvPicPr>
            <a:picLocks noChangeAspect="1" noChangeArrowheads="1"/>
          </p:cNvPicPr>
          <p:nvPr/>
        </p:nvPicPr>
        <p:blipFill>
          <a:blip r:embed="rId8" cstate="print"/>
          <a:srcRect/>
          <a:stretch>
            <a:fillRect/>
          </a:stretch>
        </p:blipFill>
        <p:spPr>
          <a:xfrm>
            <a:off x="2057400" y="3962400"/>
            <a:ext cx="1944687" cy="2243138"/>
          </a:xfrm>
          <a:prstGeom prst="rect">
            <a:avLst/>
          </a:prstGeom>
          <a:noFill/>
        </p:spPr>
      </p:pic>
      <p:sp>
        <p:nvSpPr>
          <p:cNvPr id="27" name="Text Box 25"/>
          <p:cNvSpPr txBox="1">
            <a:spLocks noChangeArrowheads="1"/>
          </p:cNvSpPr>
          <p:nvPr/>
        </p:nvSpPr>
        <p:spPr bwMode="auto">
          <a:xfrm>
            <a:off x="2305050" y="6199188"/>
            <a:ext cx="1336675" cy="338137"/>
          </a:xfrm>
          <a:prstGeom prst="rect">
            <a:avLst/>
          </a:prstGeom>
          <a:noFill/>
          <a:ln w="9525">
            <a:noFill/>
            <a:miter lim="800000"/>
            <a:headEnd/>
            <a:tailEnd/>
          </a:ln>
        </p:spPr>
        <p:txBody>
          <a:bodyPr wrap="none">
            <a:spAutoFit/>
          </a:bodyPr>
          <a:lstStyle/>
          <a:p>
            <a:r>
              <a:rPr lang="en-US" b="1"/>
              <a:t>Ya’akov Gal</a:t>
            </a:r>
          </a:p>
        </p:txBody>
      </p:sp>
      <p:pic>
        <p:nvPicPr>
          <p:cNvPr id="28" name="Picture 6" descr="ari"/>
          <p:cNvPicPr>
            <a:picLocks noChangeAspect="1" noChangeArrowheads="1"/>
          </p:cNvPicPr>
          <p:nvPr/>
        </p:nvPicPr>
        <p:blipFill>
          <a:blip r:embed="rId9" cstate="print"/>
          <a:srcRect r="49107"/>
          <a:stretch>
            <a:fillRect/>
          </a:stretch>
        </p:blipFill>
        <p:spPr bwMode="auto">
          <a:xfrm>
            <a:off x="5873750" y="4134081"/>
            <a:ext cx="1447800" cy="1982788"/>
          </a:xfrm>
          <a:prstGeom prst="rect">
            <a:avLst/>
          </a:prstGeom>
          <a:noFill/>
          <a:ln w="9525">
            <a:noFill/>
            <a:miter lim="800000"/>
            <a:headEnd/>
            <a:tailEnd/>
          </a:ln>
        </p:spPr>
      </p:pic>
      <p:sp>
        <p:nvSpPr>
          <p:cNvPr id="29" name="Text Box 16"/>
          <p:cNvSpPr txBox="1">
            <a:spLocks noChangeArrowheads="1"/>
          </p:cNvSpPr>
          <p:nvPr/>
        </p:nvSpPr>
        <p:spPr bwMode="auto">
          <a:xfrm>
            <a:off x="5943600" y="6045200"/>
            <a:ext cx="1311275" cy="584200"/>
          </a:xfrm>
          <a:prstGeom prst="rect">
            <a:avLst/>
          </a:prstGeom>
          <a:noFill/>
          <a:ln w="9525">
            <a:noFill/>
            <a:miter lim="800000"/>
            <a:headEnd/>
            <a:tailEnd/>
          </a:ln>
        </p:spPr>
        <p:txBody>
          <a:bodyPr wrap="none">
            <a:spAutoFit/>
          </a:bodyPr>
          <a:lstStyle/>
          <a:p>
            <a:pPr algn="ctr"/>
            <a:r>
              <a:rPr lang="en-US" b="1" dirty="0"/>
              <a:t>Ariella </a:t>
            </a:r>
            <a:br>
              <a:rPr lang="en-US" b="1" dirty="0"/>
            </a:br>
            <a:r>
              <a:rPr lang="en-US" b="1" dirty="0"/>
              <a:t>Richardson</a:t>
            </a:r>
          </a:p>
        </p:txBody>
      </p:sp>
      <p:pic>
        <p:nvPicPr>
          <p:cNvPr id="30" name="Picture 29" descr="noam-peled.JPG"/>
          <p:cNvPicPr>
            <a:picLocks noChangeAspect="1"/>
          </p:cNvPicPr>
          <p:nvPr/>
        </p:nvPicPr>
        <p:blipFill>
          <a:blip r:embed="rId10" cstate="print"/>
          <a:stretch>
            <a:fillRect/>
          </a:stretch>
        </p:blipFill>
        <p:spPr>
          <a:xfrm>
            <a:off x="3962400" y="4169240"/>
            <a:ext cx="1905000" cy="1912471"/>
          </a:xfrm>
          <a:prstGeom prst="rect">
            <a:avLst/>
          </a:prstGeom>
        </p:spPr>
      </p:pic>
      <p:sp>
        <p:nvSpPr>
          <p:cNvPr id="31" name="TextBox 30"/>
          <p:cNvSpPr txBox="1"/>
          <p:nvPr/>
        </p:nvSpPr>
        <p:spPr>
          <a:xfrm>
            <a:off x="4191000" y="6157912"/>
            <a:ext cx="1344727" cy="369332"/>
          </a:xfrm>
          <a:prstGeom prst="rect">
            <a:avLst/>
          </a:prstGeom>
          <a:noFill/>
        </p:spPr>
        <p:txBody>
          <a:bodyPr wrap="none" rtlCol="0">
            <a:spAutoFit/>
          </a:bodyPr>
          <a:lstStyle/>
          <a:p>
            <a:r>
              <a:rPr lang="en-US" b="1" dirty="0" smtClean="0"/>
              <a:t>Noam Peled</a:t>
            </a:r>
            <a:endParaRPr lang="en-US" b="1" dirty="0"/>
          </a:p>
        </p:txBody>
      </p:sp>
      <p:pic>
        <p:nvPicPr>
          <p:cNvPr id="32" name="Picture 31" descr="galit.JPG"/>
          <p:cNvPicPr>
            <a:picLocks noChangeAspect="1"/>
          </p:cNvPicPr>
          <p:nvPr/>
        </p:nvPicPr>
        <p:blipFill>
          <a:blip r:embed="rId11" cstate="print"/>
          <a:srcRect l="49216" r="29154" b="70219"/>
          <a:stretch>
            <a:fillRect/>
          </a:stretch>
        </p:blipFill>
        <p:spPr>
          <a:xfrm>
            <a:off x="7239000" y="4210050"/>
            <a:ext cx="1752600" cy="1809750"/>
          </a:xfrm>
          <a:prstGeom prst="rect">
            <a:avLst/>
          </a:prstGeom>
        </p:spPr>
      </p:pic>
      <p:sp>
        <p:nvSpPr>
          <p:cNvPr id="33" name="TextBox 32"/>
          <p:cNvSpPr txBox="1"/>
          <p:nvPr/>
        </p:nvSpPr>
        <p:spPr>
          <a:xfrm>
            <a:off x="7554155" y="6113467"/>
            <a:ext cx="1194558" cy="369332"/>
          </a:xfrm>
          <a:prstGeom prst="rect">
            <a:avLst/>
          </a:prstGeom>
          <a:noFill/>
        </p:spPr>
        <p:txBody>
          <a:bodyPr wrap="none" rtlCol="0">
            <a:spAutoFit/>
          </a:bodyPr>
          <a:lstStyle/>
          <a:p>
            <a:r>
              <a:rPr lang="en-US" b="1" dirty="0" smtClean="0"/>
              <a:t>Galit Haim</a:t>
            </a:r>
            <a:endParaRPr lang="en-US" b="1" dirty="0"/>
          </a:p>
        </p:txBody>
      </p:sp>
      <p:sp>
        <p:nvSpPr>
          <p:cNvPr id="35" name="Rectangle 8"/>
          <p:cNvSpPr txBox="1">
            <a:spLocks noChangeArrowheads="1"/>
          </p:cNvSpPr>
          <p:nvPr/>
        </p:nvSpPr>
        <p:spPr>
          <a:xfrm>
            <a:off x="493713" y="228600"/>
            <a:ext cx="8229600" cy="1143000"/>
          </a:xfrm>
          <a:prstGeom prst="rect">
            <a:avLst/>
          </a:prstGeom>
        </p:spPr>
        <p:txBody>
          <a:bodyPr vert="horz" lIns="0" rIns="0" bIns="0" anchor="b">
            <a:normAutofit/>
          </a:bodyPr>
          <a:lstStyle>
            <a:lvl1pPr algn="r" rtl="0" eaLnBrk="1" latinLnBrk="0" hangingPunct="1">
              <a:spcBef>
                <a:spcPct val="0"/>
              </a:spcBef>
              <a:buNone/>
              <a:defRPr kumimoji="0" sz="5000" b="0" kern="1200">
                <a:ln>
                  <a:noFill/>
                </a:ln>
                <a:solidFill>
                  <a:schemeClr val="tx2"/>
                </a:solidFill>
                <a:effectLst/>
                <a:latin typeface="+mj-lt"/>
                <a:ea typeface="+mj-ea"/>
                <a:cs typeface="+mj-cs"/>
              </a:defRPr>
            </a:lvl1pPr>
          </a:lstStyle>
          <a:p>
            <a:pPr algn="ctr" fontAlgn="auto">
              <a:spcAft>
                <a:spcPts val="0"/>
              </a:spcAft>
            </a:pPr>
            <a:r>
              <a:rPr lang="en-US" dirty="0" smtClean="0"/>
              <a:t>Collaborators</a:t>
            </a:r>
          </a:p>
        </p:txBody>
      </p:sp>
    </p:spTree>
    <p:extLst>
      <p:ext uri="{BB962C8B-B14F-4D97-AF65-F5344CB8AC3E}">
        <p14:creationId xmlns:p14="http://schemas.microsoft.com/office/powerpoint/2010/main" val="1432076795"/>
      </p:ext>
    </p:extLst>
  </p:cSld>
  <p:clrMapOvr>
    <a:masterClrMapping/>
  </p:clrMapOvr>
  <p:transition advTm="12531"/>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1143000"/>
          </a:xfrm>
        </p:spPr>
        <p:txBody>
          <a:bodyPr tIns="41473"/>
          <a:lstStyle/>
          <a:p>
            <a:pPr algn="ctr">
              <a:defRPr/>
            </a:pPr>
            <a:r>
              <a:rPr lang="en-US" b="1" dirty="0" err="1" smtClean="0"/>
              <a:t>Stackelberg</a:t>
            </a:r>
            <a:r>
              <a:rPr lang="en-US" b="1" dirty="0" smtClean="0"/>
              <a:t> Equilibrium</a:t>
            </a:r>
            <a:endParaRPr lang="en-US" b="1" dirty="0"/>
          </a:p>
        </p:txBody>
      </p:sp>
      <p:sp>
        <p:nvSpPr>
          <p:cNvPr id="344067" name="Line 1"/>
          <p:cNvSpPr>
            <a:spLocks noChangeShapeType="1"/>
          </p:cNvSpPr>
          <p:nvPr/>
        </p:nvSpPr>
        <p:spPr bwMode="auto">
          <a:xfrm flipH="1">
            <a:off x="4237143" y="3110884"/>
            <a:ext cx="869529" cy="779115"/>
          </a:xfrm>
          <a:prstGeom prst="line">
            <a:avLst/>
          </a:prstGeom>
          <a:noFill/>
          <a:ln w="25400">
            <a:solidFill>
              <a:schemeClr val="tx1"/>
            </a:solidFill>
            <a:round/>
            <a:headEnd/>
            <a:tailEnd/>
          </a:ln>
        </p:spPr>
        <p:txBody>
          <a:bodyPr lIns="64250" tIns="32126" rIns="64250" bIns="32126">
            <a:prstTxWarp prst="textNoShape">
              <a:avLst/>
            </a:prstTxWarp>
          </a:bodyPr>
          <a:lstStyle/>
          <a:p>
            <a:endParaRPr lang="en-US">
              <a:solidFill>
                <a:srgbClr val="000000"/>
              </a:solidFill>
            </a:endParaRPr>
          </a:p>
        </p:txBody>
      </p:sp>
      <p:sp>
        <p:nvSpPr>
          <p:cNvPr id="344068" name="Line 2"/>
          <p:cNvSpPr>
            <a:spLocks noChangeShapeType="1"/>
          </p:cNvSpPr>
          <p:nvPr/>
        </p:nvSpPr>
        <p:spPr bwMode="auto">
          <a:xfrm>
            <a:off x="6244084" y="3110884"/>
            <a:ext cx="853902" cy="800323"/>
          </a:xfrm>
          <a:prstGeom prst="line">
            <a:avLst/>
          </a:prstGeom>
          <a:noFill/>
          <a:ln w="25400">
            <a:solidFill>
              <a:schemeClr val="tx1"/>
            </a:solidFill>
            <a:round/>
            <a:headEnd/>
            <a:tailEnd/>
          </a:ln>
        </p:spPr>
        <p:txBody>
          <a:bodyPr lIns="64250" tIns="32126" rIns="64250" bIns="32126">
            <a:prstTxWarp prst="textNoShape">
              <a:avLst/>
            </a:prstTxWarp>
          </a:bodyPr>
          <a:lstStyle/>
          <a:p>
            <a:endParaRPr lang="en-US">
              <a:solidFill>
                <a:srgbClr val="000000"/>
              </a:solidFill>
            </a:endParaRPr>
          </a:p>
        </p:txBody>
      </p:sp>
      <p:sp>
        <p:nvSpPr>
          <p:cNvPr id="344069" name="Rectangle 3"/>
          <p:cNvSpPr>
            <a:spLocks/>
          </p:cNvSpPr>
          <p:nvPr/>
        </p:nvSpPr>
        <p:spPr bwMode="auto">
          <a:xfrm>
            <a:off x="3286125" y="3107531"/>
            <a:ext cx="1232297" cy="389558"/>
          </a:xfrm>
          <a:prstGeom prst="rect">
            <a:avLst/>
          </a:prstGeom>
          <a:noFill/>
          <a:ln w="12700">
            <a:noFill/>
            <a:miter lim="800000"/>
            <a:headEnd/>
            <a:tailEnd/>
          </a:ln>
        </p:spPr>
        <p:txBody>
          <a:bodyPr lIns="0" tIns="0" rIns="0" bIns="0" anchor="ctr">
            <a:prstTxWarp prst="textNoShape">
              <a:avLst/>
            </a:prstTxWarp>
            <a:spAutoFit/>
          </a:bodyPr>
          <a:lstStyle/>
          <a:p>
            <a:r>
              <a:rPr lang="en-US" sz="2500" dirty="0">
                <a:solidFill>
                  <a:srgbClr val="000000"/>
                </a:solidFill>
                <a:ea typeface="Gill Sans" charset="0"/>
                <a:cs typeface="Gill Sans" charset="0"/>
              </a:rPr>
              <a:t>{0.1,0.9}</a:t>
            </a:r>
          </a:p>
        </p:txBody>
      </p:sp>
      <p:sp>
        <p:nvSpPr>
          <p:cNvPr id="344070" name="Rectangle 4"/>
          <p:cNvSpPr>
            <a:spLocks/>
          </p:cNvSpPr>
          <p:nvPr/>
        </p:nvSpPr>
        <p:spPr bwMode="auto">
          <a:xfrm>
            <a:off x="6768703" y="3053953"/>
            <a:ext cx="1232297" cy="389558"/>
          </a:xfrm>
          <a:prstGeom prst="rect">
            <a:avLst/>
          </a:prstGeom>
          <a:noFill/>
          <a:ln w="12700">
            <a:noFill/>
            <a:miter lim="800000"/>
            <a:headEnd/>
            <a:tailEnd/>
          </a:ln>
        </p:spPr>
        <p:txBody>
          <a:bodyPr lIns="0" tIns="0" rIns="0" bIns="0" anchor="ctr">
            <a:prstTxWarp prst="textNoShape">
              <a:avLst/>
            </a:prstTxWarp>
            <a:spAutoFit/>
          </a:bodyPr>
          <a:lstStyle/>
          <a:p>
            <a:r>
              <a:rPr lang="en-US" sz="2500" dirty="0">
                <a:solidFill>
                  <a:srgbClr val="000000"/>
                </a:solidFill>
                <a:ea typeface="Gill Sans" charset="0"/>
                <a:cs typeface="Gill Sans" charset="0"/>
              </a:rPr>
              <a:t>{0.5,0.5}</a:t>
            </a:r>
          </a:p>
        </p:txBody>
      </p:sp>
      <p:sp>
        <p:nvSpPr>
          <p:cNvPr id="344071" name="Line 5"/>
          <p:cNvSpPr>
            <a:spLocks noChangeShapeType="1"/>
          </p:cNvSpPr>
          <p:nvPr/>
        </p:nvSpPr>
        <p:spPr bwMode="auto">
          <a:xfrm flipH="1">
            <a:off x="3308449" y="5204898"/>
            <a:ext cx="572617" cy="598289"/>
          </a:xfrm>
          <a:prstGeom prst="line">
            <a:avLst/>
          </a:prstGeom>
          <a:noFill/>
          <a:ln w="25400">
            <a:solidFill>
              <a:schemeClr val="tx1"/>
            </a:solidFill>
            <a:round/>
            <a:headEnd/>
            <a:tailEnd/>
          </a:ln>
        </p:spPr>
        <p:txBody>
          <a:bodyPr lIns="64250" tIns="32126" rIns="64250" bIns="32126">
            <a:prstTxWarp prst="textNoShape">
              <a:avLst/>
            </a:prstTxWarp>
          </a:bodyPr>
          <a:lstStyle/>
          <a:p>
            <a:endParaRPr lang="en-US">
              <a:solidFill>
                <a:srgbClr val="000000"/>
              </a:solidFill>
            </a:endParaRPr>
          </a:p>
        </p:txBody>
      </p:sp>
      <p:sp>
        <p:nvSpPr>
          <p:cNvPr id="344072" name="Line 6"/>
          <p:cNvSpPr>
            <a:spLocks noChangeShapeType="1"/>
          </p:cNvSpPr>
          <p:nvPr/>
        </p:nvSpPr>
        <p:spPr bwMode="auto">
          <a:xfrm>
            <a:off x="4212580" y="5204898"/>
            <a:ext cx="613916" cy="598289"/>
          </a:xfrm>
          <a:prstGeom prst="line">
            <a:avLst/>
          </a:prstGeom>
          <a:noFill/>
          <a:ln w="25400">
            <a:solidFill>
              <a:schemeClr val="tx1"/>
            </a:solidFill>
            <a:round/>
            <a:headEnd/>
            <a:tailEnd/>
          </a:ln>
        </p:spPr>
        <p:txBody>
          <a:bodyPr lIns="64250" tIns="32126" rIns="64250" bIns="32126">
            <a:prstTxWarp prst="textNoShape">
              <a:avLst/>
            </a:prstTxWarp>
          </a:bodyPr>
          <a:lstStyle/>
          <a:p>
            <a:endParaRPr lang="en-US">
              <a:solidFill>
                <a:srgbClr val="000000"/>
              </a:solidFill>
            </a:endParaRPr>
          </a:p>
        </p:txBody>
      </p:sp>
      <p:sp>
        <p:nvSpPr>
          <p:cNvPr id="344073" name="Rectangle 7"/>
          <p:cNvSpPr>
            <a:spLocks/>
          </p:cNvSpPr>
          <p:nvPr/>
        </p:nvSpPr>
        <p:spPr bwMode="auto">
          <a:xfrm>
            <a:off x="4923607" y="5313633"/>
            <a:ext cx="248915" cy="276999"/>
          </a:xfrm>
          <a:prstGeom prst="rect">
            <a:avLst/>
          </a:prstGeom>
          <a:noFill/>
          <a:ln w="12700">
            <a:noFill/>
            <a:miter lim="800000"/>
            <a:headEnd/>
            <a:tailEnd/>
          </a:ln>
        </p:spPr>
        <p:txBody>
          <a:bodyPr lIns="0" tIns="0" rIns="0" bIns="0" anchor="ctr">
            <a:prstTxWarp prst="textNoShape">
              <a:avLst/>
            </a:prstTxWarp>
            <a:spAutoFit/>
          </a:bodyPr>
          <a:lstStyle/>
          <a:p>
            <a:r>
              <a:rPr lang="en-US">
                <a:solidFill>
                  <a:srgbClr val="000000"/>
                </a:solidFill>
                <a:ea typeface="Gill Sans" charset="0"/>
                <a:cs typeface="Gill Sans" charset="0"/>
              </a:rPr>
              <a:t>2</a:t>
            </a:r>
          </a:p>
        </p:txBody>
      </p:sp>
      <p:sp>
        <p:nvSpPr>
          <p:cNvPr id="344074" name="Rectangle 8"/>
          <p:cNvSpPr>
            <a:spLocks/>
          </p:cNvSpPr>
          <p:nvPr/>
        </p:nvSpPr>
        <p:spPr bwMode="auto">
          <a:xfrm>
            <a:off x="2922241" y="5313633"/>
            <a:ext cx="248915" cy="276999"/>
          </a:xfrm>
          <a:prstGeom prst="rect">
            <a:avLst/>
          </a:prstGeom>
          <a:noFill/>
          <a:ln w="12700">
            <a:noFill/>
            <a:miter lim="800000"/>
            <a:headEnd/>
            <a:tailEnd/>
          </a:ln>
        </p:spPr>
        <p:txBody>
          <a:bodyPr lIns="0" tIns="0" rIns="0" bIns="0" anchor="ctr">
            <a:prstTxWarp prst="textNoShape">
              <a:avLst/>
            </a:prstTxWarp>
            <a:spAutoFit/>
          </a:bodyPr>
          <a:lstStyle/>
          <a:p>
            <a:r>
              <a:rPr lang="en-US">
                <a:solidFill>
                  <a:srgbClr val="000000"/>
                </a:solidFill>
                <a:ea typeface="Gill Sans" charset="0"/>
                <a:cs typeface="Gill Sans" charset="0"/>
              </a:rPr>
              <a:t>1</a:t>
            </a:r>
          </a:p>
        </p:txBody>
      </p:sp>
      <p:sp>
        <p:nvSpPr>
          <p:cNvPr id="344075" name="Rectangle 9"/>
          <p:cNvSpPr>
            <a:spLocks/>
          </p:cNvSpPr>
          <p:nvPr/>
        </p:nvSpPr>
        <p:spPr bwMode="auto">
          <a:xfrm>
            <a:off x="2589613" y="5967264"/>
            <a:ext cx="1399729" cy="389558"/>
          </a:xfrm>
          <a:prstGeom prst="rect">
            <a:avLst/>
          </a:prstGeom>
          <a:noFill/>
          <a:ln w="12700">
            <a:noFill/>
            <a:miter lim="800000"/>
            <a:headEnd/>
            <a:tailEnd/>
          </a:ln>
        </p:spPr>
        <p:txBody>
          <a:bodyPr lIns="0" tIns="0" rIns="0" bIns="0" anchor="ctr">
            <a:prstTxWarp prst="textNoShape">
              <a:avLst/>
            </a:prstTxWarp>
            <a:spAutoFit/>
          </a:bodyPr>
          <a:lstStyle/>
          <a:p>
            <a:r>
              <a:rPr lang="en-US" sz="2500" dirty="0">
                <a:solidFill>
                  <a:srgbClr val="000000"/>
                </a:solidFill>
                <a:ea typeface="Gill Sans" charset="0"/>
                <a:cs typeface="Gill Sans" charset="0"/>
              </a:rPr>
              <a:t>(-0.9, 0.9)</a:t>
            </a:r>
          </a:p>
        </p:txBody>
      </p:sp>
      <p:sp>
        <p:nvSpPr>
          <p:cNvPr id="344076" name="Rectangle 10"/>
          <p:cNvSpPr>
            <a:spLocks/>
          </p:cNvSpPr>
          <p:nvPr/>
        </p:nvSpPr>
        <p:spPr bwMode="auto">
          <a:xfrm>
            <a:off x="4190258" y="5967264"/>
            <a:ext cx="1399729" cy="389558"/>
          </a:xfrm>
          <a:prstGeom prst="rect">
            <a:avLst/>
          </a:prstGeom>
          <a:noFill/>
          <a:ln w="12700">
            <a:noFill/>
            <a:miter lim="800000"/>
            <a:headEnd/>
            <a:tailEnd/>
          </a:ln>
        </p:spPr>
        <p:txBody>
          <a:bodyPr lIns="0" tIns="0" rIns="0" bIns="0" anchor="ctr">
            <a:prstTxWarp prst="textNoShape">
              <a:avLst/>
            </a:prstTxWarp>
            <a:spAutoFit/>
          </a:bodyPr>
          <a:lstStyle/>
          <a:p>
            <a:r>
              <a:rPr lang="en-US" sz="2500" dirty="0">
                <a:solidFill>
                  <a:srgbClr val="000000"/>
                </a:solidFill>
                <a:ea typeface="Gill Sans" charset="0"/>
                <a:cs typeface="Gill Sans" charset="0"/>
              </a:rPr>
              <a:t>(1.8, -0.9)</a:t>
            </a:r>
          </a:p>
        </p:txBody>
      </p:sp>
      <p:pic>
        <p:nvPicPr>
          <p:cNvPr id="344077" name="Picture 11"/>
          <p:cNvPicPr>
            <a:picLocks noChangeArrowheads="1"/>
          </p:cNvPicPr>
          <p:nvPr/>
        </p:nvPicPr>
        <p:blipFill>
          <a:blip r:embed="rId3"/>
          <a:srcRect l="22670" r="23689"/>
          <a:stretch>
            <a:fillRect/>
          </a:stretch>
        </p:blipFill>
        <p:spPr bwMode="auto">
          <a:xfrm>
            <a:off x="3624337" y="4057427"/>
            <a:ext cx="1196578" cy="918641"/>
          </a:xfrm>
          <a:prstGeom prst="rect">
            <a:avLst/>
          </a:prstGeom>
          <a:noFill/>
          <a:ln w="12700">
            <a:noFill/>
            <a:miter lim="800000"/>
            <a:headEnd/>
            <a:tailEnd/>
          </a:ln>
        </p:spPr>
      </p:pic>
      <p:pic>
        <p:nvPicPr>
          <p:cNvPr id="344078" name="Picture 13"/>
          <p:cNvPicPr>
            <a:picLocks noChangeArrowheads="1"/>
          </p:cNvPicPr>
          <p:nvPr/>
        </p:nvPicPr>
        <p:blipFill>
          <a:blip r:embed="rId3"/>
          <a:srcRect l="22670" r="23689"/>
          <a:stretch>
            <a:fillRect/>
          </a:stretch>
        </p:blipFill>
        <p:spPr bwMode="auto">
          <a:xfrm>
            <a:off x="6492999" y="4057427"/>
            <a:ext cx="1196578" cy="918641"/>
          </a:xfrm>
          <a:prstGeom prst="rect">
            <a:avLst/>
          </a:prstGeom>
          <a:noFill/>
          <a:ln w="12700">
            <a:noFill/>
            <a:miter lim="800000"/>
            <a:headEnd/>
            <a:tailEnd/>
          </a:ln>
        </p:spPr>
      </p:pic>
      <p:sp>
        <p:nvSpPr>
          <p:cNvPr id="344079" name="Line 14"/>
          <p:cNvSpPr>
            <a:spLocks noChangeShapeType="1"/>
          </p:cNvSpPr>
          <p:nvPr/>
        </p:nvSpPr>
        <p:spPr bwMode="auto">
          <a:xfrm flipH="1">
            <a:off x="6616898" y="5211595"/>
            <a:ext cx="572617" cy="598289"/>
          </a:xfrm>
          <a:prstGeom prst="line">
            <a:avLst/>
          </a:prstGeom>
          <a:noFill/>
          <a:ln w="25400">
            <a:solidFill>
              <a:schemeClr val="tx1"/>
            </a:solidFill>
            <a:round/>
            <a:headEnd/>
            <a:tailEnd/>
          </a:ln>
        </p:spPr>
        <p:txBody>
          <a:bodyPr lIns="64250" tIns="32126" rIns="64250" bIns="32126">
            <a:prstTxWarp prst="textNoShape">
              <a:avLst/>
            </a:prstTxWarp>
          </a:bodyPr>
          <a:lstStyle/>
          <a:p>
            <a:endParaRPr lang="en-US">
              <a:solidFill>
                <a:srgbClr val="000000"/>
              </a:solidFill>
            </a:endParaRPr>
          </a:p>
        </p:txBody>
      </p:sp>
      <p:sp>
        <p:nvSpPr>
          <p:cNvPr id="344080" name="Line 15"/>
          <p:cNvSpPr>
            <a:spLocks noChangeShapeType="1"/>
          </p:cNvSpPr>
          <p:nvPr/>
        </p:nvSpPr>
        <p:spPr bwMode="auto">
          <a:xfrm>
            <a:off x="7521030" y="5211595"/>
            <a:ext cx="613916" cy="598289"/>
          </a:xfrm>
          <a:prstGeom prst="line">
            <a:avLst/>
          </a:prstGeom>
          <a:noFill/>
          <a:ln w="25400">
            <a:solidFill>
              <a:schemeClr val="tx1"/>
            </a:solidFill>
            <a:round/>
            <a:headEnd/>
            <a:tailEnd/>
          </a:ln>
        </p:spPr>
        <p:txBody>
          <a:bodyPr lIns="64250" tIns="32126" rIns="64250" bIns="32126">
            <a:prstTxWarp prst="textNoShape">
              <a:avLst/>
            </a:prstTxWarp>
          </a:bodyPr>
          <a:lstStyle/>
          <a:p>
            <a:endParaRPr lang="en-US">
              <a:solidFill>
                <a:srgbClr val="000000"/>
              </a:solidFill>
            </a:endParaRPr>
          </a:p>
        </p:txBody>
      </p:sp>
      <p:sp>
        <p:nvSpPr>
          <p:cNvPr id="344081" name="Rectangle 16"/>
          <p:cNvSpPr>
            <a:spLocks/>
          </p:cNvSpPr>
          <p:nvPr/>
        </p:nvSpPr>
        <p:spPr bwMode="auto">
          <a:xfrm>
            <a:off x="8232056" y="5320330"/>
            <a:ext cx="248915" cy="276999"/>
          </a:xfrm>
          <a:prstGeom prst="rect">
            <a:avLst/>
          </a:prstGeom>
          <a:noFill/>
          <a:ln w="12700">
            <a:noFill/>
            <a:miter lim="800000"/>
            <a:headEnd/>
            <a:tailEnd/>
          </a:ln>
        </p:spPr>
        <p:txBody>
          <a:bodyPr lIns="0" tIns="0" rIns="0" bIns="0" anchor="ctr">
            <a:prstTxWarp prst="textNoShape">
              <a:avLst/>
            </a:prstTxWarp>
            <a:spAutoFit/>
          </a:bodyPr>
          <a:lstStyle/>
          <a:p>
            <a:r>
              <a:rPr lang="en-US">
                <a:solidFill>
                  <a:srgbClr val="000000"/>
                </a:solidFill>
                <a:ea typeface="Gill Sans" charset="0"/>
                <a:cs typeface="Gill Sans" charset="0"/>
              </a:rPr>
              <a:t>2</a:t>
            </a:r>
          </a:p>
        </p:txBody>
      </p:sp>
      <p:sp>
        <p:nvSpPr>
          <p:cNvPr id="344082" name="Rectangle 17"/>
          <p:cNvSpPr>
            <a:spLocks/>
          </p:cNvSpPr>
          <p:nvPr/>
        </p:nvSpPr>
        <p:spPr bwMode="auto">
          <a:xfrm>
            <a:off x="6230690" y="5320330"/>
            <a:ext cx="248915" cy="276999"/>
          </a:xfrm>
          <a:prstGeom prst="rect">
            <a:avLst/>
          </a:prstGeom>
          <a:noFill/>
          <a:ln w="12700">
            <a:noFill/>
            <a:miter lim="800000"/>
            <a:headEnd/>
            <a:tailEnd/>
          </a:ln>
        </p:spPr>
        <p:txBody>
          <a:bodyPr lIns="0" tIns="0" rIns="0" bIns="0" anchor="ctr">
            <a:prstTxWarp prst="textNoShape">
              <a:avLst/>
            </a:prstTxWarp>
            <a:spAutoFit/>
          </a:bodyPr>
          <a:lstStyle/>
          <a:p>
            <a:r>
              <a:rPr lang="en-US">
                <a:solidFill>
                  <a:srgbClr val="000000"/>
                </a:solidFill>
                <a:ea typeface="Gill Sans" charset="0"/>
                <a:cs typeface="Gill Sans" charset="0"/>
              </a:rPr>
              <a:t>1</a:t>
            </a:r>
          </a:p>
        </p:txBody>
      </p:sp>
      <p:sp>
        <p:nvSpPr>
          <p:cNvPr id="344083" name="Rectangle 18"/>
          <p:cNvSpPr>
            <a:spLocks/>
          </p:cNvSpPr>
          <p:nvPr/>
        </p:nvSpPr>
        <p:spPr bwMode="auto">
          <a:xfrm>
            <a:off x="6188279" y="5973961"/>
            <a:ext cx="786929" cy="389558"/>
          </a:xfrm>
          <a:prstGeom prst="rect">
            <a:avLst/>
          </a:prstGeom>
          <a:noFill/>
          <a:ln w="12700">
            <a:noFill/>
            <a:miter lim="800000"/>
            <a:headEnd/>
            <a:tailEnd/>
          </a:ln>
        </p:spPr>
        <p:txBody>
          <a:bodyPr lIns="0" tIns="0" rIns="0" bIns="0" anchor="ctr">
            <a:prstTxWarp prst="textNoShape">
              <a:avLst/>
            </a:prstTxWarp>
            <a:spAutoFit/>
          </a:bodyPr>
          <a:lstStyle/>
          <a:p>
            <a:r>
              <a:rPr lang="en-US" sz="2500" dirty="0">
                <a:solidFill>
                  <a:srgbClr val="000000"/>
                </a:solidFill>
                <a:ea typeface="Gill Sans" charset="0"/>
                <a:cs typeface="Gill Sans" charset="0"/>
              </a:rPr>
              <a:t>(0, 0)</a:t>
            </a:r>
          </a:p>
        </p:txBody>
      </p:sp>
      <p:sp>
        <p:nvSpPr>
          <p:cNvPr id="344084" name="Rectangle 19"/>
          <p:cNvSpPr>
            <a:spLocks/>
          </p:cNvSpPr>
          <p:nvPr/>
        </p:nvSpPr>
        <p:spPr bwMode="auto">
          <a:xfrm>
            <a:off x="7804549" y="5784020"/>
            <a:ext cx="1107281" cy="769441"/>
          </a:xfrm>
          <a:prstGeom prst="rect">
            <a:avLst/>
          </a:prstGeom>
          <a:noFill/>
          <a:ln w="12700">
            <a:noFill/>
            <a:miter lim="800000"/>
            <a:headEnd/>
            <a:tailEnd/>
          </a:ln>
        </p:spPr>
        <p:txBody>
          <a:bodyPr lIns="0" tIns="0" rIns="0" bIns="0" anchor="ctr">
            <a:prstTxWarp prst="textNoShape">
              <a:avLst/>
            </a:prstTxWarp>
            <a:spAutoFit/>
          </a:bodyPr>
          <a:lstStyle/>
          <a:p>
            <a:r>
              <a:rPr lang="en-US" sz="2500" dirty="0">
                <a:solidFill>
                  <a:srgbClr val="000000"/>
                </a:solidFill>
                <a:ea typeface="Gill Sans" charset="0"/>
                <a:cs typeface="Gill Sans" charset="0"/>
              </a:rPr>
              <a:t>(0, -0.5)</a:t>
            </a:r>
          </a:p>
        </p:txBody>
      </p:sp>
      <p:sp>
        <p:nvSpPr>
          <p:cNvPr id="344085" name="Line 20"/>
          <p:cNvSpPr>
            <a:spLocks noChangeShapeType="1"/>
          </p:cNvSpPr>
          <p:nvPr/>
        </p:nvSpPr>
        <p:spPr bwMode="auto">
          <a:xfrm flipH="1">
            <a:off x="5265173" y="3118699"/>
            <a:ext cx="216545" cy="785813"/>
          </a:xfrm>
          <a:prstGeom prst="line">
            <a:avLst/>
          </a:prstGeom>
          <a:noFill/>
          <a:ln w="25400">
            <a:solidFill>
              <a:schemeClr val="tx1"/>
            </a:solidFill>
            <a:round/>
            <a:headEnd/>
            <a:tailEnd/>
          </a:ln>
        </p:spPr>
        <p:txBody>
          <a:bodyPr lIns="64250" tIns="32126" rIns="64250" bIns="32126">
            <a:prstTxWarp prst="textNoShape">
              <a:avLst/>
            </a:prstTxWarp>
          </a:bodyPr>
          <a:lstStyle/>
          <a:p>
            <a:endParaRPr lang="en-US">
              <a:solidFill>
                <a:srgbClr val="000000"/>
              </a:solidFill>
            </a:endParaRPr>
          </a:p>
        </p:txBody>
      </p:sp>
      <p:sp>
        <p:nvSpPr>
          <p:cNvPr id="344086" name="Line 21"/>
          <p:cNvSpPr>
            <a:spLocks noChangeShapeType="1"/>
          </p:cNvSpPr>
          <p:nvPr/>
        </p:nvSpPr>
        <p:spPr bwMode="auto">
          <a:xfrm>
            <a:off x="5845604" y="3118699"/>
            <a:ext cx="207615" cy="785813"/>
          </a:xfrm>
          <a:prstGeom prst="line">
            <a:avLst/>
          </a:prstGeom>
          <a:noFill/>
          <a:ln w="25400">
            <a:solidFill>
              <a:schemeClr val="tx1"/>
            </a:solidFill>
            <a:round/>
            <a:headEnd/>
            <a:tailEnd/>
          </a:ln>
        </p:spPr>
        <p:txBody>
          <a:bodyPr lIns="64250" tIns="32126" rIns="64250" bIns="32126">
            <a:prstTxWarp prst="textNoShape">
              <a:avLst/>
            </a:prstTxWarp>
          </a:bodyPr>
          <a:lstStyle/>
          <a:p>
            <a:endParaRPr lang="en-US">
              <a:solidFill>
                <a:srgbClr val="000000"/>
              </a:solidFill>
            </a:endParaRPr>
          </a:p>
        </p:txBody>
      </p:sp>
      <p:sp>
        <p:nvSpPr>
          <p:cNvPr id="344087" name="Rectangle 22"/>
          <p:cNvSpPr>
            <a:spLocks/>
          </p:cNvSpPr>
          <p:nvPr/>
        </p:nvSpPr>
        <p:spPr bwMode="auto">
          <a:xfrm>
            <a:off x="5151314" y="4186259"/>
            <a:ext cx="303609" cy="276999"/>
          </a:xfrm>
          <a:prstGeom prst="rect">
            <a:avLst/>
          </a:prstGeom>
          <a:noFill/>
          <a:ln w="12700">
            <a:noFill/>
            <a:miter lim="800000"/>
            <a:headEnd/>
            <a:tailEnd/>
          </a:ln>
        </p:spPr>
        <p:txBody>
          <a:bodyPr lIns="0" tIns="0" rIns="0" bIns="0" anchor="ctr">
            <a:prstTxWarp prst="textNoShape">
              <a:avLst/>
            </a:prstTxWarp>
            <a:spAutoFit/>
          </a:bodyPr>
          <a:lstStyle/>
          <a:p>
            <a:r>
              <a:rPr lang="en-US">
                <a:solidFill>
                  <a:srgbClr val="000000"/>
                </a:solidFill>
                <a:ea typeface="Gill Sans" charset="0"/>
                <a:cs typeface="Gill Sans" charset="0"/>
              </a:rPr>
              <a:t>...</a:t>
            </a:r>
          </a:p>
        </p:txBody>
      </p:sp>
      <p:sp>
        <p:nvSpPr>
          <p:cNvPr id="344088" name="Rectangle 23"/>
          <p:cNvSpPr>
            <a:spLocks/>
          </p:cNvSpPr>
          <p:nvPr/>
        </p:nvSpPr>
        <p:spPr bwMode="auto">
          <a:xfrm>
            <a:off x="5881317" y="4186259"/>
            <a:ext cx="303609" cy="276999"/>
          </a:xfrm>
          <a:prstGeom prst="rect">
            <a:avLst/>
          </a:prstGeom>
          <a:noFill/>
          <a:ln w="12700">
            <a:noFill/>
            <a:miter lim="800000"/>
            <a:headEnd/>
            <a:tailEnd/>
          </a:ln>
        </p:spPr>
        <p:txBody>
          <a:bodyPr lIns="0" tIns="0" rIns="0" bIns="0" anchor="ctr">
            <a:prstTxWarp prst="textNoShape">
              <a:avLst/>
            </a:prstTxWarp>
            <a:spAutoFit/>
          </a:bodyPr>
          <a:lstStyle/>
          <a:p>
            <a:r>
              <a:rPr lang="en-US">
                <a:solidFill>
                  <a:srgbClr val="000000"/>
                </a:solidFill>
                <a:ea typeface="Gill Sans" charset="0"/>
                <a:cs typeface="Gill Sans" charset="0"/>
              </a:rPr>
              <a:t>...</a:t>
            </a:r>
          </a:p>
        </p:txBody>
      </p:sp>
      <p:sp>
        <p:nvSpPr>
          <p:cNvPr id="344089" name="TextBox 30"/>
          <p:cNvSpPr txBox="1">
            <a:spLocks noChangeArrowheads="1"/>
          </p:cNvSpPr>
          <p:nvPr/>
        </p:nvSpPr>
        <p:spPr bwMode="auto">
          <a:xfrm>
            <a:off x="232177" y="1660924"/>
            <a:ext cx="2356326" cy="1172875"/>
          </a:xfrm>
          <a:prstGeom prst="rect">
            <a:avLst/>
          </a:prstGeom>
          <a:noFill/>
          <a:ln w="9525">
            <a:noFill/>
            <a:miter lim="800000"/>
            <a:headEnd/>
            <a:tailEnd/>
          </a:ln>
        </p:spPr>
        <p:txBody>
          <a:bodyPr wrap="none" lIns="64250" tIns="32126" rIns="64250" bIns="32126">
            <a:prstTxWarp prst="textNoShape">
              <a:avLst/>
            </a:prstTxWarp>
            <a:spAutoFit/>
          </a:bodyPr>
          <a:lstStyle/>
          <a:p>
            <a:r>
              <a:rPr lang="en-US" sz="2400" dirty="0">
                <a:solidFill>
                  <a:srgbClr val="253D75"/>
                </a:solidFill>
              </a:rPr>
              <a:t>Attackers use </a:t>
            </a:r>
          </a:p>
          <a:p>
            <a:r>
              <a:rPr lang="en-US" sz="2400" dirty="0">
                <a:solidFill>
                  <a:srgbClr val="253D75"/>
                </a:solidFill>
              </a:rPr>
              <a:t>surveillance in </a:t>
            </a:r>
          </a:p>
          <a:p>
            <a:r>
              <a:rPr lang="en-US" sz="2400" dirty="0">
                <a:solidFill>
                  <a:srgbClr val="253D75"/>
                </a:solidFill>
              </a:rPr>
              <a:t>planning attacks</a:t>
            </a:r>
          </a:p>
        </p:txBody>
      </p:sp>
      <p:pic>
        <p:nvPicPr>
          <p:cNvPr id="344090" name="Picture 26"/>
          <p:cNvPicPr>
            <a:picLocks noChangeAspect="1"/>
          </p:cNvPicPr>
          <p:nvPr/>
        </p:nvPicPr>
        <p:blipFill>
          <a:blip r:embed="rId4"/>
          <a:srcRect/>
          <a:stretch>
            <a:fillRect/>
          </a:stretch>
        </p:blipFill>
        <p:spPr bwMode="auto">
          <a:xfrm>
            <a:off x="5214943" y="1607350"/>
            <a:ext cx="943199" cy="1307083"/>
          </a:xfrm>
          <a:prstGeom prst="rect">
            <a:avLst/>
          </a:prstGeom>
          <a:noFill/>
          <a:ln w="9525">
            <a:noFill/>
            <a:miter lim="800000"/>
            <a:headEnd/>
            <a:tailEnd/>
          </a:ln>
        </p:spPr>
      </p:pic>
      <p:sp>
        <p:nvSpPr>
          <p:cNvPr id="344091" name="TextBox 30"/>
          <p:cNvSpPr txBox="1">
            <a:spLocks noChangeArrowheads="1"/>
          </p:cNvSpPr>
          <p:nvPr/>
        </p:nvSpPr>
        <p:spPr bwMode="auto">
          <a:xfrm>
            <a:off x="312544" y="3536161"/>
            <a:ext cx="2131906" cy="1172875"/>
          </a:xfrm>
          <a:prstGeom prst="rect">
            <a:avLst/>
          </a:prstGeom>
          <a:noFill/>
          <a:ln w="9525">
            <a:noFill/>
            <a:miter lim="800000"/>
            <a:headEnd/>
            <a:tailEnd/>
          </a:ln>
        </p:spPr>
        <p:txBody>
          <a:bodyPr wrap="none" lIns="64250" tIns="32126" rIns="64250" bIns="32126">
            <a:prstTxWarp prst="textNoShape">
              <a:avLst/>
            </a:prstTxWarp>
            <a:spAutoFit/>
          </a:bodyPr>
          <a:lstStyle/>
          <a:p>
            <a:r>
              <a:rPr lang="en-US" sz="2400" dirty="0">
                <a:solidFill>
                  <a:srgbClr val="253D75"/>
                </a:solidFill>
              </a:rPr>
              <a:t>Defender </a:t>
            </a:r>
          </a:p>
          <a:p>
            <a:r>
              <a:rPr lang="en-US" sz="2400" dirty="0">
                <a:solidFill>
                  <a:srgbClr val="253D75"/>
                </a:solidFill>
              </a:rPr>
              <a:t>commits to a</a:t>
            </a:r>
          </a:p>
          <a:p>
            <a:r>
              <a:rPr lang="en-US" sz="2400" dirty="0">
                <a:solidFill>
                  <a:srgbClr val="253D75"/>
                </a:solidFill>
              </a:rPr>
              <a:t>mixed strategy</a:t>
            </a:r>
          </a:p>
        </p:txBody>
      </p:sp>
    </p:spTree>
    <p:extLst>
      <p:ext uri="{BB962C8B-B14F-4D97-AF65-F5344CB8AC3E}">
        <p14:creationId xmlns:p14="http://schemas.microsoft.com/office/powerpoint/2010/main" val="14632240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370520" cy="760400"/>
          </a:xfrm>
        </p:spPr>
        <p:txBody>
          <a:bodyPr tIns="41473">
            <a:normAutofit fontScale="90000"/>
          </a:bodyPr>
          <a:lstStyle/>
          <a:p>
            <a:pPr algn="ctr"/>
            <a:r>
              <a:rPr lang="en-CA" b="1" dirty="0"/>
              <a:t>Strong </a:t>
            </a:r>
            <a:r>
              <a:rPr lang="en-CA" b="1" dirty="0" err="1"/>
              <a:t>Stackelberg</a:t>
            </a:r>
            <a:r>
              <a:rPr lang="en-CA" b="1" dirty="0"/>
              <a:t> Equilibrium</a:t>
            </a:r>
          </a:p>
        </p:txBody>
      </p:sp>
      <p:sp>
        <p:nvSpPr>
          <p:cNvPr id="3" name="Content Placeholder 2"/>
          <p:cNvSpPr>
            <a:spLocks noGrp="1"/>
          </p:cNvSpPr>
          <p:nvPr>
            <p:ph sz="half" idx="1"/>
          </p:nvPr>
        </p:nvSpPr>
        <p:spPr>
          <a:xfrm>
            <a:off x="276482" y="1175164"/>
            <a:ext cx="8235360" cy="5461053"/>
          </a:xfrm>
        </p:spPr>
        <p:txBody>
          <a:bodyPr lIns="82945" tIns="41473" rIns="82945" bIns="41473"/>
          <a:lstStyle/>
          <a:p>
            <a:pPr algn="l" rtl="0"/>
            <a:r>
              <a:rPr lang="en-CA" dirty="0"/>
              <a:t>Strong </a:t>
            </a:r>
            <a:r>
              <a:rPr lang="en-CA" dirty="0" err="1"/>
              <a:t>Stackelberg</a:t>
            </a:r>
            <a:r>
              <a:rPr lang="en-CA" dirty="0"/>
              <a:t> </a:t>
            </a:r>
            <a:r>
              <a:rPr lang="en-CA" dirty="0" smtClean="0"/>
              <a:t>Equilibrium (SSE)</a:t>
            </a:r>
          </a:p>
          <a:p>
            <a:pPr lvl="1" algn="l" rtl="0"/>
            <a:r>
              <a:rPr lang="en-CA" dirty="0" smtClean="0"/>
              <a:t>Break ties in favor of the defender</a:t>
            </a:r>
          </a:p>
          <a:p>
            <a:pPr lvl="1" algn="l" rtl="0"/>
            <a:r>
              <a:rPr lang="en-CA" dirty="0" smtClean="0"/>
              <a:t>Can often induce SSE by perturbing defender strategy</a:t>
            </a:r>
          </a:p>
          <a:p>
            <a:pPr lvl="1" algn="l" rtl="0"/>
            <a:r>
              <a:rPr lang="en-CA" dirty="0" smtClean="0"/>
              <a:t>Theorem: Leader utility in SSE &gt;= her utility in the best Nash E</a:t>
            </a:r>
          </a:p>
          <a:p>
            <a:pPr algn="l" rtl="0"/>
            <a:endParaRPr lang="en-CA" dirty="0" smtClean="0"/>
          </a:p>
          <a:p>
            <a:pPr algn="l" rtl="0"/>
            <a:r>
              <a:rPr lang="en-CA" dirty="0" smtClean="0"/>
              <a:t>More robust concepts</a:t>
            </a:r>
          </a:p>
          <a:p>
            <a:pPr lvl="1" algn="l" rtl="0"/>
            <a:r>
              <a:rPr lang="en-CA" dirty="0" smtClean="0"/>
              <a:t>Weak </a:t>
            </a:r>
            <a:r>
              <a:rPr lang="en-CA" dirty="0" err="1" smtClean="0"/>
              <a:t>Stackelberg</a:t>
            </a:r>
            <a:r>
              <a:rPr lang="en-CA" dirty="0" smtClean="0"/>
              <a:t> Equilibrium not </a:t>
            </a:r>
            <a:r>
              <a:rPr lang="en-CA" dirty="0" err="1" smtClean="0"/>
              <a:t>guaranenteed</a:t>
            </a:r>
            <a:r>
              <a:rPr lang="en-CA" dirty="0" smtClean="0"/>
              <a:t> to exist</a:t>
            </a:r>
          </a:p>
          <a:p>
            <a:pPr lvl="1" algn="l" rtl="0"/>
            <a:r>
              <a:rPr lang="en-CA" dirty="0" smtClean="0"/>
              <a:t>Payoff uncertainty</a:t>
            </a:r>
          </a:p>
          <a:p>
            <a:pPr lvl="1" algn="l" rtl="0"/>
            <a:r>
              <a:rPr lang="en-CA" dirty="0" err="1" smtClean="0"/>
              <a:t>Quantal</a:t>
            </a:r>
            <a:r>
              <a:rPr lang="en-CA" dirty="0" smtClean="0"/>
              <a:t> response</a:t>
            </a:r>
          </a:p>
          <a:p>
            <a:pPr lvl="1" algn="l" rtl="0"/>
            <a:r>
              <a:rPr lang="en-CA" dirty="0" smtClean="0"/>
              <a:t>Equilibrium refinement</a:t>
            </a:r>
            <a:endParaRPr lang="en-CA" dirty="0"/>
          </a:p>
        </p:txBody>
      </p:sp>
    </p:spTree>
    <p:extLst>
      <p:ext uri="{BB962C8B-B14F-4D97-AF65-F5344CB8AC3E}">
        <p14:creationId xmlns:p14="http://schemas.microsoft.com/office/powerpoint/2010/main" val="216667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3044" y="2646547"/>
            <a:ext cx="3047900" cy="2425263"/>
          </a:xfrm>
          <a:prstGeom prst="rect">
            <a:avLst/>
          </a:prstGeom>
        </p:spPr>
      </p:pic>
      <p:sp>
        <p:nvSpPr>
          <p:cNvPr id="6" name="TextBox 5"/>
          <p:cNvSpPr txBox="1"/>
          <p:nvPr/>
        </p:nvSpPr>
        <p:spPr>
          <a:xfrm>
            <a:off x="1215088" y="1394479"/>
            <a:ext cx="1743812" cy="1107996"/>
          </a:xfrm>
          <a:prstGeom prst="rect">
            <a:avLst/>
          </a:prstGeom>
          <a:noFill/>
        </p:spPr>
        <p:txBody>
          <a:bodyPr wrap="none" rtlCol="0">
            <a:spAutoFit/>
          </a:bodyPr>
          <a:lstStyle/>
          <a:p>
            <a:pPr algn="ctr"/>
            <a:r>
              <a:rPr lang="en-US" sz="2200" dirty="0" smtClean="0"/>
              <a:t>8 roads</a:t>
            </a:r>
          </a:p>
          <a:p>
            <a:pPr algn="ctr"/>
            <a:r>
              <a:rPr lang="en-US" sz="2200" dirty="0" smtClean="0"/>
              <a:t>3 checkpoints</a:t>
            </a:r>
          </a:p>
          <a:p>
            <a:pPr algn="ctr"/>
            <a:r>
              <a:rPr lang="en-US" sz="2200" dirty="0" smtClean="0"/>
              <a:t>8 terminals</a:t>
            </a:r>
            <a:endParaRPr lang="en-US" sz="2200" dirty="0"/>
          </a:p>
        </p:txBody>
      </p:sp>
      <p:sp>
        <p:nvSpPr>
          <p:cNvPr id="7" name="TextBox 6"/>
          <p:cNvSpPr txBox="1"/>
          <p:nvPr/>
        </p:nvSpPr>
        <p:spPr>
          <a:xfrm>
            <a:off x="4320365" y="1567781"/>
            <a:ext cx="3631373" cy="769441"/>
          </a:xfrm>
          <a:prstGeom prst="rect">
            <a:avLst/>
          </a:prstGeom>
          <a:noFill/>
        </p:spPr>
        <p:txBody>
          <a:bodyPr wrap="none" rtlCol="0">
            <a:spAutoFit/>
          </a:bodyPr>
          <a:lstStyle/>
          <a:p>
            <a:pPr algn="ctr"/>
            <a:r>
              <a:rPr lang="en-US" sz="2200" dirty="0" smtClean="0"/>
              <a:t>56 pure strategies for defender</a:t>
            </a:r>
          </a:p>
          <a:p>
            <a:pPr algn="ctr"/>
            <a:r>
              <a:rPr lang="en-US" sz="2200" dirty="0" smtClean="0"/>
              <a:t>8 pure strategies for attacker</a:t>
            </a:r>
            <a:endParaRPr lang="en-US" sz="2200" dirty="0"/>
          </a:p>
        </p:txBody>
      </p:sp>
      <p:cxnSp>
        <p:nvCxnSpPr>
          <p:cNvPr id="8" name="Straight Arrow Connector 7"/>
          <p:cNvCxnSpPr>
            <a:stCxn id="6" idx="3"/>
            <a:endCxn id="7" idx="1"/>
          </p:cNvCxnSpPr>
          <p:nvPr/>
        </p:nvCxnSpPr>
        <p:spPr bwMode="auto">
          <a:xfrm>
            <a:off x="2958900" y="1948477"/>
            <a:ext cx="1361465" cy="4025"/>
          </a:xfrm>
          <a:prstGeom prst="straightConnector1">
            <a:avLst/>
          </a:prstGeom>
          <a:solidFill>
            <a:srgbClr val="00B8FF"/>
          </a:solidFill>
          <a:ln w="19050" cap="flat" cmpd="sng" algn="ctr">
            <a:solidFill>
              <a:schemeClr val="tx1"/>
            </a:solidFill>
            <a:prstDash val="solid"/>
            <a:round/>
            <a:headEnd type="none" w="med" len="med"/>
            <a:tailEnd type="arrow"/>
          </a:ln>
          <a:effectLst/>
        </p:spPr>
      </p:cxnSp>
      <p:sp>
        <p:nvSpPr>
          <p:cNvPr id="14" name="TextBox 13"/>
          <p:cNvSpPr txBox="1"/>
          <p:nvPr/>
        </p:nvSpPr>
        <p:spPr>
          <a:xfrm>
            <a:off x="573532" y="5071811"/>
            <a:ext cx="3026925" cy="369332"/>
          </a:xfrm>
          <a:prstGeom prst="rect">
            <a:avLst/>
          </a:prstGeom>
          <a:noFill/>
        </p:spPr>
        <p:txBody>
          <a:bodyPr wrap="square" rtlCol="0">
            <a:spAutoFit/>
          </a:bodyPr>
          <a:lstStyle/>
          <a:p>
            <a:pPr algn="ctr"/>
            <a:r>
              <a:rPr lang="en-US" dirty="0" smtClean="0"/>
              <a:t>Checkpoint at LAX</a:t>
            </a:r>
            <a:endParaRPr lang="en-US" dirty="0"/>
          </a:p>
        </p:txBody>
      </p:sp>
      <p:grpSp>
        <p:nvGrpSpPr>
          <p:cNvPr id="2" name="Group 1"/>
          <p:cNvGrpSpPr/>
          <p:nvPr/>
        </p:nvGrpSpPr>
        <p:grpSpPr>
          <a:xfrm>
            <a:off x="3962400" y="2590800"/>
            <a:ext cx="4843465" cy="2899388"/>
            <a:chOff x="3867243" y="2663447"/>
            <a:chExt cx="4843465" cy="2899388"/>
          </a:xfrm>
        </p:grpSpPr>
        <p:graphicFrame>
          <p:nvGraphicFramePr>
            <p:cNvPr id="17" name="Group 46"/>
            <p:cNvGraphicFramePr>
              <a:graphicFrameLocks/>
            </p:cNvGraphicFramePr>
            <p:nvPr>
              <p:extLst>
                <p:ext uri="{D42A27DB-BD31-4B8C-83A1-F6EECF244321}">
                  <p14:modId xmlns:p14="http://schemas.microsoft.com/office/powerpoint/2010/main" val="127318209"/>
                </p:ext>
              </p:extLst>
            </p:nvPr>
          </p:nvGraphicFramePr>
          <p:xfrm>
            <a:off x="3867243" y="2663447"/>
            <a:ext cx="4843465" cy="2899388"/>
          </p:xfrm>
          <a:graphic>
            <a:graphicData uri="http://schemas.openxmlformats.org/drawingml/2006/table">
              <a:tbl>
                <a:tblPr firstRow="1" firstCol="1">
                  <a:tableStyleId>{2A488322-F2BA-4B5B-9748-0D474271808F}</a:tableStyleId>
                </a:tblPr>
                <a:tblGrid>
                  <a:gridCol w="968693"/>
                  <a:gridCol w="968693"/>
                  <a:gridCol w="968693"/>
                  <a:gridCol w="968693"/>
                  <a:gridCol w="968693"/>
                </a:tblGrid>
                <a:tr h="401635">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400" b="0" i="0" u="none" strike="noStrike" cap="none" normalizeH="0" baseline="0" dirty="0" smtClean="0">
                          <a:ln>
                            <a:noFill/>
                          </a:ln>
                          <a:solidFill>
                            <a:srgbClr val="FFFFFF"/>
                          </a:solidFill>
                          <a:effectLst/>
                          <a:latin typeface="Times New Roman" pitchFamily="18" charset="0"/>
                          <a:cs typeface="Arial" charset="0"/>
                        </a:endParaRPr>
                      </a:p>
                    </a:txBody>
                    <a:tcPr marL="99756" marR="99756" marT="48998" marB="48998" anchor="ctr" horzOverflow="overflow">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u="none" strike="noStrike" cap="none" normalizeH="0" baseline="0" dirty="0" smtClean="0">
                            <a:ln>
                              <a:noFill/>
                            </a:ln>
                            <a:effectLst/>
                          </a:rPr>
                          <a:t>Terminal #1</a:t>
                        </a:r>
                        <a:endParaRPr kumimoji="0" lang="en-US" sz="1400" b="1" i="0" u="none" strike="noStrike" cap="none" normalizeH="0" baseline="0" dirty="0" smtClean="0">
                          <a:ln>
                            <a:noFill/>
                          </a:ln>
                          <a:solidFill>
                            <a:srgbClr val="A50734"/>
                          </a:solidFill>
                          <a:effectLst/>
                          <a:latin typeface="Times New Roman" pitchFamily="18" charset="0"/>
                          <a:cs typeface="Arial" charset="0"/>
                        </a:endParaRPr>
                      </a:p>
                    </a:txBody>
                    <a:tcPr marL="99756" marR="99756" marT="48998" marB="48998" anchor="ctr" horzOverflow="overflow">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u="none" strike="noStrike" cap="none" normalizeH="0" baseline="0" dirty="0" smtClean="0">
                            <a:ln>
                              <a:noFill/>
                            </a:ln>
                            <a:effectLst/>
                          </a:rPr>
                          <a:t>Terminal #2</a:t>
                        </a:r>
                        <a:endParaRPr kumimoji="0" lang="en-US" sz="1400" b="1" i="0" u="none" strike="noStrike" cap="none" normalizeH="0" baseline="0" dirty="0" smtClean="0">
                          <a:ln>
                            <a:noFill/>
                          </a:ln>
                          <a:solidFill>
                            <a:srgbClr val="A50734"/>
                          </a:solidFill>
                          <a:effectLst/>
                          <a:latin typeface="Times New Roman" pitchFamily="18" charset="0"/>
                          <a:cs typeface="Arial" charset="0"/>
                        </a:endParaRPr>
                      </a:p>
                    </a:txBody>
                    <a:tcPr marL="99756" marR="99756" marT="48998" marB="48998" anchor="ctr" horzOverflow="overflow">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1" i="0" u="none" strike="noStrike" cap="none" normalizeH="0" baseline="0" dirty="0" smtClean="0">
                            <a:ln>
                              <a:noFill/>
                            </a:ln>
                            <a:solidFill>
                              <a:schemeClr val="bg1"/>
                            </a:solidFill>
                            <a:effectLst/>
                            <a:latin typeface="Times New Roman" pitchFamily="18" charset="0"/>
                            <a:cs typeface="Arial" charset="0"/>
                          </a:rPr>
                          <a:t>…</a:t>
                        </a:r>
                      </a:p>
                    </a:txBody>
                    <a:tcPr marL="99756" marR="99756" marT="48998" marB="48998" anchor="ctr" horzOverflow="overflow">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1" i="0" u="none" strike="noStrike" cap="none" normalizeH="0" baseline="0" dirty="0" smtClean="0">
                            <a:ln>
                              <a:noFill/>
                            </a:ln>
                            <a:solidFill>
                              <a:schemeClr val="bg1"/>
                            </a:solidFill>
                            <a:effectLst/>
                            <a:latin typeface="Times New Roman" pitchFamily="18" charset="0"/>
                            <a:cs typeface="Arial" charset="0"/>
                          </a:rPr>
                          <a:t>Terminal #8</a:t>
                        </a:r>
                      </a:p>
                    </a:txBody>
                    <a:tcPr marL="99756" marR="99756" marT="48998" marB="48998" anchor="ctr" horzOverflow="overflow">
                      <a:solidFill>
                        <a:srgbClr val="990000"/>
                      </a:solidFill>
                    </a:tcPr>
                  </a:tc>
                </a:tr>
                <a:tr h="400262">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1" i="0" u="none" strike="noStrike" cap="none" normalizeH="0" baseline="0" dirty="0" smtClean="0">
                            <a:ln>
                              <a:noFill/>
                            </a:ln>
                            <a:solidFill>
                              <a:srgbClr val="FFFFFF"/>
                            </a:solidFill>
                            <a:effectLst/>
                            <a:latin typeface="+mn-lt"/>
                            <a:cs typeface="+mn-cs"/>
                          </a:rPr>
                          <a:t>Road 1,2,3</a:t>
                        </a:r>
                        <a:endParaRPr kumimoji="0" lang="en-US" sz="1400" b="1" i="0" u="none" strike="noStrike" cap="none" normalizeH="0" baseline="0" dirty="0" smtClean="0">
                          <a:ln>
                            <a:noFill/>
                          </a:ln>
                          <a:solidFill>
                            <a:srgbClr val="FFFFFF"/>
                          </a:solidFill>
                          <a:effectLst/>
                          <a:latin typeface="Times New Roman" pitchFamily="18" charset="0"/>
                          <a:cs typeface="Arial" charset="0"/>
                        </a:endParaRPr>
                      </a:p>
                    </a:txBody>
                    <a:tcPr marL="99756" marR="99756" marT="48998" marB="48998" anchor="ctr" horzOverflow="overflow">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u="none" strike="noStrike" cap="none" normalizeH="0" baseline="0" dirty="0" smtClean="0">
                            <a:ln>
                              <a:noFill/>
                            </a:ln>
                            <a:effectLst/>
                          </a:rPr>
                          <a:t>5, -3</a:t>
                        </a:r>
                        <a:endParaRPr kumimoji="0" lang="en-US" sz="14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u="none" strike="noStrike" cap="none" normalizeH="0" baseline="0" dirty="0" smtClean="0">
                            <a:ln>
                              <a:noFill/>
                            </a:ln>
                            <a:effectLst/>
                          </a:rPr>
                          <a:t> 2, -3</a:t>
                        </a:r>
                        <a:endParaRPr kumimoji="0" lang="en-US" sz="14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0" i="0" u="none" strike="noStrike" cap="none" normalizeH="0" baseline="0" dirty="0" smtClean="0">
                            <a:ln>
                              <a:noFill/>
                            </a:ln>
                            <a:solidFill>
                              <a:srgbClr val="00279F"/>
                            </a:solidFill>
                            <a:effectLst/>
                            <a:latin typeface="Times New Roman" pitchFamily="18" charset="0"/>
                            <a:cs typeface="Arial" charset="0"/>
                          </a:rPr>
                          <a:t>…</a:t>
                        </a: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0" i="0" u="none" strike="noStrike" cap="none" normalizeH="0" baseline="0" dirty="0" smtClean="0">
                            <a:ln>
                              <a:noFill/>
                            </a:ln>
                            <a:solidFill>
                              <a:schemeClr val="tx1"/>
                            </a:solidFill>
                            <a:effectLst/>
                            <a:latin typeface="Times New Roman" pitchFamily="18" charset="0"/>
                            <a:cs typeface="Arial" charset="0"/>
                          </a:rPr>
                          <a:t>-6, 5</a:t>
                        </a:r>
                      </a:p>
                    </a:txBody>
                    <a:tcPr marL="99756" marR="99756" marT="48998" marB="48998" anchor="ctr" horzOverflow="overflow"/>
                  </a:tc>
                </a:tr>
                <a:tr h="400262">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1" i="0" u="none" strike="noStrike" cap="none" normalizeH="0" baseline="0" dirty="0" smtClean="0">
                            <a:ln>
                              <a:noFill/>
                            </a:ln>
                            <a:solidFill>
                              <a:srgbClr val="FFFFFF"/>
                            </a:solidFill>
                            <a:effectLst/>
                            <a:latin typeface="+mn-lt"/>
                            <a:cs typeface="+mn-cs"/>
                          </a:rPr>
                          <a:t>Road 1,2,4</a:t>
                        </a:r>
                        <a:endParaRPr kumimoji="0" lang="en-US" sz="1400" b="1" i="0" u="none" strike="noStrike" cap="none" normalizeH="0" baseline="0" dirty="0" smtClean="0">
                          <a:ln>
                            <a:noFill/>
                          </a:ln>
                          <a:solidFill>
                            <a:srgbClr val="FFFFFF"/>
                          </a:solidFill>
                          <a:effectLst/>
                          <a:latin typeface="Times New Roman" pitchFamily="18" charset="0"/>
                          <a:cs typeface="Arial" charset="0"/>
                        </a:endParaRPr>
                      </a:p>
                    </a:txBody>
                    <a:tcPr marL="99756" marR="99756" marT="48998" marB="48998" anchor="ctr" horzOverflow="overflow">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u="none" strike="noStrike" cap="none" normalizeH="0" baseline="0" dirty="0" smtClean="0">
                            <a:ln>
                              <a:noFill/>
                            </a:ln>
                            <a:effectLst/>
                          </a:rPr>
                          <a:t>5, -3</a:t>
                        </a:r>
                        <a:endParaRPr kumimoji="0" lang="en-US" sz="14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u="none" strike="noStrike" cap="none" normalizeH="0" baseline="0" dirty="0" smtClean="0">
                            <a:ln>
                              <a:noFill/>
                            </a:ln>
                            <a:effectLst/>
                          </a:rPr>
                          <a:t>2, -3</a:t>
                        </a:r>
                        <a:endParaRPr kumimoji="0" lang="en-US" sz="14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0" i="0" u="none" strike="noStrike" cap="none" normalizeH="0" baseline="0" dirty="0" smtClean="0">
                            <a:ln>
                              <a:noFill/>
                            </a:ln>
                            <a:solidFill>
                              <a:srgbClr val="00279F"/>
                            </a:solidFill>
                            <a:effectLst/>
                            <a:latin typeface="Times New Roman" pitchFamily="18" charset="0"/>
                            <a:cs typeface="Arial" charset="0"/>
                          </a:rPr>
                          <a:t>…</a:t>
                        </a: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400" b="0" i="0" u="none" strike="noStrike" cap="none" normalizeH="0" baseline="0" dirty="0" smtClean="0">
                          <a:ln>
                            <a:noFill/>
                          </a:ln>
                          <a:solidFill>
                            <a:schemeClr val="tx1"/>
                          </a:solidFill>
                          <a:effectLst/>
                          <a:latin typeface="Times New Roman" pitchFamily="18" charset="0"/>
                          <a:cs typeface="Arial" charset="0"/>
                        </a:endParaRPr>
                      </a:p>
                    </a:txBody>
                    <a:tcPr marL="99756" marR="99756" marT="48998" marB="48998" anchor="ctr" horzOverflow="overflow"/>
                  </a:tc>
                </a:tr>
                <a:tr h="400262">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1" i="0" u="none" strike="noStrike" cap="none" normalizeH="0" baseline="0" dirty="0" smtClean="0">
                            <a:ln>
                              <a:noFill/>
                            </a:ln>
                            <a:solidFill>
                              <a:srgbClr val="FFFFFF"/>
                            </a:solidFill>
                            <a:effectLst/>
                            <a:latin typeface="Times New Roman" pitchFamily="18" charset="0"/>
                            <a:cs typeface="Arial" charset="0"/>
                          </a:rPr>
                          <a:t>…</a:t>
                        </a:r>
                      </a:p>
                    </a:txBody>
                    <a:tcPr marL="99756" marR="99756" marT="48998" marB="48998" anchor="ctr" horzOverflow="overflow">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4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4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4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400" b="0" i="0" u="none" strike="noStrike" cap="none" normalizeH="0" baseline="0" dirty="0" smtClean="0">
                          <a:ln>
                            <a:noFill/>
                          </a:ln>
                          <a:solidFill>
                            <a:schemeClr val="tx1"/>
                          </a:solidFill>
                          <a:effectLst/>
                          <a:latin typeface="Times New Roman" pitchFamily="18" charset="0"/>
                          <a:cs typeface="Arial" charset="0"/>
                        </a:endParaRPr>
                      </a:p>
                    </a:txBody>
                    <a:tcPr marL="99756" marR="99756" marT="48998" marB="48998" anchor="ctr" horzOverflow="overflow"/>
                  </a:tc>
                </a:tr>
                <a:tr h="400262">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1" i="0" u="none" strike="noStrike" cap="none" normalizeH="0" baseline="0" dirty="0" smtClean="0">
                            <a:ln>
                              <a:noFill/>
                            </a:ln>
                            <a:solidFill>
                              <a:srgbClr val="FFFFFF"/>
                            </a:solidFill>
                            <a:effectLst/>
                            <a:latin typeface="Times New Roman" pitchFamily="18" charset="0"/>
                            <a:cs typeface="Arial" charset="0"/>
                          </a:rPr>
                          <a:t>…</a:t>
                        </a:r>
                      </a:p>
                    </a:txBody>
                    <a:tcPr marL="99756" marR="99756" marT="48998" marB="48998" anchor="ctr" horzOverflow="overflow">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4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4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4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400" b="0" i="0" u="none" strike="noStrike" cap="none" normalizeH="0" baseline="0" dirty="0" smtClean="0">
                          <a:ln>
                            <a:noFill/>
                          </a:ln>
                          <a:solidFill>
                            <a:schemeClr val="tx1"/>
                          </a:solidFill>
                          <a:effectLst/>
                          <a:latin typeface="Times New Roman" pitchFamily="18" charset="0"/>
                          <a:cs typeface="Arial" charset="0"/>
                        </a:endParaRPr>
                      </a:p>
                    </a:txBody>
                    <a:tcPr marL="99756" marR="99756" marT="48998" marB="48998" anchor="ctr" horzOverflow="overflow"/>
                  </a:tc>
                </a:tr>
                <a:tr h="400262">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1" i="0" u="none" strike="noStrike" cap="none" normalizeH="0" baseline="0" dirty="0" smtClean="0">
                            <a:ln>
                              <a:noFill/>
                            </a:ln>
                            <a:solidFill>
                              <a:srgbClr val="FFFFFF"/>
                            </a:solidFill>
                            <a:effectLst/>
                            <a:latin typeface="Times New Roman" pitchFamily="18" charset="0"/>
                            <a:cs typeface="Arial" charset="0"/>
                          </a:rPr>
                          <a:t>Road 6,7,8</a:t>
                        </a:r>
                      </a:p>
                    </a:txBody>
                    <a:tcPr marL="99756" marR="99756" marT="48998" marB="48998" anchor="ctr" horzOverflow="overflow">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0" i="0" u="none" strike="noStrike" cap="none" normalizeH="0" baseline="0" dirty="0" smtClean="0">
                            <a:ln>
                              <a:noFill/>
                            </a:ln>
                            <a:solidFill>
                              <a:srgbClr val="000000"/>
                            </a:solidFill>
                            <a:effectLst/>
                            <a:latin typeface="Times New Roman" pitchFamily="18" charset="0"/>
                            <a:cs typeface="Arial" charset="0"/>
                          </a:rPr>
                          <a:t>-5, 5</a:t>
                        </a: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0" i="0" u="none" strike="noStrike" cap="none" normalizeH="0" baseline="0" dirty="0" smtClean="0">
                            <a:ln>
                              <a:noFill/>
                            </a:ln>
                            <a:solidFill>
                              <a:srgbClr val="000000"/>
                            </a:solidFill>
                            <a:effectLst/>
                            <a:latin typeface="Times New Roman" pitchFamily="18" charset="0"/>
                            <a:cs typeface="Arial" charset="0"/>
                          </a:rPr>
                          <a:t>-1, 1</a:t>
                        </a: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0" i="0" u="none" strike="noStrike" cap="none" normalizeH="0" baseline="0" dirty="0" smtClean="0">
                            <a:ln>
                              <a:noFill/>
                            </a:ln>
                            <a:solidFill>
                              <a:srgbClr val="000000"/>
                            </a:solidFill>
                            <a:effectLst/>
                            <a:latin typeface="Times New Roman" pitchFamily="18" charset="0"/>
                            <a:cs typeface="Arial" charset="0"/>
                          </a:rPr>
                          <a:t>…</a:t>
                        </a:r>
                      </a:p>
                    </a:txBody>
                    <a:tcPr marL="99756" marR="99756" marT="48998" marB="48998"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400" b="0" i="0" u="none" strike="noStrike" cap="none" normalizeH="0" baseline="0" dirty="0" smtClean="0">
                            <a:ln>
                              <a:noFill/>
                            </a:ln>
                            <a:solidFill>
                              <a:schemeClr val="tx1"/>
                            </a:solidFill>
                            <a:effectLst/>
                            <a:latin typeface="Times New Roman" pitchFamily="18" charset="0"/>
                            <a:cs typeface="Arial" charset="0"/>
                          </a:rPr>
                          <a:t>3, -8</a:t>
                        </a:r>
                      </a:p>
                    </a:txBody>
                    <a:tcPr marL="99756" marR="99756" marT="48998" marB="48998" anchor="ctr" horzOverflow="overflow"/>
                  </a:tc>
                </a:tr>
              </a:tbl>
            </a:graphicData>
          </a:graphic>
        </p:graphicFrame>
        <p:sp>
          <p:nvSpPr>
            <p:cNvPr id="19" name="TextBox 18"/>
            <p:cNvSpPr txBox="1"/>
            <p:nvPr/>
          </p:nvSpPr>
          <p:spPr>
            <a:xfrm rot="5400000">
              <a:off x="8128499" y="4212848"/>
              <a:ext cx="415498" cy="369332"/>
            </a:xfrm>
            <a:prstGeom prst="rect">
              <a:avLst/>
            </a:prstGeom>
            <a:noFill/>
          </p:spPr>
          <p:txBody>
            <a:bodyPr wrap="none" rtlCol="0">
              <a:spAutoFit/>
            </a:bodyPr>
            <a:lstStyle/>
            <a:p>
              <a:r>
                <a:rPr lang="en-US" dirty="0" smtClean="0"/>
                <a:t>…</a:t>
              </a:r>
              <a:endParaRPr lang="en-US" dirty="0"/>
            </a:p>
          </p:txBody>
        </p:sp>
      </p:grpSp>
      <p:sp>
        <p:nvSpPr>
          <p:cNvPr id="4" name="Title 3"/>
          <p:cNvSpPr>
            <a:spLocks noGrp="1"/>
          </p:cNvSpPr>
          <p:nvPr>
            <p:ph type="ctrTitle"/>
          </p:nvPr>
        </p:nvSpPr>
        <p:spPr/>
        <p:txBody>
          <a:bodyPr/>
          <a:lstStyle/>
          <a:p>
            <a:endParaRPr lang="en-US" dirty="0"/>
          </a:p>
        </p:txBody>
      </p:sp>
      <p:sp>
        <p:nvSpPr>
          <p:cNvPr id="13" name="Title 2"/>
          <p:cNvSpPr txBox="1">
            <a:spLocks/>
          </p:cNvSpPr>
          <p:nvPr/>
        </p:nvSpPr>
        <p:spPr>
          <a:xfrm>
            <a:off x="103294" y="228600"/>
            <a:ext cx="8610600" cy="979029"/>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pPr>
            <a:r>
              <a:rPr lang="en-US" sz="4400" smtClean="0">
                <a:solidFill>
                  <a:schemeClr val="tx1"/>
                </a:solidFill>
              </a:rPr>
              <a:t>Stackelberg Equilibrium MILP</a:t>
            </a:r>
            <a:endParaRPr lang="en-US" sz="4400" dirty="0">
              <a:solidFill>
                <a:schemeClr val="tx1"/>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203459662"/>
              </p:ext>
            </p:extLst>
          </p:nvPr>
        </p:nvGraphicFramePr>
        <p:xfrm>
          <a:off x="251027" y="5256478"/>
          <a:ext cx="739574" cy="924468"/>
        </p:xfrm>
        <a:graphic>
          <a:graphicData uri="http://schemas.openxmlformats.org/presentationml/2006/ole">
            <mc:AlternateContent xmlns:mc="http://schemas.openxmlformats.org/markup-compatibility/2006">
              <mc:Choice xmlns:v="urn:schemas-microsoft-com:vml" Requires="v">
                <p:oleObj spid="_x0000_s451672" name="Equation" r:id="rId4" imgW="203040" imgH="253800" progId="Equation.3">
                  <p:embed/>
                </p:oleObj>
              </mc:Choice>
              <mc:Fallback>
                <p:oleObj name="Equation" r:id="rId4" imgW="203040" imgH="253800" progId="Equation.3">
                  <p:embed/>
                  <p:pic>
                    <p:nvPicPr>
                      <p:cNvPr id="0" name=""/>
                      <p:cNvPicPr/>
                      <p:nvPr/>
                    </p:nvPicPr>
                    <p:blipFill>
                      <a:blip r:embed="rId5"/>
                      <a:stretch>
                        <a:fillRect/>
                      </a:stretch>
                    </p:blipFill>
                    <p:spPr>
                      <a:xfrm>
                        <a:off x="251027" y="5256478"/>
                        <a:ext cx="739574" cy="924468"/>
                      </a:xfrm>
                      <a:prstGeom prst="rect">
                        <a:avLst/>
                      </a:prstGeom>
                    </p:spPr>
                  </p:pic>
                </p:oleObj>
              </mc:Fallback>
            </mc:AlternateContent>
          </a:graphicData>
        </a:graphic>
      </p:graphicFrame>
      <p:sp>
        <p:nvSpPr>
          <p:cNvPr id="10" name="TextBox 9"/>
          <p:cNvSpPr txBox="1"/>
          <p:nvPr/>
        </p:nvSpPr>
        <p:spPr>
          <a:xfrm>
            <a:off x="1342285" y="5562600"/>
            <a:ext cx="6904454" cy="369332"/>
          </a:xfrm>
          <a:prstGeom prst="rect">
            <a:avLst/>
          </a:prstGeom>
          <a:noFill/>
        </p:spPr>
        <p:txBody>
          <a:bodyPr wrap="none" rtlCol="0">
            <a:spAutoFit/>
          </a:bodyPr>
          <a:lstStyle/>
          <a:p>
            <a:r>
              <a:rPr lang="en-US" dirty="0" smtClean="0"/>
              <a:t>Reward to the defender when he chooses strategy </a:t>
            </a:r>
            <a:r>
              <a:rPr lang="en-US" dirty="0" err="1" smtClean="0"/>
              <a:t>i</a:t>
            </a:r>
            <a:r>
              <a:rPr lang="en-US" dirty="0" smtClean="0"/>
              <a:t> and attacker j.</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3645867227"/>
              </p:ext>
            </p:extLst>
          </p:nvPr>
        </p:nvGraphicFramePr>
        <p:xfrm>
          <a:off x="366230" y="6096000"/>
          <a:ext cx="548170" cy="762000"/>
        </p:xfrm>
        <a:graphic>
          <a:graphicData uri="http://schemas.openxmlformats.org/presentationml/2006/ole">
            <mc:AlternateContent xmlns:mc="http://schemas.openxmlformats.org/markup-compatibility/2006">
              <mc:Choice xmlns:v="urn:schemas-microsoft-com:vml" Requires="v">
                <p:oleObj spid="_x0000_s451673" name="Equation" r:id="rId6" imgW="203040" imgH="253800" progId="Equation.3">
                  <p:embed/>
                </p:oleObj>
              </mc:Choice>
              <mc:Fallback>
                <p:oleObj name="Equation" r:id="rId6" imgW="203040" imgH="253800" progId="Equation.3">
                  <p:embed/>
                  <p:pic>
                    <p:nvPicPr>
                      <p:cNvPr id="0" name="Object 8"/>
                      <p:cNvPicPr>
                        <a:picLocks noChangeAspect="1" noChangeArrowheads="1"/>
                      </p:cNvPicPr>
                      <p:nvPr/>
                    </p:nvPicPr>
                    <p:blipFill>
                      <a:blip r:embed="rId7"/>
                      <a:srcRect/>
                      <a:stretch>
                        <a:fillRect/>
                      </a:stretch>
                    </p:blipFill>
                    <p:spPr bwMode="auto">
                      <a:xfrm>
                        <a:off x="366230" y="6096000"/>
                        <a:ext cx="548170" cy="762000"/>
                      </a:xfrm>
                      <a:prstGeom prst="rect">
                        <a:avLst/>
                      </a:prstGeom>
                      <a:noFill/>
                      <a:ln>
                        <a:noFill/>
                      </a:ln>
                    </p:spPr>
                  </p:pic>
                </p:oleObj>
              </mc:Fallback>
            </mc:AlternateContent>
          </a:graphicData>
        </a:graphic>
      </p:graphicFrame>
      <p:sp>
        <p:nvSpPr>
          <p:cNvPr id="16" name="TextBox 15"/>
          <p:cNvSpPr txBox="1"/>
          <p:nvPr/>
        </p:nvSpPr>
        <p:spPr>
          <a:xfrm>
            <a:off x="1494685" y="6260068"/>
            <a:ext cx="7105471" cy="369332"/>
          </a:xfrm>
          <a:prstGeom prst="rect">
            <a:avLst/>
          </a:prstGeom>
          <a:noFill/>
        </p:spPr>
        <p:txBody>
          <a:bodyPr wrap="none" rtlCol="0">
            <a:spAutoFit/>
          </a:bodyPr>
          <a:lstStyle/>
          <a:p>
            <a:r>
              <a:rPr lang="en-US" dirty="0" smtClean="0"/>
              <a:t>Reward to the attacker when he chooses strategy </a:t>
            </a:r>
            <a:r>
              <a:rPr lang="en-US" dirty="0"/>
              <a:t>j</a:t>
            </a:r>
            <a:r>
              <a:rPr lang="en-US" dirty="0" smtClean="0"/>
              <a:t> and defender  </a:t>
            </a:r>
            <a:r>
              <a:rPr lang="en-US" dirty="0" err="1" smtClean="0"/>
              <a:t>i</a:t>
            </a:r>
            <a:r>
              <a:rPr lang="en-US" dirty="0" smtClean="0"/>
              <a:t>.</a:t>
            </a:r>
            <a:endParaRPr lang="en-US" dirty="0"/>
          </a:p>
        </p:txBody>
      </p:sp>
    </p:spTree>
    <p:extLst>
      <p:ext uri="{BB962C8B-B14F-4D97-AF65-F5344CB8AC3E}">
        <p14:creationId xmlns:p14="http://schemas.microsoft.com/office/powerpoint/2010/main" val="205442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a:xfrm>
            <a:off x="221698" y="457200"/>
            <a:ext cx="7924800" cy="650875"/>
          </a:xfrm>
        </p:spPr>
        <p:txBody>
          <a:bodyPr>
            <a:normAutofit fontScale="90000"/>
          </a:bodyPr>
          <a:lstStyle/>
          <a:p>
            <a:pPr algn="ctr"/>
            <a:r>
              <a:rPr lang="en-US" altLang="en-US" b="1" dirty="0"/>
              <a:t>Obtaining MILP</a:t>
            </a:r>
          </a:p>
        </p:txBody>
      </p:sp>
      <p:sp>
        <p:nvSpPr>
          <p:cNvPr id="611331" name="Rectangle 3"/>
          <p:cNvSpPr>
            <a:spLocks noGrp="1" noChangeArrowheads="1"/>
          </p:cNvSpPr>
          <p:nvPr>
            <p:ph type="body" sz="half" idx="1"/>
          </p:nvPr>
        </p:nvSpPr>
        <p:spPr>
          <a:xfrm>
            <a:off x="457200" y="1143000"/>
            <a:ext cx="8458200" cy="5334000"/>
          </a:xfrm>
        </p:spPr>
        <p:txBody>
          <a:bodyPr/>
          <a:lstStyle/>
          <a:p>
            <a:r>
              <a:rPr lang="en-US" sz="2800" dirty="0">
                <a:solidFill>
                  <a:srgbClr val="FF0000"/>
                </a:solidFill>
              </a:rPr>
              <a:t>Requires enumeration of </a:t>
            </a:r>
            <a:r>
              <a:rPr lang="en-US" sz="2800" i="1" dirty="0">
                <a:solidFill>
                  <a:srgbClr val="FF0000"/>
                </a:solidFill>
              </a:rPr>
              <a:t>all </a:t>
            </a:r>
            <a:r>
              <a:rPr lang="en-US" sz="2800" dirty="0">
                <a:solidFill>
                  <a:srgbClr val="FF0000"/>
                </a:solidFill>
              </a:rPr>
              <a:t>pure strategies</a:t>
            </a:r>
          </a:p>
          <a:p>
            <a:endParaRPr lang="en-US" altLang="en-US" dirty="0"/>
          </a:p>
        </p:txBody>
      </p:sp>
      <p:graphicFrame>
        <p:nvGraphicFramePr>
          <p:cNvPr id="611332" name="Object 4"/>
          <p:cNvGraphicFramePr>
            <a:graphicFrameLocks noGrp="1" noChangeAspect="1"/>
          </p:cNvGraphicFramePr>
          <p:nvPr>
            <p:ph sz="half" idx="2"/>
            <p:extLst>
              <p:ext uri="{D42A27DB-BD31-4B8C-83A1-F6EECF244321}">
                <p14:modId xmlns:p14="http://schemas.microsoft.com/office/powerpoint/2010/main" val="1144732296"/>
              </p:ext>
            </p:extLst>
          </p:nvPr>
        </p:nvGraphicFramePr>
        <p:xfrm>
          <a:off x="1235075" y="1931988"/>
          <a:ext cx="4235450" cy="3944937"/>
        </p:xfrm>
        <a:graphic>
          <a:graphicData uri="http://schemas.openxmlformats.org/presentationml/2006/ole">
            <mc:AlternateContent xmlns:mc="http://schemas.openxmlformats.org/markup-compatibility/2006">
              <mc:Choice xmlns:v="urn:schemas-microsoft-com:vml" Requires="v">
                <p:oleObj spid="_x0000_s450608" name="Equation" r:id="rId4" imgW="1854000" imgH="1726920" progId="Equation.3">
                  <p:embed/>
                </p:oleObj>
              </mc:Choice>
              <mc:Fallback>
                <p:oleObj name="Equation" r:id="rId4" imgW="1854000" imgH="1726920" progId="Equation.3">
                  <p:embed/>
                  <p:pic>
                    <p:nvPicPr>
                      <p:cNvPr id="0" name=""/>
                      <p:cNvPicPr>
                        <a:picLocks noChangeAspect="1" noChangeArrowheads="1"/>
                      </p:cNvPicPr>
                      <p:nvPr/>
                    </p:nvPicPr>
                    <p:blipFill>
                      <a:blip r:embed="rId5"/>
                      <a:srcRect/>
                      <a:stretch>
                        <a:fillRect/>
                      </a:stretch>
                    </p:blipFill>
                    <p:spPr bwMode="auto">
                      <a:xfrm>
                        <a:off x="1235075" y="1931988"/>
                        <a:ext cx="4235450" cy="3944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1341" name="Rectangle 13"/>
          <p:cNvSpPr>
            <a:spLocks noChangeArrowheads="1"/>
          </p:cNvSpPr>
          <p:nvPr/>
        </p:nvSpPr>
        <p:spPr bwMode="auto">
          <a:xfrm>
            <a:off x="6172200" y="1524000"/>
            <a:ext cx="2514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lvl1pPr marL="342900" indent="-342900">
              <a:spcBef>
                <a:spcPct val="0"/>
              </a:spcBef>
              <a:defRPr sz="2400">
                <a:solidFill>
                  <a:schemeClr val="tx1"/>
                </a:solidFill>
                <a:latin typeface="Times" pitchFamily="18" charset="0"/>
              </a:defRPr>
            </a:lvl1pPr>
            <a:lvl2pPr>
              <a:spcBef>
                <a:spcPct val="0"/>
              </a:spcBef>
              <a:defRPr sz="2400">
                <a:solidFill>
                  <a:schemeClr val="tx1"/>
                </a:solidFill>
                <a:latin typeface="Times" pitchFamily="18" charset="0"/>
              </a:defRPr>
            </a:lvl2pPr>
            <a:lvl3pPr>
              <a:spcBef>
                <a:spcPct val="0"/>
              </a:spcBef>
              <a:defRPr sz="2400">
                <a:solidFill>
                  <a:schemeClr val="tx1"/>
                </a:solidFill>
                <a:latin typeface="Times" pitchFamily="18" charset="0"/>
              </a:defRPr>
            </a:lvl3pPr>
            <a:lvl4pPr>
              <a:spcBef>
                <a:spcPct val="0"/>
              </a:spcBef>
              <a:defRPr sz="2400">
                <a:solidFill>
                  <a:schemeClr val="tx1"/>
                </a:solidFill>
                <a:latin typeface="Times" pitchFamily="18" charset="0"/>
              </a:defRPr>
            </a:lvl4pPr>
            <a:lvl5pPr>
              <a:spcBef>
                <a:spcPct val="0"/>
              </a:spcBef>
              <a:defRPr sz="2400">
                <a:solidFill>
                  <a:schemeClr val="tx1"/>
                </a:solidFill>
                <a:latin typeface="Times" pitchFamily="18" charset="0"/>
              </a:defRPr>
            </a:lvl5pPr>
            <a:lvl6pPr eaLnBrk="0" fontAlgn="base" hangingPunct="0">
              <a:spcBef>
                <a:spcPct val="0"/>
              </a:spcBef>
              <a:spcAft>
                <a:spcPct val="0"/>
              </a:spcAft>
              <a:defRPr sz="2400">
                <a:solidFill>
                  <a:schemeClr val="tx1"/>
                </a:solidFill>
                <a:latin typeface="Times" pitchFamily="18" charset="0"/>
              </a:defRPr>
            </a:lvl6pPr>
            <a:lvl7pPr eaLnBrk="0" fontAlgn="base" hangingPunct="0">
              <a:spcBef>
                <a:spcPct val="0"/>
              </a:spcBef>
              <a:spcAft>
                <a:spcPct val="0"/>
              </a:spcAft>
              <a:defRPr sz="2400">
                <a:solidFill>
                  <a:schemeClr val="tx1"/>
                </a:solidFill>
                <a:latin typeface="Times" pitchFamily="18" charset="0"/>
              </a:defRPr>
            </a:lvl7pPr>
            <a:lvl8pPr eaLnBrk="0" fontAlgn="base" hangingPunct="0">
              <a:spcBef>
                <a:spcPct val="0"/>
              </a:spcBef>
              <a:spcAft>
                <a:spcPct val="0"/>
              </a:spcAft>
              <a:defRPr sz="2400">
                <a:solidFill>
                  <a:schemeClr val="tx1"/>
                </a:solidFill>
                <a:latin typeface="Times" pitchFamily="18" charset="0"/>
              </a:defRPr>
            </a:lvl8pPr>
            <a:lvl9pPr eaLnBrk="0" fontAlgn="base" hangingPunct="0">
              <a:spcBef>
                <a:spcPct val="0"/>
              </a:spcBef>
              <a:spcAft>
                <a:spcPct val="0"/>
              </a:spcAft>
              <a:defRPr sz="2400">
                <a:solidFill>
                  <a:schemeClr val="tx1"/>
                </a:solidFill>
                <a:latin typeface="Times" pitchFamily="18" charset="0"/>
              </a:defRPr>
            </a:lvl9pPr>
          </a:lstStyle>
          <a:p>
            <a:pPr algn="ctr">
              <a:spcBef>
                <a:spcPct val="20000"/>
              </a:spcBef>
              <a:buFont typeface="Monotype Sorts" charset="2"/>
              <a:buNone/>
            </a:pPr>
            <a:endParaRPr lang="en-US" altLang="en-US" dirty="0">
              <a:solidFill>
                <a:schemeClr val="tx2"/>
              </a:solidFill>
              <a:latin typeface="Times New Roman" pitchFamily="18" charset="0"/>
            </a:endParaRPr>
          </a:p>
        </p:txBody>
      </p:sp>
      <p:sp>
        <p:nvSpPr>
          <p:cNvPr id="35" name="TextBox 34"/>
          <p:cNvSpPr txBox="1"/>
          <p:nvPr/>
        </p:nvSpPr>
        <p:spPr>
          <a:xfrm>
            <a:off x="5893775" y="2149824"/>
            <a:ext cx="3071449" cy="400110"/>
          </a:xfrm>
          <a:prstGeom prst="rect">
            <a:avLst/>
          </a:prstGeom>
          <a:noFill/>
        </p:spPr>
        <p:txBody>
          <a:bodyPr wrap="none" rtlCol="0">
            <a:spAutoFit/>
          </a:bodyPr>
          <a:lstStyle/>
          <a:p>
            <a:r>
              <a:rPr lang="en-US" sz="2000" dirty="0" smtClean="0"/>
              <a:t>Defender’s Expected Utility</a:t>
            </a:r>
            <a:endParaRPr lang="en-US" sz="2000" dirty="0"/>
          </a:p>
        </p:txBody>
      </p:sp>
      <p:cxnSp>
        <p:nvCxnSpPr>
          <p:cNvPr id="36" name="Straight Arrow Connector 35"/>
          <p:cNvCxnSpPr>
            <a:stCxn id="35" idx="1"/>
          </p:cNvCxnSpPr>
          <p:nvPr/>
        </p:nvCxnSpPr>
        <p:spPr bwMode="auto">
          <a:xfrm flipH="1" flipV="1">
            <a:off x="4432289" y="2338863"/>
            <a:ext cx="1461486" cy="11016"/>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38" name="TextBox 37"/>
          <p:cNvSpPr txBox="1"/>
          <p:nvPr/>
        </p:nvSpPr>
        <p:spPr>
          <a:xfrm>
            <a:off x="6135914" y="2827676"/>
            <a:ext cx="2238138" cy="400110"/>
          </a:xfrm>
          <a:prstGeom prst="rect">
            <a:avLst/>
          </a:prstGeom>
          <a:noFill/>
        </p:spPr>
        <p:txBody>
          <a:bodyPr wrap="none" rtlCol="0">
            <a:spAutoFit/>
          </a:bodyPr>
          <a:lstStyle/>
          <a:p>
            <a:r>
              <a:rPr lang="en-US" sz="2000" dirty="0" smtClean="0"/>
              <a:t>Defender’s Strategy</a:t>
            </a:r>
            <a:endParaRPr lang="en-US" sz="2000" dirty="0"/>
          </a:p>
        </p:txBody>
      </p:sp>
      <p:cxnSp>
        <p:nvCxnSpPr>
          <p:cNvPr id="39" name="Straight Arrow Connector 38"/>
          <p:cNvCxnSpPr>
            <a:stCxn id="38" idx="1"/>
          </p:cNvCxnSpPr>
          <p:nvPr/>
        </p:nvCxnSpPr>
        <p:spPr bwMode="auto">
          <a:xfrm flipH="1">
            <a:off x="3449589" y="3027731"/>
            <a:ext cx="2686325" cy="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40" name="TextBox 39"/>
          <p:cNvSpPr txBox="1"/>
          <p:nvPr/>
        </p:nvSpPr>
        <p:spPr>
          <a:xfrm>
            <a:off x="6209610" y="3733800"/>
            <a:ext cx="2172390" cy="400110"/>
          </a:xfrm>
          <a:prstGeom prst="rect">
            <a:avLst/>
          </a:prstGeom>
          <a:noFill/>
        </p:spPr>
        <p:txBody>
          <a:bodyPr wrap="none" rtlCol="0">
            <a:spAutoFit/>
          </a:bodyPr>
          <a:lstStyle/>
          <a:p>
            <a:r>
              <a:rPr lang="en-US" sz="2000" dirty="0" smtClean="0"/>
              <a:t>Attacker’s Strategy</a:t>
            </a:r>
            <a:endParaRPr lang="en-US" sz="2000" dirty="0"/>
          </a:p>
        </p:txBody>
      </p:sp>
      <p:cxnSp>
        <p:nvCxnSpPr>
          <p:cNvPr id="41" name="Straight Arrow Connector 40"/>
          <p:cNvCxnSpPr>
            <a:stCxn id="40" idx="1"/>
          </p:cNvCxnSpPr>
          <p:nvPr/>
        </p:nvCxnSpPr>
        <p:spPr bwMode="auto">
          <a:xfrm flipH="1">
            <a:off x="3523285" y="3933855"/>
            <a:ext cx="2686325" cy="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42" name="Rounded Rectangle 41"/>
          <p:cNvSpPr/>
          <p:nvPr/>
        </p:nvSpPr>
        <p:spPr bwMode="auto">
          <a:xfrm>
            <a:off x="876462" y="4453508"/>
            <a:ext cx="5333148" cy="892581"/>
          </a:xfrm>
          <a:prstGeom prst="roundRect">
            <a:avLst/>
          </a:prstGeom>
          <a:solidFill>
            <a:schemeClr val="lt1">
              <a:alpha val="0"/>
            </a:schemeClr>
          </a:solidFill>
          <a:ln>
            <a:solidFill>
              <a:srgbClr val="008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smtClean="0">
              <a:ln>
                <a:noFill/>
              </a:ln>
              <a:solidFill>
                <a:schemeClr val="tx1"/>
              </a:solidFill>
              <a:effectLst/>
              <a:latin typeface="Times New Roman" pitchFamily="18" charset="0"/>
            </a:endParaRPr>
          </a:p>
        </p:txBody>
      </p:sp>
      <p:sp>
        <p:nvSpPr>
          <p:cNvPr id="43" name="TextBox 42"/>
          <p:cNvSpPr txBox="1"/>
          <p:nvPr/>
        </p:nvSpPr>
        <p:spPr>
          <a:xfrm>
            <a:off x="4863410" y="5549463"/>
            <a:ext cx="3293974" cy="400110"/>
          </a:xfrm>
          <a:prstGeom prst="rect">
            <a:avLst/>
          </a:prstGeom>
          <a:noFill/>
        </p:spPr>
        <p:txBody>
          <a:bodyPr wrap="square" rtlCol="0" anchor="ctr">
            <a:spAutoFit/>
          </a:bodyPr>
          <a:lstStyle/>
          <a:p>
            <a:pPr algn="ctr"/>
            <a:r>
              <a:rPr lang="en-US" sz="2000" b="1" dirty="0" smtClean="0"/>
              <a:t>q</a:t>
            </a:r>
            <a:r>
              <a:rPr lang="en-US" sz="2000" dirty="0" smtClean="0"/>
              <a:t> is a “best-response” to </a:t>
            </a:r>
            <a:r>
              <a:rPr lang="en-US" sz="2000" b="1" dirty="0" smtClean="0"/>
              <a:t>x</a:t>
            </a:r>
            <a:r>
              <a:rPr lang="en-US" sz="2000" dirty="0" smtClean="0"/>
              <a:t> </a:t>
            </a:r>
            <a:endParaRPr lang="en-US" sz="2000" b="1" i="1" dirty="0"/>
          </a:p>
        </p:txBody>
      </p:sp>
      <p:cxnSp>
        <p:nvCxnSpPr>
          <p:cNvPr id="44" name="Straight Arrow Connector 43"/>
          <p:cNvCxnSpPr/>
          <p:nvPr/>
        </p:nvCxnSpPr>
        <p:spPr bwMode="auto">
          <a:xfrm flipH="1" flipV="1">
            <a:off x="5414657" y="5366687"/>
            <a:ext cx="591752" cy="182776"/>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45" name="Rectangle 44"/>
          <p:cNvSpPr/>
          <p:nvPr/>
        </p:nvSpPr>
        <p:spPr>
          <a:xfrm>
            <a:off x="542879" y="5949573"/>
            <a:ext cx="8448721" cy="923330"/>
          </a:xfrm>
          <a:prstGeom prst="rect">
            <a:avLst/>
          </a:prstGeom>
        </p:spPr>
        <p:txBody>
          <a:bodyPr wrap="square">
            <a:spAutoFit/>
          </a:bodyPr>
          <a:lstStyle/>
          <a:p>
            <a:r>
              <a:rPr lang="en-US" dirty="0">
                <a:solidFill>
                  <a:schemeClr val="accent1"/>
                </a:solidFill>
              </a:rPr>
              <a:t>http://u.cs.biu.ac.il/~</a:t>
            </a:r>
            <a:r>
              <a:rPr lang="en-US" dirty="0" smtClean="0">
                <a:solidFill>
                  <a:schemeClr val="accent1"/>
                </a:solidFill>
              </a:rPr>
              <a:t>sarit/data/articles/paruchurietalaamas07.pdf</a:t>
            </a:r>
          </a:p>
          <a:p>
            <a:r>
              <a:rPr lang="en-US" dirty="0" err="1" smtClean="0"/>
              <a:t>Paruchuri</a:t>
            </a:r>
            <a:r>
              <a:rPr lang="en-US" dirty="0"/>
              <a:t>, </a:t>
            </a:r>
            <a:r>
              <a:rPr lang="en-US" dirty="0" smtClean="0"/>
              <a:t>Pearce</a:t>
            </a:r>
            <a:r>
              <a:rPr lang="en-US" dirty="0"/>
              <a:t>, </a:t>
            </a:r>
            <a:r>
              <a:rPr lang="en-US" dirty="0" smtClean="0"/>
              <a:t>Tambe</a:t>
            </a:r>
            <a:r>
              <a:rPr lang="en-US" dirty="0"/>
              <a:t>, </a:t>
            </a:r>
            <a:r>
              <a:rPr lang="en-US" dirty="0" smtClean="0"/>
              <a:t>Ordonez</a:t>
            </a:r>
            <a:r>
              <a:rPr lang="en-US" dirty="0"/>
              <a:t>, </a:t>
            </a:r>
            <a:r>
              <a:rPr lang="en-US" dirty="0" smtClean="0"/>
              <a:t>Kraus</a:t>
            </a:r>
            <a:r>
              <a:rPr lang="en-US" dirty="0"/>
              <a:t>. An Efficient Heuristic Approach for Security Against Multiple Adversaries. </a:t>
            </a:r>
            <a:r>
              <a:rPr lang="en-US" dirty="0" smtClean="0"/>
              <a:t>AAMAS </a:t>
            </a:r>
            <a:r>
              <a:rPr lang="en-US" dirty="0"/>
              <a:t>07, </a:t>
            </a:r>
          </a:p>
        </p:txBody>
      </p:sp>
    </p:spTree>
    <p:extLst>
      <p:ext uri="{BB962C8B-B14F-4D97-AF65-F5344CB8AC3E}">
        <p14:creationId xmlns:p14="http://schemas.microsoft.com/office/powerpoint/2010/main" val="3992430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nodePh="1">
                                  <p:stCondLst>
                                    <p:cond delay="0"/>
                                  </p:stCondLst>
                                  <p:endCondLst>
                                    <p:cond evt="begin" delay="0">
                                      <p:tn val="5"/>
                                    </p:cond>
                                  </p:endCondLst>
                                  <p:childTnLst>
                                    <p:set>
                                      <p:cBhvr>
                                        <p:cTn id="6" dur="1" fill="hold">
                                          <p:stCondLst>
                                            <p:cond delay="0"/>
                                          </p:stCondLst>
                                        </p:cTn>
                                        <p:tgtEl>
                                          <p:spTgt spid="611341"/>
                                        </p:tgtEl>
                                        <p:attrNameLst>
                                          <p:attrName>style.visibility</p:attrName>
                                        </p:attrNameLst>
                                      </p:cBhvr>
                                      <p:to>
                                        <p:strVal val="visible"/>
                                      </p:to>
                                    </p:set>
                                    <p:animEffect transition="in" filter="dissolve">
                                      <p:cBhvr>
                                        <p:cTn id="7" dur="500"/>
                                        <p:tgtEl>
                                          <p:spTgt spid="611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4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41473">
            <a:normAutofit fontScale="90000"/>
          </a:bodyPr>
          <a:lstStyle/>
          <a:p>
            <a:pPr algn="ctr"/>
            <a:r>
              <a:rPr lang="en-CA" b="1" dirty="0" smtClean="0"/>
              <a:t>Uncertainty about payoffs: Bayesian Game</a:t>
            </a:r>
            <a:endParaRPr lang="en-CA" b="1" dirty="0"/>
          </a:p>
        </p:txBody>
      </p:sp>
      <p:sp>
        <p:nvSpPr>
          <p:cNvPr id="3" name="Content Placeholder 2"/>
          <p:cNvSpPr>
            <a:spLocks noGrp="1"/>
          </p:cNvSpPr>
          <p:nvPr>
            <p:ph idx="1"/>
          </p:nvPr>
        </p:nvSpPr>
        <p:spPr/>
        <p:txBody>
          <a:bodyPr lIns="82945" tIns="41473" rIns="82945" bIns="41473"/>
          <a:lstStyle/>
          <a:p>
            <a:pPr algn="l" rtl="0"/>
            <a:endParaRPr lang="en-CA" dirty="0"/>
          </a:p>
        </p:txBody>
      </p:sp>
      <p:grpSp>
        <p:nvGrpSpPr>
          <p:cNvPr id="4" name="Group 8"/>
          <p:cNvGrpSpPr/>
          <p:nvPr/>
        </p:nvGrpSpPr>
        <p:grpSpPr>
          <a:xfrm>
            <a:off x="-76200" y="2668600"/>
            <a:ext cx="3211512" cy="2198846"/>
            <a:chOff x="4354512" y="3322637"/>
            <a:chExt cx="9179894" cy="2950493"/>
          </a:xfrm>
        </p:grpSpPr>
        <p:graphicFrame>
          <p:nvGraphicFramePr>
            <p:cNvPr id="5" name="Group 46"/>
            <p:cNvGraphicFramePr>
              <a:graphicFrameLocks/>
            </p:cNvGraphicFramePr>
            <p:nvPr/>
          </p:nvGraphicFramePr>
          <p:xfrm>
            <a:off x="4354512" y="4465635"/>
            <a:ext cx="9179894" cy="1807495"/>
          </p:xfrm>
          <a:graphic>
            <a:graphicData uri="http://schemas.openxmlformats.org/drawingml/2006/table">
              <a:tbl>
                <a:tblPr firstRow="1" firstCol="1">
                  <a:tableStyleId>{21E4AEA4-8DFA-4A89-87EB-49C32662AFE0}</a:tableStyleId>
                </a:tblPr>
                <a:tblGrid>
                  <a:gridCol w="1179738"/>
                  <a:gridCol w="961270"/>
                  <a:gridCol w="1070504"/>
                </a:tblGrid>
                <a:tr h="44901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8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solidFill>
                        <a:srgbClr val="99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600" u="none" strike="noStrike" cap="none" normalizeH="0" baseline="0" dirty="0" smtClean="0">
                            <a:ln>
                              <a:noFill/>
                            </a:ln>
                            <a:effectLst/>
                          </a:rPr>
                          <a:t>Term #1</a:t>
                        </a:r>
                        <a:endParaRPr kumimoji="0" lang="en-US" sz="1600" b="1" i="0" u="none" strike="noStrike" cap="none" normalizeH="0" baseline="0" dirty="0" smtClean="0">
                          <a:ln>
                            <a:noFill/>
                          </a:ln>
                          <a:solidFill>
                            <a:srgbClr val="A50734"/>
                          </a:solidFill>
                          <a:effectLst/>
                          <a:latin typeface="Times New Roman" pitchFamily="18" charset="0"/>
                          <a:cs typeface="Arial" charset="0"/>
                        </a:endParaRPr>
                      </a:p>
                    </a:txBody>
                    <a:tcPr marL="99756" marR="99756" marT="48998" marB="48998" horzOverflow="overflow">
                      <a:solidFill>
                        <a:srgbClr val="99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600" u="none" strike="noStrike" cap="none" normalizeH="0" baseline="0" dirty="0" smtClean="0">
                            <a:ln>
                              <a:noFill/>
                            </a:ln>
                            <a:effectLst/>
                          </a:rPr>
                          <a:t>Term #2</a:t>
                        </a:r>
                        <a:endParaRPr kumimoji="0" lang="en-US" sz="1600" b="1" i="0" u="none" strike="noStrike" cap="none" normalizeH="0" baseline="0" dirty="0" smtClean="0">
                          <a:ln>
                            <a:noFill/>
                          </a:ln>
                          <a:solidFill>
                            <a:srgbClr val="A50734"/>
                          </a:solidFill>
                          <a:effectLst/>
                          <a:latin typeface="Times New Roman" pitchFamily="18" charset="0"/>
                          <a:cs typeface="Arial" charset="0"/>
                        </a:endParaRPr>
                      </a:p>
                    </a:txBody>
                    <a:tcPr marL="99756" marR="99756" marT="48998" marB="48998" horzOverflow="overflow">
                      <a:solidFill>
                        <a:srgbClr val="990000"/>
                      </a:solidFill>
                    </a:tcPr>
                  </a:tc>
                </a:tr>
                <a:tr h="44901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600" u="none" strike="noStrike" cap="none" normalizeH="0" baseline="0" dirty="0" smtClean="0">
                            <a:ln>
                              <a:noFill/>
                            </a:ln>
                            <a:effectLst/>
                          </a:rPr>
                          <a:t>Term#1</a:t>
                        </a:r>
                        <a:endParaRPr kumimoji="0" lang="en-US" sz="1600" b="1"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solidFill>
                        <a:srgbClr val="99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5, -3</a:t>
                        </a:r>
                        <a:endParaRPr kumimoji="0" lang="en-US" sz="20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 -1, 1</a:t>
                        </a:r>
                        <a:endParaRPr kumimoji="0" lang="en-US" sz="20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tc>
                </a:tr>
                <a:tr h="44901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600" u="none" strike="noStrike" cap="none" normalizeH="0" baseline="0" dirty="0" smtClean="0">
                            <a:ln>
                              <a:noFill/>
                            </a:ln>
                            <a:effectLst/>
                          </a:rPr>
                          <a:t>Term#2</a:t>
                        </a:r>
                        <a:endParaRPr kumimoji="0" lang="en-US" sz="1600" b="1"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solidFill>
                        <a:srgbClr val="99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smtClean="0">
                            <a:ln>
                              <a:noFill/>
                            </a:ln>
                            <a:effectLst/>
                          </a:rPr>
                          <a:t>-5, 5</a:t>
                        </a:r>
                        <a:endParaRPr kumimoji="0" lang="en-US" sz="2000" b="0" i="0" u="none" strike="noStrike" cap="none" normalizeH="0" baseline="0" smtClean="0">
                          <a:ln>
                            <a:noFill/>
                          </a:ln>
                          <a:solidFill>
                            <a:srgbClr val="00279F"/>
                          </a:solidFill>
                          <a:effectLst/>
                          <a:latin typeface="Times New Roman" pitchFamily="18" charset="0"/>
                          <a:cs typeface="Arial" charset="0"/>
                        </a:endParaRPr>
                      </a:p>
                    </a:txBody>
                    <a:tcPr marL="99756" marR="99756" marT="48998" marB="48998" horzOverflow="overflow"/>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2, -1</a:t>
                        </a:r>
                        <a:endParaRPr kumimoji="0" lang="en-US" sz="20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tc>
                </a:tr>
              </a:tbl>
            </a:graphicData>
          </a:graphic>
        </p:graphicFrame>
        <p:pic>
          <p:nvPicPr>
            <p:cNvPr id="6" name="Picture 30" descr="Black%20Mask%20Robber"/>
            <p:cNvPicPr>
              <a:picLocks noChangeAspect="1" noChangeArrowheads="1"/>
            </p:cNvPicPr>
            <p:nvPr/>
          </p:nvPicPr>
          <p:blipFill>
            <a:blip r:embed="rId2" cstate="print"/>
            <a:srcRect l="22670" r="23691"/>
            <a:stretch>
              <a:fillRect/>
            </a:stretch>
          </p:blipFill>
          <p:spPr bwMode="auto">
            <a:xfrm>
              <a:off x="8654609" y="3322637"/>
              <a:ext cx="2068477" cy="1131692"/>
            </a:xfrm>
            <a:prstGeom prst="rect">
              <a:avLst/>
            </a:prstGeom>
            <a:noFill/>
            <a:ln w="76200">
              <a:solidFill>
                <a:srgbClr val="990000"/>
              </a:solidFill>
            </a:ln>
          </p:spPr>
        </p:pic>
      </p:grpSp>
      <p:grpSp>
        <p:nvGrpSpPr>
          <p:cNvPr id="7" name="Group 22"/>
          <p:cNvGrpSpPr/>
          <p:nvPr/>
        </p:nvGrpSpPr>
        <p:grpSpPr>
          <a:xfrm>
            <a:off x="2971800" y="2668600"/>
            <a:ext cx="3211512" cy="2198847"/>
            <a:chOff x="3363912" y="1798637"/>
            <a:chExt cx="3540464" cy="2423821"/>
          </a:xfrm>
        </p:grpSpPr>
        <p:graphicFrame>
          <p:nvGraphicFramePr>
            <p:cNvPr id="8" name="Group 46"/>
            <p:cNvGraphicFramePr>
              <a:graphicFrameLocks/>
            </p:cNvGraphicFramePr>
            <p:nvPr/>
          </p:nvGraphicFramePr>
          <p:xfrm>
            <a:off x="3363912" y="2737607"/>
            <a:ext cx="3540464" cy="1484851"/>
          </p:xfrm>
          <a:graphic>
            <a:graphicData uri="http://schemas.openxmlformats.org/drawingml/2006/table">
              <a:tbl>
                <a:tblPr firstRow="1" firstCol="1">
                  <a:tableStyleId>{21E4AEA4-8DFA-4A89-87EB-49C32662AFE0}</a:tableStyleId>
                </a:tblPr>
                <a:tblGrid>
                  <a:gridCol w="1179738"/>
                  <a:gridCol w="961270"/>
                  <a:gridCol w="1070504"/>
                </a:tblGrid>
                <a:tr h="44901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8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solidFill>
                        <a:srgbClr val="0070C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600" u="none" strike="noStrike" cap="none" normalizeH="0" baseline="0" dirty="0" smtClean="0">
                            <a:ln>
                              <a:noFill/>
                            </a:ln>
                            <a:effectLst/>
                          </a:rPr>
                          <a:t>Term #1</a:t>
                        </a:r>
                        <a:endParaRPr kumimoji="0" lang="en-US" sz="1600" b="1" i="0" u="none" strike="noStrike" cap="none" normalizeH="0" baseline="0" dirty="0" smtClean="0">
                          <a:ln>
                            <a:noFill/>
                          </a:ln>
                          <a:solidFill>
                            <a:srgbClr val="A50734"/>
                          </a:solidFill>
                          <a:effectLst/>
                          <a:latin typeface="Times New Roman" pitchFamily="18" charset="0"/>
                          <a:cs typeface="Arial" charset="0"/>
                        </a:endParaRPr>
                      </a:p>
                    </a:txBody>
                    <a:tcPr marL="99756" marR="99756" marT="48998" marB="48998" horzOverflow="overflow">
                      <a:solidFill>
                        <a:srgbClr val="0070C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600" u="none" strike="noStrike" cap="none" normalizeH="0" baseline="0" dirty="0" smtClean="0">
                            <a:ln>
                              <a:noFill/>
                            </a:ln>
                            <a:effectLst/>
                          </a:rPr>
                          <a:t>Term #2</a:t>
                        </a:r>
                        <a:endParaRPr kumimoji="0" lang="en-US" sz="1600" b="1" i="0" u="none" strike="noStrike" cap="none" normalizeH="0" baseline="0" dirty="0" smtClean="0">
                          <a:ln>
                            <a:noFill/>
                          </a:ln>
                          <a:solidFill>
                            <a:srgbClr val="A50734"/>
                          </a:solidFill>
                          <a:effectLst/>
                          <a:latin typeface="Times New Roman" pitchFamily="18" charset="0"/>
                          <a:cs typeface="Arial" charset="0"/>
                        </a:endParaRPr>
                      </a:p>
                    </a:txBody>
                    <a:tcPr marL="99756" marR="99756" marT="48998" marB="48998" horzOverflow="overflow">
                      <a:solidFill>
                        <a:srgbClr val="0070C0"/>
                      </a:solidFill>
                    </a:tcPr>
                  </a:tc>
                </a:tr>
                <a:tr h="44901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600" u="none" strike="noStrike" cap="none" normalizeH="0" baseline="0" dirty="0" smtClean="0">
                            <a:ln>
                              <a:noFill/>
                            </a:ln>
                            <a:effectLst/>
                          </a:rPr>
                          <a:t>Term#1</a:t>
                        </a:r>
                        <a:endParaRPr kumimoji="0" lang="en-US" sz="1600" b="1"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solidFill>
                        <a:srgbClr val="0070C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2, -1</a:t>
                        </a:r>
                        <a:endParaRPr kumimoji="0" lang="en-US" sz="20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 -3, 4</a:t>
                        </a:r>
                        <a:endParaRPr kumimoji="0" lang="en-US" sz="20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tc>
                </a:tr>
                <a:tr h="44901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600" u="none" strike="noStrike" cap="none" normalizeH="0" baseline="0" dirty="0" smtClean="0">
                            <a:ln>
                              <a:noFill/>
                            </a:ln>
                            <a:effectLst/>
                          </a:rPr>
                          <a:t>Term#2</a:t>
                        </a:r>
                        <a:endParaRPr kumimoji="0" lang="en-US" sz="1600" b="1"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solidFill>
                        <a:srgbClr val="0070C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-3, 1</a:t>
                        </a:r>
                        <a:endParaRPr kumimoji="0" lang="en-US" sz="20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3, -3</a:t>
                        </a:r>
                        <a:endParaRPr kumimoji="0" lang="en-US" sz="20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tc>
                </a:tr>
              </a:tbl>
            </a:graphicData>
          </a:graphic>
        </p:graphicFrame>
        <p:pic>
          <p:nvPicPr>
            <p:cNvPr id="9" name="Picture 30" descr="Black%20Mask%20Robber"/>
            <p:cNvPicPr>
              <a:picLocks noChangeAspect="1" noChangeArrowheads="1"/>
            </p:cNvPicPr>
            <p:nvPr/>
          </p:nvPicPr>
          <p:blipFill>
            <a:blip r:embed="rId2" cstate="print"/>
            <a:srcRect l="22670" r="23691"/>
            <a:stretch>
              <a:fillRect/>
            </a:stretch>
          </p:blipFill>
          <p:spPr bwMode="auto">
            <a:xfrm>
              <a:off x="5022356" y="1798637"/>
              <a:ext cx="797762" cy="929681"/>
            </a:xfrm>
            <a:prstGeom prst="rect">
              <a:avLst/>
            </a:prstGeom>
            <a:noFill/>
            <a:ln w="76200">
              <a:solidFill>
                <a:srgbClr val="0070C0"/>
              </a:solidFill>
            </a:ln>
          </p:spPr>
        </p:pic>
      </p:grpSp>
      <p:grpSp>
        <p:nvGrpSpPr>
          <p:cNvPr id="10" name="Group 18"/>
          <p:cNvGrpSpPr/>
          <p:nvPr/>
        </p:nvGrpSpPr>
        <p:grpSpPr>
          <a:xfrm>
            <a:off x="6084888" y="2668600"/>
            <a:ext cx="3211512" cy="2198846"/>
            <a:chOff x="4354512" y="3322637"/>
            <a:chExt cx="9761571" cy="2950493"/>
          </a:xfrm>
        </p:grpSpPr>
        <p:graphicFrame>
          <p:nvGraphicFramePr>
            <p:cNvPr id="11" name="Group 46"/>
            <p:cNvGraphicFramePr>
              <a:graphicFrameLocks/>
            </p:cNvGraphicFramePr>
            <p:nvPr/>
          </p:nvGraphicFramePr>
          <p:xfrm>
            <a:off x="4354512" y="4465635"/>
            <a:ext cx="9761571" cy="1807495"/>
          </p:xfrm>
          <a:graphic>
            <a:graphicData uri="http://schemas.openxmlformats.org/drawingml/2006/table">
              <a:tbl>
                <a:tblPr firstRow="1" firstCol="1">
                  <a:tableStyleId>{21E4AEA4-8DFA-4A89-87EB-49C32662AFE0}</a:tableStyleId>
                </a:tblPr>
                <a:tblGrid>
                  <a:gridCol w="1179738"/>
                  <a:gridCol w="961270"/>
                  <a:gridCol w="1070504"/>
                </a:tblGrid>
                <a:tr h="44901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8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solidFill>
                        <a:srgbClr val="32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600" u="none" strike="noStrike" cap="none" normalizeH="0" baseline="0" dirty="0" smtClean="0">
                            <a:ln>
                              <a:noFill/>
                            </a:ln>
                            <a:effectLst/>
                          </a:rPr>
                          <a:t>Term #1</a:t>
                        </a:r>
                        <a:endParaRPr kumimoji="0" lang="en-US" sz="1600" b="1" i="0" u="none" strike="noStrike" cap="none" normalizeH="0" baseline="0" dirty="0" smtClean="0">
                          <a:ln>
                            <a:noFill/>
                          </a:ln>
                          <a:solidFill>
                            <a:srgbClr val="A50734"/>
                          </a:solidFill>
                          <a:effectLst/>
                          <a:latin typeface="Times New Roman" pitchFamily="18" charset="0"/>
                          <a:cs typeface="Arial" charset="0"/>
                        </a:endParaRPr>
                      </a:p>
                    </a:txBody>
                    <a:tcPr marL="99756" marR="99756" marT="48998" marB="48998" horzOverflow="overflow">
                      <a:solidFill>
                        <a:srgbClr val="32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600" u="none" strike="noStrike" cap="none" normalizeH="0" baseline="0" dirty="0" smtClean="0">
                            <a:ln>
                              <a:noFill/>
                            </a:ln>
                            <a:effectLst/>
                          </a:rPr>
                          <a:t>Term #2</a:t>
                        </a:r>
                        <a:endParaRPr kumimoji="0" lang="en-US" sz="1600" b="1" i="0" u="none" strike="noStrike" cap="none" normalizeH="0" baseline="0" dirty="0" smtClean="0">
                          <a:ln>
                            <a:noFill/>
                          </a:ln>
                          <a:solidFill>
                            <a:srgbClr val="A50734"/>
                          </a:solidFill>
                          <a:effectLst/>
                          <a:latin typeface="Times New Roman" pitchFamily="18" charset="0"/>
                          <a:cs typeface="Arial" charset="0"/>
                        </a:endParaRPr>
                      </a:p>
                    </a:txBody>
                    <a:tcPr marL="99756" marR="99756" marT="48998" marB="48998" horzOverflow="overflow">
                      <a:solidFill>
                        <a:srgbClr val="320000"/>
                      </a:solidFill>
                    </a:tcPr>
                  </a:tc>
                </a:tr>
                <a:tr h="44901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600" u="none" strike="noStrike" cap="none" normalizeH="0" baseline="0" dirty="0" smtClean="0">
                            <a:ln>
                              <a:noFill/>
                            </a:ln>
                            <a:effectLst/>
                          </a:rPr>
                          <a:t>Term#1</a:t>
                        </a:r>
                        <a:endParaRPr kumimoji="0" lang="en-US" sz="1600" b="1"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solidFill>
                        <a:srgbClr val="32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4, -2</a:t>
                        </a:r>
                        <a:endParaRPr kumimoji="0" lang="en-US" sz="20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 -1,0.5 </a:t>
                        </a:r>
                        <a:endParaRPr kumimoji="0" lang="en-US" sz="20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tc>
                </a:tr>
                <a:tr h="449010">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1600" u="none" strike="noStrike" cap="none" normalizeH="0" baseline="0" dirty="0" smtClean="0">
                            <a:ln>
                              <a:noFill/>
                            </a:ln>
                            <a:effectLst/>
                          </a:rPr>
                          <a:t>Term#2</a:t>
                        </a:r>
                        <a:endParaRPr kumimoji="0" lang="en-US" sz="1600" b="1"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solidFill>
                        <a:srgbClr val="320000"/>
                      </a:solid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-4, 3</a:t>
                        </a:r>
                        <a:endParaRPr kumimoji="0" lang="en-US" sz="20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r>
                          <a:rPr kumimoji="0" lang="en-US" sz="2000" u="none" strike="noStrike" cap="none" normalizeH="0" baseline="0" dirty="0" smtClean="0">
                            <a:ln>
                              <a:noFill/>
                            </a:ln>
                            <a:effectLst/>
                          </a:rPr>
                          <a:t>1.5, -0.5</a:t>
                        </a:r>
                        <a:endParaRPr kumimoji="0" lang="en-US" sz="2000" b="0" i="0" u="none" strike="noStrike" cap="none" normalizeH="0" baseline="0" dirty="0" smtClean="0">
                          <a:ln>
                            <a:noFill/>
                          </a:ln>
                          <a:solidFill>
                            <a:srgbClr val="00279F"/>
                          </a:solidFill>
                          <a:effectLst/>
                          <a:latin typeface="Times New Roman" pitchFamily="18" charset="0"/>
                          <a:cs typeface="Arial" charset="0"/>
                        </a:endParaRPr>
                      </a:p>
                    </a:txBody>
                    <a:tcPr marL="99756" marR="99756" marT="48998" marB="48998" horzOverflow="overflow"/>
                  </a:tc>
                </a:tr>
              </a:tbl>
            </a:graphicData>
          </a:graphic>
        </p:graphicFrame>
        <p:pic>
          <p:nvPicPr>
            <p:cNvPr id="12" name="Picture 30" descr="Black%20Mask%20Robber"/>
            <p:cNvPicPr>
              <a:picLocks noChangeAspect="1" noChangeArrowheads="1"/>
            </p:cNvPicPr>
            <p:nvPr/>
          </p:nvPicPr>
          <p:blipFill>
            <a:blip r:embed="rId2" cstate="print"/>
            <a:srcRect l="22670" r="23691"/>
            <a:stretch>
              <a:fillRect/>
            </a:stretch>
          </p:blipFill>
          <p:spPr bwMode="auto">
            <a:xfrm>
              <a:off x="8654609" y="3322637"/>
              <a:ext cx="2068477" cy="1131692"/>
            </a:xfrm>
            <a:prstGeom prst="rect">
              <a:avLst/>
            </a:prstGeom>
            <a:noFill/>
            <a:ln w="76200">
              <a:solidFill>
                <a:schemeClr val="tx1"/>
              </a:solidFill>
            </a:ln>
          </p:spPr>
        </p:pic>
      </p:grpSp>
      <p:sp>
        <p:nvSpPr>
          <p:cNvPr id="13" name="Rectangle 12"/>
          <p:cNvSpPr/>
          <p:nvPr/>
        </p:nvSpPr>
        <p:spPr>
          <a:xfrm>
            <a:off x="228600" y="2799308"/>
            <a:ext cx="912695" cy="422205"/>
          </a:xfrm>
          <a:prstGeom prst="rect">
            <a:avLst/>
          </a:prstGeom>
          <a:noFill/>
        </p:spPr>
        <p:txBody>
          <a:bodyPr wrap="none" lIns="82840" tIns="41421" rIns="82840" bIns="41421">
            <a:spAutoFit/>
          </a:bodyPr>
          <a:lstStyle/>
          <a:p>
            <a:pPr algn="ctr"/>
            <a:r>
              <a:rPr lang="en-US" sz="2200" b="1" dirty="0">
                <a:ln w="1905"/>
                <a:solidFill>
                  <a:srgbClr val="990000"/>
                </a:solidFill>
                <a:effectLst>
                  <a:innerShdw blurRad="69850" dist="43180" dir="5400000">
                    <a:srgbClr val="000000">
                      <a:alpha val="65000"/>
                    </a:srgbClr>
                  </a:innerShdw>
                </a:effectLst>
              </a:rPr>
              <a:t>P=0.3</a:t>
            </a:r>
          </a:p>
        </p:txBody>
      </p:sp>
      <p:sp>
        <p:nvSpPr>
          <p:cNvPr id="14" name="Rectangle 13"/>
          <p:cNvSpPr/>
          <p:nvPr/>
        </p:nvSpPr>
        <p:spPr>
          <a:xfrm>
            <a:off x="3352800" y="2799308"/>
            <a:ext cx="912695" cy="422205"/>
          </a:xfrm>
          <a:prstGeom prst="rect">
            <a:avLst/>
          </a:prstGeom>
          <a:noFill/>
        </p:spPr>
        <p:txBody>
          <a:bodyPr wrap="none" lIns="82840" tIns="41421" rIns="82840" bIns="41421">
            <a:spAutoFit/>
          </a:bodyPr>
          <a:lstStyle/>
          <a:p>
            <a:pPr algn="ctr"/>
            <a:r>
              <a:rPr lang="en-US" sz="2200" b="1" dirty="0">
                <a:ln w="1905"/>
                <a:solidFill>
                  <a:srgbClr val="0070C0"/>
                </a:solidFill>
                <a:effectLst>
                  <a:innerShdw blurRad="69850" dist="43180" dir="5400000">
                    <a:srgbClr val="000000">
                      <a:alpha val="65000"/>
                    </a:srgbClr>
                  </a:innerShdw>
                </a:effectLst>
              </a:rPr>
              <a:t>P=0.5</a:t>
            </a:r>
          </a:p>
        </p:txBody>
      </p:sp>
      <p:sp>
        <p:nvSpPr>
          <p:cNvPr id="15" name="Rectangle 14"/>
          <p:cNvSpPr/>
          <p:nvPr/>
        </p:nvSpPr>
        <p:spPr>
          <a:xfrm>
            <a:off x="6400800" y="2799308"/>
            <a:ext cx="912695" cy="422205"/>
          </a:xfrm>
          <a:prstGeom prst="rect">
            <a:avLst/>
          </a:prstGeom>
          <a:noFill/>
        </p:spPr>
        <p:txBody>
          <a:bodyPr wrap="none" lIns="82840" tIns="41421" rIns="82840" bIns="41421">
            <a:spAutoFit/>
          </a:bodyPr>
          <a:lstStyle/>
          <a:p>
            <a:pPr algn="ctr"/>
            <a:r>
              <a:rPr lang="en-US" sz="2200" b="1" dirty="0">
                <a:ln w="1905"/>
                <a:effectLst>
                  <a:innerShdw blurRad="69850" dist="43180" dir="5400000">
                    <a:srgbClr val="000000">
                      <a:alpha val="65000"/>
                    </a:srgbClr>
                  </a:innerShdw>
                </a:effectLst>
              </a:rPr>
              <a:t>P=0.2</a:t>
            </a:r>
          </a:p>
        </p:txBody>
      </p:sp>
    </p:spTree>
    <p:extLst>
      <p:ext uri="{BB962C8B-B14F-4D97-AF65-F5344CB8AC3E}">
        <p14:creationId xmlns:p14="http://schemas.microsoft.com/office/powerpoint/2010/main" val="40531522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normAutofit fontScale="90000"/>
          </a:bodyPr>
          <a:lstStyle/>
          <a:p>
            <a:pPr algn="ctr"/>
            <a:r>
              <a:rPr lang="en-US" altLang="en-US" b="1" dirty="0"/>
              <a:t>Obtaining </a:t>
            </a:r>
            <a:r>
              <a:rPr lang="en-US" altLang="en-US" b="1" dirty="0" smtClean="0"/>
              <a:t>MILP (DOBS)</a:t>
            </a:r>
            <a:endParaRPr lang="en-US" altLang="en-US" b="1" dirty="0"/>
          </a:p>
        </p:txBody>
      </p:sp>
      <p:sp>
        <p:nvSpPr>
          <p:cNvPr id="611331" name="Rectangle 3"/>
          <p:cNvSpPr>
            <a:spLocks noGrp="1" noChangeArrowheads="1"/>
          </p:cNvSpPr>
          <p:nvPr>
            <p:ph type="body" sz="half" idx="1"/>
          </p:nvPr>
        </p:nvSpPr>
        <p:spPr>
          <a:xfrm>
            <a:off x="457200" y="1143000"/>
            <a:ext cx="8458200" cy="5334000"/>
          </a:xfrm>
        </p:spPr>
        <p:txBody>
          <a:bodyPr/>
          <a:lstStyle/>
          <a:p>
            <a:r>
              <a:rPr lang="en-US" altLang="en-US"/>
              <a:t>Decomposing</a:t>
            </a:r>
          </a:p>
        </p:txBody>
      </p:sp>
      <p:graphicFrame>
        <p:nvGraphicFramePr>
          <p:cNvPr id="611332" name="Object 4"/>
          <p:cNvGraphicFramePr>
            <a:graphicFrameLocks noGrp="1" noChangeAspect="1"/>
          </p:cNvGraphicFramePr>
          <p:nvPr>
            <p:ph sz="half" idx="2"/>
            <p:extLst>
              <p:ext uri="{D42A27DB-BD31-4B8C-83A1-F6EECF244321}">
                <p14:modId xmlns:p14="http://schemas.microsoft.com/office/powerpoint/2010/main" val="1243755764"/>
              </p:ext>
            </p:extLst>
          </p:nvPr>
        </p:nvGraphicFramePr>
        <p:xfrm>
          <a:off x="685800" y="1905000"/>
          <a:ext cx="5334000" cy="4000500"/>
        </p:xfrm>
        <a:graphic>
          <a:graphicData uri="http://schemas.openxmlformats.org/presentationml/2006/ole">
            <mc:AlternateContent xmlns:mc="http://schemas.openxmlformats.org/markup-compatibility/2006">
              <mc:Choice xmlns:v="urn:schemas-microsoft-com:vml" Requires="v">
                <p:oleObj spid="_x0000_s449638" name="Equation" r:id="rId4" imgW="1828800" imgH="1371600" progId="Equation.3">
                  <p:embed/>
                </p:oleObj>
              </mc:Choice>
              <mc:Fallback>
                <p:oleObj name="Equation" r:id="rId4" imgW="1828800" imgH="1371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05000"/>
                        <a:ext cx="5334000" cy="400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1334" name="Oval 6"/>
          <p:cNvSpPr>
            <a:spLocks noChangeArrowheads="1"/>
          </p:cNvSpPr>
          <p:nvPr/>
        </p:nvSpPr>
        <p:spPr bwMode="auto">
          <a:xfrm>
            <a:off x="2438400" y="1676400"/>
            <a:ext cx="685800" cy="1295400"/>
          </a:xfrm>
          <a:prstGeom prst="ellipse">
            <a:avLst/>
          </a:prstGeom>
          <a:noFill/>
          <a:ln w="127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611336" name="Oval 8"/>
          <p:cNvSpPr>
            <a:spLocks noChangeArrowheads="1"/>
          </p:cNvSpPr>
          <p:nvPr/>
        </p:nvSpPr>
        <p:spPr bwMode="auto">
          <a:xfrm>
            <a:off x="3581400" y="1752600"/>
            <a:ext cx="457200" cy="1066800"/>
          </a:xfrm>
          <a:prstGeom prst="ellipse">
            <a:avLst/>
          </a:prstGeom>
          <a:noFill/>
          <a:ln w="127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graphicFrame>
        <p:nvGraphicFramePr>
          <p:cNvPr id="611339" name="Object 11"/>
          <p:cNvGraphicFramePr>
            <a:graphicFrameLocks noChangeAspect="1"/>
          </p:cNvGraphicFramePr>
          <p:nvPr/>
        </p:nvGraphicFramePr>
        <p:xfrm>
          <a:off x="6705600" y="2209800"/>
          <a:ext cx="1828800" cy="812800"/>
        </p:xfrm>
        <a:graphic>
          <a:graphicData uri="http://schemas.openxmlformats.org/presentationml/2006/ole">
            <mc:AlternateContent xmlns:mc="http://schemas.openxmlformats.org/markup-compatibility/2006">
              <mc:Choice xmlns:v="urn:schemas-microsoft-com:vml" Requires="v">
                <p:oleObj spid="_x0000_s449639" name="Equation" r:id="rId6" imgW="571320" imgH="253800" progId="Equation.3">
                  <p:embed/>
                </p:oleObj>
              </mc:Choice>
              <mc:Fallback>
                <p:oleObj name="Equation" r:id="rId6" imgW="571320" imgH="253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2209800"/>
                        <a:ext cx="18288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1340" name="Oval 12"/>
          <p:cNvSpPr>
            <a:spLocks noChangeArrowheads="1"/>
          </p:cNvSpPr>
          <p:nvPr/>
        </p:nvSpPr>
        <p:spPr bwMode="auto">
          <a:xfrm>
            <a:off x="4419600" y="1905000"/>
            <a:ext cx="990600" cy="762000"/>
          </a:xfrm>
          <a:prstGeom prst="ellipse">
            <a:avLst/>
          </a:prstGeom>
          <a:noFill/>
          <a:ln w="127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611341" name="Rectangle 13"/>
          <p:cNvSpPr>
            <a:spLocks noChangeArrowheads="1"/>
          </p:cNvSpPr>
          <p:nvPr/>
        </p:nvSpPr>
        <p:spPr bwMode="auto">
          <a:xfrm>
            <a:off x="6172200" y="1524000"/>
            <a:ext cx="2514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lvl1pPr marL="342900" indent="-342900">
              <a:spcBef>
                <a:spcPct val="0"/>
              </a:spcBef>
              <a:defRPr sz="2400">
                <a:solidFill>
                  <a:schemeClr val="tx1"/>
                </a:solidFill>
                <a:latin typeface="Times" pitchFamily="18" charset="0"/>
              </a:defRPr>
            </a:lvl1pPr>
            <a:lvl2pPr>
              <a:spcBef>
                <a:spcPct val="0"/>
              </a:spcBef>
              <a:defRPr sz="2400">
                <a:solidFill>
                  <a:schemeClr val="tx1"/>
                </a:solidFill>
                <a:latin typeface="Times" pitchFamily="18" charset="0"/>
              </a:defRPr>
            </a:lvl2pPr>
            <a:lvl3pPr>
              <a:spcBef>
                <a:spcPct val="0"/>
              </a:spcBef>
              <a:defRPr sz="2400">
                <a:solidFill>
                  <a:schemeClr val="tx1"/>
                </a:solidFill>
                <a:latin typeface="Times" pitchFamily="18" charset="0"/>
              </a:defRPr>
            </a:lvl3pPr>
            <a:lvl4pPr>
              <a:spcBef>
                <a:spcPct val="0"/>
              </a:spcBef>
              <a:defRPr sz="2400">
                <a:solidFill>
                  <a:schemeClr val="tx1"/>
                </a:solidFill>
                <a:latin typeface="Times" pitchFamily="18" charset="0"/>
              </a:defRPr>
            </a:lvl4pPr>
            <a:lvl5pPr>
              <a:spcBef>
                <a:spcPct val="0"/>
              </a:spcBef>
              <a:defRPr sz="2400">
                <a:solidFill>
                  <a:schemeClr val="tx1"/>
                </a:solidFill>
                <a:latin typeface="Times" pitchFamily="18" charset="0"/>
              </a:defRPr>
            </a:lvl5pPr>
            <a:lvl6pPr eaLnBrk="0" fontAlgn="base" hangingPunct="0">
              <a:spcBef>
                <a:spcPct val="0"/>
              </a:spcBef>
              <a:spcAft>
                <a:spcPct val="0"/>
              </a:spcAft>
              <a:defRPr sz="2400">
                <a:solidFill>
                  <a:schemeClr val="tx1"/>
                </a:solidFill>
                <a:latin typeface="Times" pitchFamily="18" charset="0"/>
              </a:defRPr>
            </a:lvl6pPr>
            <a:lvl7pPr eaLnBrk="0" fontAlgn="base" hangingPunct="0">
              <a:spcBef>
                <a:spcPct val="0"/>
              </a:spcBef>
              <a:spcAft>
                <a:spcPct val="0"/>
              </a:spcAft>
              <a:defRPr sz="2400">
                <a:solidFill>
                  <a:schemeClr val="tx1"/>
                </a:solidFill>
                <a:latin typeface="Times" pitchFamily="18" charset="0"/>
              </a:defRPr>
            </a:lvl7pPr>
            <a:lvl8pPr eaLnBrk="0" fontAlgn="base" hangingPunct="0">
              <a:spcBef>
                <a:spcPct val="0"/>
              </a:spcBef>
              <a:spcAft>
                <a:spcPct val="0"/>
              </a:spcAft>
              <a:defRPr sz="2400">
                <a:solidFill>
                  <a:schemeClr val="tx1"/>
                </a:solidFill>
                <a:latin typeface="Times" pitchFamily="18" charset="0"/>
              </a:defRPr>
            </a:lvl8pPr>
            <a:lvl9pPr eaLnBrk="0" fontAlgn="base" hangingPunct="0">
              <a:spcBef>
                <a:spcPct val="0"/>
              </a:spcBef>
              <a:spcAft>
                <a:spcPct val="0"/>
              </a:spcAft>
              <a:defRPr sz="2400">
                <a:solidFill>
                  <a:schemeClr val="tx1"/>
                </a:solidFill>
                <a:latin typeface="Times" pitchFamily="18" charset="0"/>
              </a:defRPr>
            </a:lvl9pPr>
          </a:lstStyle>
          <a:p>
            <a:pPr algn="ctr">
              <a:spcBef>
                <a:spcPct val="20000"/>
              </a:spcBef>
              <a:buFont typeface="Monotype Sorts" charset="2"/>
              <a:buNone/>
            </a:pPr>
            <a:r>
              <a:rPr lang="en-US" altLang="en-US">
                <a:solidFill>
                  <a:schemeClr val="tx2"/>
                </a:solidFill>
                <a:latin typeface="Times New Roman" pitchFamily="18" charset="0"/>
              </a:rPr>
              <a:t>Substitute</a:t>
            </a:r>
          </a:p>
        </p:txBody>
      </p:sp>
    </p:spTree>
    <p:extLst>
      <p:ext uri="{BB962C8B-B14F-4D97-AF65-F5344CB8AC3E}">
        <p14:creationId xmlns:p14="http://schemas.microsoft.com/office/powerpoint/2010/main" val="887426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1334"/>
                                        </p:tgtEl>
                                        <p:attrNameLst>
                                          <p:attrName>style.visibility</p:attrName>
                                        </p:attrNameLst>
                                      </p:cBhvr>
                                      <p:to>
                                        <p:strVal val="visible"/>
                                      </p:to>
                                    </p:set>
                                    <p:animEffect transition="in" filter="dissolve">
                                      <p:cBhvr>
                                        <p:cTn id="7" dur="500"/>
                                        <p:tgtEl>
                                          <p:spTgt spid="61133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11336"/>
                                        </p:tgtEl>
                                        <p:attrNameLst>
                                          <p:attrName>style.visibility</p:attrName>
                                        </p:attrNameLst>
                                      </p:cBhvr>
                                      <p:to>
                                        <p:strVal val="visible"/>
                                      </p:to>
                                    </p:set>
                                    <p:animEffect transition="in" filter="dissolve">
                                      <p:cBhvr>
                                        <p:cTn id="10" dur="500"/>
                                        <p:tgtEl>
                                          <p:spTgt spid="61133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11340"/>
                                        </p:tgtEl>
                                        <p:attrNameLst>
                                          <p:attrName>style.visibility</p:attrName>
                                        </p:attrNameLst>
                                      </p:cBhvr>
                                      <p:to>
                                        <p:strVal val="visible"/>
                                      </p:to>
                                    </p:set>
                                    <p:animEffect transition="in" filter="dissolve">
                                      <p:cBhvr>
                                        <p:cTn id="15" dur="500"/>
                                        <p:tgtEl>
                                          <p:spTgt spid="611340"/>
                                        </p:tgtEl>
                                      </p:cBhvr>
                                    </p:animEffect>
                                  </p:childTnLst>
                                </p:cTn>
                              </p:par>
                              <p:par>
                                <p:cTn id="16" presetID="9" presetClass="entr" presetSubtype="0" fill="hold" nodeType="withEffect">
                                  <p:stCondLst>
                                    <p:cond delay="0"/>
                                  </p:stCondLst>
                                  <p:childTnLst>
                                    <p:set>
                                      <p:cBhvr>
                                        <p:cTn id="17" dur="1" fill="hold">
                                          <p:stCondLst>
                                            <p:cond delay="0"/>
                                          </p:stCondLst>
                                        </p:cTn>
                                        <p:tgtEl>
                                          <p:spTgt spid="611339"/>
                                        </p:tgtEl>
                                        <p:attrNameLst>
                                          <p:attrName>style.visibility</p:attrName>
                                        </p:attrNameLst>
                                      </p:cBhvr>
                                      <p:to>
                                        <p:strVal val="visible"/>
                                      </p:to>
                                    </p:set>
                                    <p:animEffect transition="in" filter="dissolve">
                                      <p:cBhvr>
                                        <p:cTn id="18" dur="500"/>
                                        <p:tgtEl>
                                          <p:spTgt spid="61133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11341"/>
                                        </p:tgtEl>
                                        <p:attrNameLst>
                                          <p:attrName>style.visibility</p:attrName>
                                        </p:attrNameLst>
                                      </p:cBhvr>
                                      <p:to>
                                        <p:strVal val="visible"/>
                                      </p:to>
                                    </p:set>
                                    <p:animEffect transition="in" filter="dissolve">
                                      <p:cBhvr>
                                        <p:cTn id="21" dur="500"/>
                                        <p:tgtEl>
                                          <p:spTgt spid="611341"/>
                                        </p:tgtEl>
                                      </p:cBhvr>
                                    </p:animEffect>
                                  </p:childTnLst>
                                </p:cTn>
                              </p:par>
                              <p:par>
                                <p:cTn id="22" presetID="9" presetClass="entr" presetSubtype="0" fill="hold" nodeType="withEffect">
                                  <p:stCondLst>
                                    <p:cond delay="0"/>
                                  </p:stCondLst>
                                  <p:childTnLst>
                                    <p:set>
                                      <p:cBhvr>
                                        <p:cTn id="23" dur="1" fill="hold">
                                          <p:stCondLst>
                                            <p:cond delay="0"/>
                                          </p:stCondLst>
                                        </p:cTn>
                                        <p:tgtEl>
                                          <p:spTgt spid="611339"/>
                                        </p:tgtEl>
                                        <p:attrNameLst>
                                          <p:attrName>style.visibility</p:attrName>
                                        </p:attrNameLst>
                                      </p:cBhvr>
                                      <p:to>
                                        <p:strVal val="visible"/>
                                      </p:to>
                                    </p:set>
                                    <p:animEffect transition="in" filter="dissolve">
                                      <p:cBhvr>
                                        <p:cTn id="24" dur="500"/>
                                        <p:tgtEl>
                                          <p:spTgt spid="611339"/>
                                        </p:tgtEl>
                                      </p:cBhvr>
                                    </p:animEffect>
                                  </p:childTnLst>
                                </p:cTn>
                              </p:par>
                              <p:par>
                                <p:cTn id="25" presetID="3" presetClass="exit" presetSubtype="10" fill="hold" grpId="1" nodeType="withEffect">
                                  <p:stCondLst>
                                    <p:cond delay="0"/>
                                  </p:stCondLst>
                                  <p:childTnLst>
                                    <p:animEffect transition="out" filter="blinds(horizontal)">
                                      <p:cBhvr>
                                        <p:cTn id="26" dur="500"/>
                                        <p:tgtEl>
                                          <p:spTgt spid="611336"/>
                                        </p:tgtEl>
                                      </p:cBhvr>
                                    </p:animEffect>
                                    <p:set>
                                      <p:cBhvr>
                                        <p:cTn id="27" dur="1" fill="hold">
                                          <p:stCondLst>
                                            <p:cond delay="499"/>
                                          </p:stCondLst>
                                        </p:cTn>
                                        <p:tgtEl>
                                          <p:spTgt spid="611336"/>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611334"/>
                                        </p:tgtEl>
                                      </p:cBhvr>
                                    </p:animEffect>
                                    <p:set>
                                      <p:cBhvr>
                                        <p:cTn id="30" dur="1" fill="hold">
                                          <p:stCondLst>
                                            <p:cond delay="499"/>
                                          </p:stCondLst>
                                        </p:cTn>
                                        <p:tgtEl>
                                          <p:spTgt spid="6113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4" grpId="0" animBg="1"/>
      <p:bldP spid="611334" grpId="1" animBg="1"/>
      <p:bldP spid="611336" grpId="0" animBg="1"/>
      <p:bldP spid="611336" grpId="1" animBg="1"/>
      <p:bldP spid="611340" grpId="0" animBg="1"/>
      <p:bldP spid="61134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46"/>
          <p:cNvGraphicFramePr>
            <a:graphicFrameLocks noGrp="1"/>
          </p:cNvGraphicFramePr>
          <p:nvPr>
            <p:ph sz="half" idx="4294967295"/>
          </p:nvPr>
        </p:nvGraphicFramePr>
        <p:xfrm>
          <a:off x="1622516" y="2295952"/>
          <a:ext cx="7407184" cy="3797508"/>
        </p:xfrm>
        <a:graphic>
          <a:graphicData uri="http://schemas.openxmlformats.org/drawingml/2006/table">
            <a:tbl>
              <a:tblPr/>
              <a:tblGrid>
                <a:gridCol w="1710558"/>
                <a:gridCol w="1315126"/>
                <a:gridCol w="1524000"/>
                <a:gridCol w="1409700"/>
                <a:gridCol w="1447800"/>
              </a:tblGrid>
              <a:tr h="0">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endParaRPr kumimoji="0" lang="en-US" sz="2600" b="0" i="0" u="none" strike="noStrike" cap="none" normalizeH="0" baseline="0" dirty="0" smtClean="0">
                        <a:ln>
                          <a:noFill/>
                        </a:ln>
                        <a:solidFill>
                          <a:schemeClr val="bg1"/>
                        </a:solidFill>
                        <a:effectLst/>
                        <a:latin typeface="Times New Roman" pitchFamily="18" charset="0"/>
                        <a:ea typeface="ＭＳ Ｐゴシック" pitchFamily="34" charset="-128"/>
                        <a:cs typeface="Arial" charset="0"/>
                      </a:endParaRPr>
                    </a:p>
                  </a:txBody>
                  <a:tcPr marL="99756" marR="99756" marT="48998" marB="48998"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2200" b="1" i="0" u="none" strike="noStrike" cap="none" normalizeH="0" baseline="0" dirty="0" smtClean="0">
                          <a:ln>
                            <a:noFill/>
                          </a:ln>
                          <a:solidFill>
                            <a:schemeClr val="bg1"/>
                          </a:solidFill>
                          <a:effectLst/>
                          <a:latin typeface="Times New Roman" pitchFamily="18" charset="0"/>
                          <a:ea typeface="ＭＳ Ｐゴシック" pitchFamily="34" charset="-128"/>
                        </a:rPr>
                        <a:t>Terminal #1</a:t>
                      </a:r>
                      <a:endParaRPr kumimoji="0" lang="en-US" sz="2200" b="1" i="0" u="none" strike="noStrike" cap="none" normalizeH="0" baseline="0" dirty="0" smtClean="0">
                        <a:ln>
                          <a:noFill/>
                        </a:ln>
                        <a:solidFill>
                          <a:schemeClr val="bg1"/>
                        </a:solidFill>
                        <a:effectLst/>
                        <a:latin typeface="Times New Roman" pitchFamily="18" charset="0"/>
                        <a:ea typeface="ＭＳ Ｐゴシック" pitchFamily="34" charset="-128"/>
                        <a:cs typeface="Arial" charset="0"/>
                      </a:endParaRPr>
                    </a:p>
                  </a:txBody>
                  <a:tcPr marL="99756" marR="99756" marT="48998" marB="48998"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2200" b="1" i="0" u="none" strike="noStrike" cap="none" normalizeH="0" baseline="0" dirty="0" smtClean="0">
                          <a:ln>
                            <a:noFill/>
                          </a:ln>
                          <a:solidFill>
                            <a:schemeClr val="bg1"/>
                          </a:solidFill>
                          <a:effectLst/>
                          <a:latin typeface="Times New Roman" pitchFamily="18" charset="0"/>
                          <a:ea typeface="ＭＳ Ｐゴシック" pitchFamily="34" charset="-128"/>
                        </a:rPr>
                        <a:t>Terminal #2</a:t>
                      </a:r>
                      <a:endParaRPr kumimoji="0" lang="en-US" sz="2200" b="1" i="0" u="none" strike="noStrike" cap="none" normalizeH="0" baseline="0" dirty="0" smtClean="0">
                        <a:ln>
                          <a:noFill/>
                        </a:ln>
                        <a:solidFill>
                          <a:schemeClr val="bg1"/>
                        </a:solidFill>
                        <a:effectLst/>
                        <a:latin typeface="Times New Roman" pitchFamily="18" charset="0"/>
                        <a:ea typeface="ＭＳ Ｐゴシック" pitchFamily="34" charset="-128"/>
                        <a:cs typeface="Arial" charset="0"/>
                      </a:endParaRPr>
                    </a:p>
                  </a:txBody>
                  <a:tcPr marL="99756" marR="99756" marT="48998" marB="48998"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2200" b="1" i="0" u="none" strike="noStrike" cap="none" normalizeH="0" baseline="0" dirty="0" smtClean="0">
                          <a:ln>
                            <a:noFill/>
                          </a:ln>
                          <a:solidFill>
                            <a:schemeClr val="bg1"/>
                          </a:solidFill>
                          <a:effectLst/>
                          <a:latin typeface="Times New Roman" pitchFamily="18" charset="0"/>
                          <a:ea typeface="ＭＳ Ｐゴシック" pitchFamily="34" charset="-128"/>
                          <a:cs typeface="Arial" charset="0"/>
                        </a:rPr>
                        <a:t>Terminal #3</a:t>
                      </a:r>
                    </a:p>
                  </a:txBody>
                  <a:tcPr marL="99756" marR="99756" marT="48998" marB="48998"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2200" b="1" i="0" u="none" strike="noStrike" cap="none" normalizeH="0" baseline="0" dirty="0" smtClean="0">
                          <a:ln>
                            <a:noFill/>
                          </a:ln>
                          <a:solidFill>
                            <a:schemeClr val="bg1"/>
                          </a:solidFill>
                          <a:effectLst/>
                          <a:latin typeface="Times New Roman" pitchFamily="18" charset="0"/>
                          <a:ea typeface="ＭＳ Ｐゴシック" pitchFamily="34" charset="-128"/>
                          <a:cs typeface="Arial" charset="0"/>
                        </a:rPr>
                        <a:t>Terminal #4</a:t>
                      </a:r>
                    </a:p>
                  </a:txBody>
                  <a:tcPr marL="99756" marR="99756" marT="48998" marB="48998"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990000"/>
                    </a:solidFill>
                  </a:tcPr>
                </a:tc>
              </a:tr>
              <a:tr h="75723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2200" b="1" i="0" u="none" strike="noStrike" cap="none" normalizeH="0" baseline="0" dirty="0" smtClean="0">
                          <a:ln>
                            <a:noFill/>
                          </a:ln>
                          <a:solidFill>
                            <a:schemeClr val="bg1"/>
                          </a:solidFill>
                          <a:effectLst/>
                          <a:latin typeface="Times New Roman" pitchFamily="18" charset="0"/>
                          <a:ea typeface="ＭＳ Ｐゴシック" pitchFamily="34" charset="-128"/>
                        </a:rPr>
                        <a:t>Terminal #1</a:t>
                      </a:r>
                      <a:endParaRPr kumimoji="0" lang="en-US" sz="2200" b="1" i="0" u="none" strike="noStrike" cap="none" normalizeH="0" baseline="0" dirty="0" smtClean="0">
                        <a:ln>
                          <a:noFill/>
                        </a:ln>
                        <a:solidFill>
                          <a:schemeClr val="bg1"/>
                        </a:solidFill>
                        <a:effectLst/>
                        <a:latin typeface="Times New Roman" pitchFamily="18" charset="0"/>
                        <a:ea typeface="ＭＳ Ｐゴシック" pitchFamily="34" charset="-128"/>
                        <a:cs typeface="Arial" charset="0"/>
                      </a:endParaRPr>
                    </a:p>
                  </a:txBody>
                  <a:tcPr marL="99756" marR="99756" marT="48998" marB="48998"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rPr>
                        <a:t>7, -8</a:t>
                      </a:r>
                      <a:endPar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endParaRPr>
                    </a:p>
                  </a:txBody>
                  <a:tcPr marL="99756" marR="99756" marT="48998" marB="48998"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rPr>
                        <a:t>-5, 8</a:t>
                      </a:r>
                      <a:endPar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endParaRPr>
                    </a:p>
                  </a:txBody>
                  <a:tcPr marL="99756" marR="99756" marT="48998" marB="48998"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rPr>
                        <a:t>-4, 5</a:t>
                      </a:r>
                    </a:p>
                  </a:txBody>
                  <a:tcPr marL="99756" marR="99756" marT="48998" marB="48998"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rPr>
                        <a:t>-10, 1</a:t>
                      </a:r>
                    </a:p>
                  </a:txBody>
                  <a:tcPr marL="99756" marR="99756" marT="48998" marB="48998"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75723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2200" b="1" i="0" u="none" strike="noStrike" cap="none" normalizeH="0" baseline="0" dirty="0" smtClean="0">
                          <a:ln>
                            <a:noFill/>
                          </a:ln>
                          <a:solidFill>
                            <a:schemeClr val="bg1"/>
                          </a:solidFill>
                          <a:effectLst/>
                          <a:latin typeface="Times New Roman" pitchFamily="18" charset="0"/>
                          <a:ea typeface="ＭＳ Ｐゴシック" pitchFamily="34" charset="-128"/>
                        </a:rPr>
                        <a:t>Terminal #2</a:t>
                      </a:r>
                      <a:endParaRPr kumimoji="0" lang="en-US" sz="2200" b="1" i="0" u="none" strike="noStrike" cap="none" normalizeH="0" baseline="0" dirty="0" smtClean="0">
                        <a:ln>
                          <a:noFill/>
                        </a:ln>
                        <a:solidFill>
                          <a:schemeClr val="bg1"/>
                        </a:solidFill>
                        <a:effectLst/>
                        <a:latin typeface="Times New Roman" pitchFamily="18" charset="0"/>
                        <a:ea typeface="ＭＳ Ｐゴシック" pitchFamily="34" charset="-128"/>
                        <a:cs typeface="Arial" charset="0"/>
                      </a:endParaRPr>
                    </a:p>
                  </a:txBody>
                  <a:tcPr marL="99756" marR="99756" marT="48998" marB="48998"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rPr>
                        <a:t>-3, 9</a:t>
                      </a:r>
                    </a:p>
                  </a:txBody>
                  <a:tcPr marL="99756" marR="99756" marT="48998" marB="48998"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rPr>
                        <a:t>6, -4</a:t>
                      </a:r>
                      <a:endPar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endParaRPr>
                    </a:p>
                  </a:txBody>
                  <a:tcPr marL="99756" marR="99756" marT="48998" marB="48998"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rPr>
                        <a:t>-4, 5</a:t>
                      </a:r>
                    </a:p>
                  </a:txBody>
                  <a:tcPr marL="99756" marR="99756" marT="48998" marB="48998"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rPr>
                        <a:t>-10, 1</a:t>
                      </a:r>
                    </a:p>
                  </a:txBody>
                  <a:tcPr marL="99756" marR="99756" marT="48998" marB="48998"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chemeClr val="bg1"/>
                    </a:solidFill>
                  </a:tcPr>
                </a:tc>
              </a:tr>
              <a:tr h="75723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2200" b="1" i="0" u="none" strike="noStrike" cap="none" normalizeH="0" baseline="0" dirty="0" smtClean="0">
                          <a:ln>
                            <a:noFill/>
                          </a:ln>
                          <a:solidFill>
                            <a:schemeClr val="bg1"/>
                          </a:solidFill>
                          <a:effectLst/>
                          <a:latin typeface="Times New Roman" pitchFamily="18" charset="0"/>
                          <a:ea typeface="ＭＳ Ｐゴシック" pitchFamily="34" charset="-128"/>
                          <a:cs typeface="Arial" charset="0"/>
                        </a:rPr>
                        <a:t>Terminal #3</a:t>
                      </a:r>
                    </a:p>
                  </a:txBody>
                  <a:tcPr marL="99756" marR="99756" marT="48998" marB="48998"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rPr>
                        <a:t>-3, 9</a:t>
                      </a:r>
                    </a:p>
                  </a:txBody>
                  <a:tcPr marL="99756" marR="99756" marT="48998" marB="48998"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rPr>
                        <a:t>-5, 8</a:t>
                      </a:r>
                    </a:p>
                  </a:txBody>
                  <a:tcPr marL="99756" marR="99756" marT="48998" marB="48998"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rPr>
                        <a:t>2, -5</a:t>
                      </a:r>
                    </a:p>
                  </a:txBody>
                  <a:tcPr marL="99756" marR="99756" marT="48998" marB="48998"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rPr>
                        <a:t>-10, 1</a:t>
                      </a:r>
                    </a:p>
                  </a:txBody>
                  <a:tcPr marL="99756" marR="99756" marT="48998" marB="48998"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chemeClr val="bg1"/>
                    </a:solidFill>
                  </a:tcPr>
                </a:tc>
              </a:tr>
              <a:tr h="757238">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2200" b="1" i="0" u="none" strike="noStrike" cap="none" normalizeH="0" baseline="0" dirty="0" smtClean="0">
                          <a:ln>
                            <a:noFill/>
                          </a:ln>
                          <a:solidFill>
                            <a:schemeClr val="bg1"/>
                          </a:solidFill>
                          <a:effectLst/>
                          <a:latin typeface="Times New Roman" pitchFamily="18" charset="0"/>
                          <a:ea typeface="ＭＳ Ｐゴシック" pitchFamily="34" charset="-128"/>
                          <a:cs typeface="Arial" charset="0"/>
                        </a:rPr>
                        <a:t>Terminal #4</a:t>
                      </a:r>
                    </a:p>
                  </a:txBody>
                  <a:tcPr marL="99756" marR="99756" marT="48998" marB="48998"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rPr>
                        <a:t>-3, 9</a:t>
                      </a:r>
                    </a:p>
                  </a:txBody>
                  <a:tcPr marL="99756" marR="99756" marT="48998" marB="48998"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rPr>
                        <a:t>-5, 8</a:t>
                      </a:r>
                    </a:p>
                  </a:txBody>
                  <a:tcPr marL="99756" marR="99756" marT="48998" marB="48998"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rPr>
                        <a:t>-4, 5</a:t>
                      </a:r>
                    </a:p>
                  </a:txBody>
                  <a:tcPr marL="99756" marR="99756" marT="48998" marB="48998"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a:buNone/>
                        <a:tabLst/>
                      </a:pPr>
                      <a:r>
                        <a:rPr kumimoji="0" lang="en-US" sz="3100" b="0" i="0" u="none" strike="noStrike" cap="none" normalizeH="0" baseline="0" dirty="0" smtClean="0">
                          <a:ln>
                            <a:noFill/>
                          </a:ln>
                          <a:solidFill>
                            <a:schemeClr val="tx1"/>
                          </a:solidFill>
                          <a:effectLst/>
                          <a:latin typeface="Times New Roman" pitchFamily="18" charset="0"/>
                          <a:ea typeface="ＭＳ Ｐゴシック" pitchFamily="34" charset="-128"/>
                          <a:cs typeface="Arial" charset="0"/>
                        </a:rPr>
                        <a:t>10, -1</a:t>
                      </a:r>
                    </a:p>
                  </a:txBody>
                  <a:tcPr marL="99756" marR="99756" marT="48998" marB="48998"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62465"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dirty="0" smtClean="0">
                <a:ea typeface="ＭＳ Ｐゴシック" pitchFamily="34" charset="-128"/>
              </a:rPr>
              <a:t>Example Security Game</a:t>
            </a:r>
          </a:p>
        </p:txBody>
      </p:sp>
      <p:pic>
        <p:nvPicPr>
          <p:cNvPr id="62508" name="Picture 11"/>
          <p:cNvPicPr>
            <a:picLocks noChangeArrowheads="1"/>
          </p:cNvPicPr>
          <p:nvPr/>
        </p:nvPicPr>
        <p:blipFill>
          <a:blip r:embed="rId3"/>
          <a:srcRect l="22670" r="23689"/>
          <a:stretch>
            <a:fillRect/>
          </a:stretch>
        </p:blipFill>
        <p:spPr bwMode="auto">
          <a:xfrm>
            <a:off x="7532688" y="1293813"/>
            <a:ext cx="1344612" cy="935037"/>
          </a:xfrm>
          <a:prstGeom prst="rect">
            <a:avLst/>
          </a:prstGeom>
          <a:noFill/>
          <a:ln w="12700">
            <a:noFill/>
            <a:miter lim="800000"/>
            <a:headEnd/>
            <a:tailEnd/>
          </a:ln>
        </p:spPr>
      </p:pic>
      <p:pic>
        <p:nvPicPr>
          <p:cNvPr id="62513" name="Picture 15" descr="badge copy"/>
          <p:cNvPicPr>
            <a:picLocks noChangeAspect="1" noChangeArrowheads="1"/>
          </p:cNvPicPr>
          <p:nvPr/>
        </p:nvPicPr>
        <p:blipFill>
          <a:blip r:embed="rId4"/>
          <a:srcRect/>
          <a:stretch>
            <a:fillRect/>
          </a:stretch>
        </p:blipFill>
        <p:spPr bwMode="auto">
          <a:xfrm>
            <a:off x="271463" y="3408363"/>
            <a:ext cx="1212090" cy="1639887"/>
          </a:xfrm>
          <a:prstGeom prst="rect">
            <a:avLst/>
          </a:prstGeom>
          <a:noFill/>
          <a:ln w="9525">
            <a:noFill/>
            <a:miter lim="800000"/>
            <a:headEnd/>
            <a:tailEnd/>
          </a:ln>
        </p:spPr>
      </p:pic>
    </p:spTree>
    <p:extLst>
      <p:ext uri="{BB962C8B-B14F-4D97-AF65-F5344CB8AC3E}">
        <p14:creationId xmlns:p14="http://schemas.microsoft.com/office/powerpoint/2010/main" val="335353279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9" name="Title 2"/>
          <p:cNvSpPr>
            <a:spLocks noGrp="1"/>
          </p:cNvSpPr>
          <p:nvPr>
            <p:ph type="ctrTitle" idx="4294967295"/>
          </p:nvPr>
        </p:nvSpPr>
        <p:spPr>
          <a:xfrm>
            <a:off x="381000" y="914400"/>
            <a:ext cx="8580437" cy="503238"/>
          </a:xfrm>
        </p:spPr>
        <p:txBody>
          <a:bodyPr>
            <a:normAutofit fontScale="90000"/>
          </a:bodyPr>
          <a:lstStyle/>
          <a:p>
            <a:pPr algn="ctr">
              <a:buSzPct val="100000"/>
              <a:buFont typeface="Times New Roman" pitchFamily="18" charset="0"/>
              <a:buNone/>
            </a:pPr>
            <a:r>
              <a:rPr lang="en-US" b="1" dirty="0" smtClean="0">
                <a:ea typeface="ＭＳ Ｐゴシック" pitchFamily="34" charset="-128"/>
              </a:rPr>
              <a:t>Example Security Game: no coverage</a:t>
            </a:r>
          </a:p>
        </p:txBody>
      </p:sp>
      <p:graphicFrame>
        <p:nvGraphicFramePr>
          <p:cNvPr id="8" name="Object 4"/>
          <p:cNvGraphicFramePr>
            <a:graphicFrameLocks/>
          </p:cNvGraphicFramePr>
          <p:nvPr/>
        </p:nvGraphicFramePr>
        <p:xfrm>
          <a:off x="419100" y="1428750"/>
          <a:ext cx="8458200" cy="4724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75040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9" name="Title 2"/>
          <p:cNvSpPr>
            <a:spLocks noGrp="1"/>
          </p:cNvSpPr>
          <p:nvPr>
            <p:ph type="ctrTitle" idx="4294967295"/>
          </p:nvPr>
        </p:nvSpPr>
        <p:spPr>
          <a:xfrm>
            <a:off x="0" y="0"/>
            <a:ext cx="8839200" cy="1447800"/>
          </a:xfrm>
        </p:spPr>
        <p:txBody>
          <a:bodyPr>
            <a:normAutofit fontScale="90000"/>
          </a:bodyPr>
          <a:lstStyle/>
          <a:p>
            <a:pPr algn="ctr">
              <a:buSzPct val="100000"/>
              <a:buFont typeface="Times New Roman" pitchFamily="18" charset="0"/>
              <a:buNone/>
            </a:pPr>
            <a:r>
              <a:rPr lang="en-US" b="1" dirty="0" smtClean="0">
                <a:ea typeface="ＭＳ Ｐゴシック" pitchFamily="34" charset="-128"/>
              </a:rPr>
              <a:t>Example Security Game: Uniform Coverage</a:t>
            </a:r>
          </a:p>
        </p:txBody>
      </p:sp>
      <p:graphicFrame>
        <p:nvGraphicFramePr>
          <p:cNvPr id="8" name="Object 4"/>
          <p:cNvGraphicFramePr>
            <a:graphicFrameLocks/>
          </p:cNvGraphicFramePr>
          <p:nvPr/>
        </p:nvGraphicFramePr>
        <p:xfrm>
          <a:off x="419100" y="1428750"/>
          <a:ext cx="8458200" cy="4724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38282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Title 2"/>
          <p:cNvSpPr>
            <a:spLocks noGrp="1"/>
          </p:cNvSpPr>
          <p:nvPr>
            <p:ph type="ctrTitle" idx="4294967295"/>
          </p:nvPr>
        </p:nvSpPr>
        <p:spPr>
          <a:xfrm>
            <a:off x="563563" y="571500"/>
            <a:ext cx="7772400" cy="503238"/>
          </a:xfrm>
        </p:spPr>
        <p:txBody>
          <a:bodyPr>
            <a:normAutofit fontScale="90000"/>
          </a:bodyPr>
          <a:lstStyle/>
          <a:p>
            <a:pPr algn="ctr">
              <a:buSzPct val="100000"/>
            </a:pPr>
            <a:r>
              <a:rPr lang="en-US" sz="5400" dirty="0">
                <a:solidFill>
                  <a:srgbClr val="000000"/>
                </a:solidFill>
                <a:latin typeface="Times New Roman" pitchFamily="18" charset="0"/>
                <a:cs typeface="Times New Roman" pitchFamily="18" charset="0"/>
              </a:rPr>
              <a:t>DOBSS</a:t>
            </a:r>
            <a:endParaRPr lang="en-US" dirty="0" smtClean="0">
              <a:ea typeface="ＭＳ Ｐゴシック" pitchFamily="34" charset="-128"/>
            </a:endParaRPr>
          </a:p>
        </p:txBody>
      </p:sp>
      <p:sp>
        <p:nvSpPr>
          <p:cNvPr id="752643" name="Content Placeholder 1"/>
          <p:cNvSpPr txBox="1">
            <a:spLocks/>
          </p:cNvSpPr>
          <p:nvPr/>
        </p:nvSpPr>
        <p:spPr bwMode="auto">
          <a:xfrm>
            <a:off x="563563" y="1439863"/>
            <a:ext cx="8580437" cy="4579937"/>
          </a:xfrm>
          <a:prstGeom prst="rect">
            <a:avLst/>
          </a:prstGeom>
          <a:noFill/>
          <a:ln w="9525">
            <a:noFill/>
            <a:miter lim="800000"/>
            <a:headEnd/>
            <a:tailEnd/>
          </a:ln>
        </p:spPr>
        <p:txBody>
          <a:bodyPr lIns="0" tIns="0" rIns="0" bIns="0"/>
          <a:lstStyle/>
          <a:p>
            <a:pPr marL="387350" indent="-293688" defTabSz="414338" eaLnBrk="0" hangingPunct="0">
              <a:lnSpc>
                <a:spcPct val="90000"/>
              </a:lnSpc>
              <a:spcAft>
                <a:spcPts val="1275"/>
              </a:spcAft>
              <a:buClr>
                <a:srgbClr val="000000"/>
              </a:buClr>
              <a:buSzPct val="80000"/>
              <a:buFont typeface="Wingdings" pitchFamily="2" charset="2"/>
              <a:buChar char="n"/>
            </a:pPr>
            <a:r>
              <a:rPr lang="en-US" sz="2500" dirty="0" smtClean="0">
                <a:solidFill>
                  <a:srgbClr val="000000"/>
                </a:solidFill>
                <a:latin typeface="Times New Roman" pitchFamily="18" charset="0"/>
                <a:cs typeface="Times New Roman" pitchFamily="18" charset="0"/>
              </a:rPr>
              <a:t> [Paruchuri et al., 2008]</a:t>
            </a:r>
          </a:p>
          <a:p>
            <a:pPr marL="742950" lvl="1" indent="-285750" defTabSz="414338" eaLnBrk="0" hangingPunct="0">
              <a:lnSpc>
                <a:spcPct val="90000"/>
              </a:lnSpc>
              <a:spcAft>
                <a:spcPts val="1275"/>
              </a:spcAft>
              <a:buClr>
                <a:srgbClr val="000000"/>
              </a:buClr>
              <a:buSzPct val="80000"/>
              <a:buFont typeface="Wingdings" pitchFamily="2" charset="2"/>
              <a:buChar char="n"/>
            </a:pPr>
            <a:r>
              <a:rPr lang="en-US" sz="2500" dirty="0" smtClean="0">
                <a:solidFill>
                  <a:srgbClr val="000000"/>
                </a:solidFill>
                <a:latin typeface="Times New Roman" pitchFamily="18" charset="0"/>
                <a:cs typeface="Times New Roman" pitchFamily="18" charset="0"/>
              </a:rPr>
              <a:t>Assumes perfectly </a:t>
            </a:r>
            <a:r>
              <a:rPr lang="en-US" sz="2500" dirty="0">
                <a:solidFill>
                  <a:srgbClr val="000000"/>
                </a:solidFill>
                <a:latin typeface="Times New Roman" pitchFamily="18" charset="0"/>
                <a:cs typeface="Times New Roman" pitchFamily="18" charset="0"/>
              </a:rPr>
              <a:t>rational adversary</a:t>
            </a:r>
          </a:p>
          <a:p>
            <a:pPr marL="685800" lvl="1" indent="-228600" defTabSz="414338" eaLnBrk="0" hangingPunct="0">
              <a:lnSpc>
                <a:spcPct val="90000"/>
              </a:lnSpc>
              <a:spcAft>
                <a:spcPts val="1275"/>
              </a:spcAft>
              <a:buClr>
                <a:srgbClr val="000000"/>
              </a:buClr>
              <a:buSzPct val="80000"/>
              <a:buFont typeface="Wingdings" pitchFamily="2" charset="2"/>
              <a:buChar char="n"/>
            </a:pPr>
            <a:r>
              <a:rPr lang="en-US" sz="2500" dirty="0">
                <a:solidFill>
                  <a:srgbClr val="000000"/>
                </a:solidFill>
                <a:latin typeface="Times New Roman" pitchFamily="18" charset="0"/>
                <a:cs typeface="Times New Roman" pitchFamily="18" charset="0"/>
              </a:rPr>
              <a:t>Maximizes expected utility</a:t>
            </a:r>
          </a:p>
          <a:p>
            <a:pPr marL="685800" lvl="1" indent="-228600" defTabSz="414338" eaLnBrk="0" hangingPunct="0">
              <a:lnSpc>
                <a:spcPct val="90000"/>
              </a:lnSpc>
              <a:spcAft>
                <a:spcPts val="1275"/>
              </a:spcAft>
              <a:buClr>
                <a:srgbClr val="000000"/>
              </a:buClr>
              <a:buSzPct val="80000"/>
              <a:buFont typeface="Wingdings" pitchFamily="2" charset="2"/>
              <a:buChar char="n"/>
            </a:pPr>
            <a:r>
              <a:rPr lang="en-US" sz="2500" dirty="0">
                <a:solidFill>
                  <a:srgbClr val="000000"/>
                </a:solidFill>
                <a:latin typeface="Times New Roman" pitchFamily="18" charset="0"/>
                <a:cs typeface="Times New Roman" pitchFamily="18" charset="0"/>
              </a:rPr>
              <a:t>Breaks ties in favor of the defender</a:t>
            </a:r>
          </a:p>
          <a:p>
            <a:pPr marL="685800" lvl="1" indent="-228600" defTabSz="414338" eaLnBrk="0" hangingPunct="0">
              <a:lnSpc>
                <a:spcPct val="90000"/>
              </a:lnSpc>
              <a:spcAft>
                <a:spcPts val="1275"/>
              </a:spcAft>
              <a:buClr>
                <a:srgbClr val="000000"/>
              </a:buClr>
              <a:buSzPct val="80000"/>
              <a:buFont typeface="Wingdings" pitchFamily="2" charset="2"/>
              <a:buChar char="n"/>
            </a:pPr>
            <a:r>
              <a:rPr lang="en-US" sz="2500" dirty="0">
                <a:solidFill>
                  <a:srgbClr val="000000"/>
                </a:solidFill>
                <a:latin typeface="Times New Roman" pitchFamily="18" charset="0"/>
                <a:cs typeface="Times New Roman" pitchFamily="18" charset="0"/>
              </a:rPr>
              <a:t>Has complete information of the game</a:t>
            </a:r>
          </a:p>
        </p:txBody>
      </p:sp>
    </p:spTree>
    <p:extLst>
      <p:ext uri="{BB962C8B-B14F-4D97-AF65-F5344CB8AC3E}">
        <p14:creationId xmlns:p14="http://schemas.microsoft.com/office/powerpoint/2010/main" val="200972420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Bo 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7827" y="2617533"/>
            <a:ext cx="1706449" cy="1914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
          <p:cNvPicPr>
            <a:picLocks noChangeAspect="1" noChangeArrowheads="1"/>
          </p:cNvPicPr>
          <p:nvPr/>
        </p:nvPicPr>
        <p:blipFill>
          <a:blip r:embed="rId3" cstate="print"/>
          <a:srcRect/>
          <a:stretch>
            <a:fillRect/>
          </a:stretch>
        </p:blipFill>
        <p:spPr bwMode="auto">
          <a:xfrm>
            <a:off x="2211" y="2421646"/>
            <a:ext cx="1584325" cy="1979613"/>
          </a:xfrm>
          <a:prstGeom prst="rect">
            <a:avLst/>
          </a:prstGeom>
          <a:noFill/>
          <a:ln w="9525">
            <a:noFill/>
            <a:miter lim="800000"/>
            <a:headEnd/>
            <a:tailEnd/>
          </a:ln>
        </p:spPr>
      </p:pic>
      <p:pic>
        <p:nvPicPr>
          <p:cNvPr id="23" name="Picture 9" descr="Claudia V"/>
          <p:cNvPicPr>
            <a:picLocks noChangeAspect="1" noChangeArrowheads="1"/>
          </p:cNvPicPr>
          <p:nvPr/>
        </p:nvPicPr>
        <p:blipFill>
          <a:blip r:embed="rId4" cstate="print"/>
          <a:srcRect l="4947" r="7312"/>
          <a:stretch>
            <a:fillRect/>
          </a:stretch>
        </p:blipFill>
        <p:spPr bwMode="auto">
          <a:xfrm>
            <a:off x="2294343" y="4691993"/>
            <a:ext cx="1295400" cy="1944687"/>
          </a:xfrm>
          <a:prstGeom prst="rect">
            <a:avLst/>
          </a:prstGeom>
          <a:solidFill>
            <a:schemeClr val="bg1"/>
          </a:solidFill>
          <a:ln w="9525">
            <a:noFill/>
            <a:miter lim="800000"/>
            <a:headEnd/>
            <a:tailEnd/>
          </a:ln>
        </p:spPr>
      </p:pic>
      <p:sp>
        <p:nvSpPr>
          <p:cNvPr id="24" name="Text Box 19"/>
          <p:cNvSpPr txBox="1">
            <a:spLocks noChangeArrowheads="1"/>
          </p:cNvSpPr>
          <p:nvPr/>
        </p:nvSpPr>
        <p:spPr bwMode="auto">
          <a:xfrm>
            <a:off x="2380862" y="6159274"/>
            <a:ext cx="1122362" cy="581025"/>
          </a:xfrm>
          <a:prstGeom prst="rect">
            <a:avLst/>
          </a:prstGeom>
          <a:solidFill>
            <a:schemeClr val="bg1"/>
          </a:solidFill>
          <a:ln w="9525">
            <a:noFill/>
            <a:miter lim="800000"/>
            <a:headEnd/>
            <a:tailEnd/>
          </a:ln>
        </p:spPr>
        <p:txBody>
          <a:bodyPr wrap="none">
            <a:spAutoFit/>
          </a:bodyPr>
          <a:lstStyle/>
          <a:p>
            <a:pPr algn="l"/>
            <a:r>
              <a:rPr lang="en-US" b="1" dirty="0"/>
              <a:t>Claudia</a:t>
            </a:r>
          </a:p>
          <a:p>
            <a:pPr algn="l"/>
            <a:r>
              <a:rPr lang="en-US" b="1" dirty="0"/>
              <a:t> Goldman</a:t>
            </a:r>
          </a:p>
        </p:txBody>
      </p:sp>
      <p:pic>
        <p:nvPicPr>
          <p:cNvPr id="2053" name="Picture 5" descr="758480C3-18C8-4963-9414-2329442C9D8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8437" y="2317569"/>
            <a:ext cx="19907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7"/>
          <p:cNvSpPr txBox="1">
            <a:spLocks noChangeArrowheads="1"/>
          </p:cNvSpPr>
          <p:nvPr/>
        </p:nvSpPr>
        <p:spPr bwMode="auto">
          <a:xfrm>
            <a:off x="1623015" y="4343400"/>
            <a:ext cx="1616661" cy="369332"/>
          </a:xfrm>
          <a:prstGeom prst="rect">
            <a:avLst/>
          </a:prstGeom>
          <a:noFill/>
          <a:ln w="9525">
            <a:noFill/>
            <a:miter lim="800000"/>
            <a:headEnd/>
            <a:tailEnd/>
          </a:ln>
        </p:spPr>
        <p:txBody>
          <a:bodyPr wrap="none">
            <a:spAutoFit/>
          </a:bodyPr>
          <a:lstStyle/>
          <a:p>
            <a:r>
              <a:rPr lang="en-US" b="1" dirty="0" smtClean="0"/>
              <a:t>Yossi Keshet</a:t>
            </a:r>
            <a:endParaRPr lang="en-US" b="1" dirty="0"/>
          </a:p>
        </p:txBody>
      </p:sp>
      <p:pic>
        <p:nvPicPr>
          <p:cNvPr id="2054" name="Picture 6" descr="https://ci4.googleusercontent.com/proxy/Ww_cOtoqEWsWfDIhHyqUAB-Lfl-XeqWXnKZ_uK8E_QaMbXQaca9NhwKu5hABQEz-ORxkpnnYAdFeRcFK=s0-d-e1-ft#http://azariaa.com/Content/picture.jpg"/>
          <p:cNvPicPr>
            <a:picLocks noChangeAspect="1" noChangeArrowheads="1"/>
          </p:cNvPicPr>
          <p:nvPr/>
        </p:nvPicPr>
        <p:blipFill>
          <a:blip r:link="rId6">
            <a:extLst>
              <a:ext uri="{28A0092B-C50C-407E-A947-70E740481C1C}">
                <a14:useLocalDpi xmlns:a14="http://schemas.microsoft.com/office/drawing/2010/main" val="0"/>
              </a:ext>
            </a:extLst>
          </a:blip>
          <a:srcRect/>
          <a:stretch>
            <a:fillRect/>
          </a:stretch>
        </p:blipFill>
        <p:spPr bwMode="auto">
          <a:xfrm>
            <a:off x="3505200" y="4682331"/>
            <a:ext cx="1908969"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1"/>
          <p:cNvSpPr txBox="1">
            <a:spLocks noChangeArrowheads="1"/>
          </p:cNvSpPr>
          <p:nvPr/>
        </p:nvSpPr>
        <p:spPr bwMode="auto">
          <a:xfrm>
            <a:off x="5158469" y="4318697"/>
            <a:ext cx="855747" cy="369332"/>
          </a:xfrm>
          <a:prstGeom prst="rect">
            <a:avLst/>
          </a:prstGeom>
          <a:solidFill>
            <a:schemeClr val="bg1"/>
          </a:solidFill>
          <a:ln w="9525">
            <a:noFill/>
            <a:miter lim="800000"/>
            <a:headEnd/>
            <a:tailEnd/>
          </a:ln>
        </p:spPr>
        <p:txBody>
          <a:bodyPr wrap="none">
            <a:spAutoFit/>
          </a:bodyPr>
          <a:lstStyle/>
          <a:p>
            <a:r>
              <a:rPr lang="en-US" b="1" dirty="0" smtClean="0"/>
              <a:t>Bo An</a:t>
            </a:r>
            <a:endParaRPr lang="en-US" b="1" dirty="0"/>
          </a:p>
        </p:txBody>
      </p:sp>
      <p:pic>
        <p:nvPicPr>
          <p:cNvPr id="2056" name="Picture 8" descr="James Pi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95" y="4712732"/>
            <a:ext cx="144260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nish J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2532" y="4712732"/>
            <a:ext cx="1754868" cy="1952853"/>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7"/>
          <p:cNvSpPr txBox="1">
            <a:spLocks noChangeArrowheads="1"/>
          </p:cNvSpPr>
          <p:nvPr/>
        </p:nvSpPr>
        <p:spPr bwMode="auto">
          <a:xfrm>
            <a:off x="5721380" y="6221236"/>
            <a:ext cx="1441420" cy="369332"/>
          </a:xfrm>
          <a:prstGeom prst="rect">
            <a:avLst/>
          </a:prstGeom>
          <a:solidFill>
            <a:schemeClr val="bg1"/>
          </a:solidFill>
          <a:ln w="9525">
            <a:noFill/>
            <a:miter lim="800000"/>
            <a:headEnd/>
            <a:tailEnd/>
          </a:ln>
        </p:spPr>
        <p:txBody>
          <a:bodyPr wrap="none">
            <a:spAutoFit/>
          </a:bodyPr>
          <a:lstStyle/>
          <a:p>
            <a:r>
              <a:rPr lang="en-US" b="1" dirty="0" smtClean="0"/>
              <a:t>Manish Jen</a:t>
            </a:r>
            <a:endParaRPr lang="en-US" b="1" dirty="0"/>
          </a:p>
        </p:txBody>
      </p:sp>
      <p:sp>
        <p:nvSpPr>
          <p:cNvPr id="41" name="Rectangle 8"/>
          <p:cNvSpPr>
            <a:spLocks noGrp="1" noChangeArrowheads="1"/>
          </p:cNvSpPr>
          <p:nvPr>
            <p:ph type="title"/>
          </p:nvPr>
        </p:nvSpPr>
        <p:spPr/>
        <p:txBody>
          <a:bodyPr/>
          <a:lstStyle/>
          <a:p>
            <a:pPr algn="ctr"/>
            <a:r>
              <a:rPr lang="en-US" b="1" dirty="0" smtClean="0"/>
              <a:t>Collaborators</a:t>
            </a:r>
          </a:p>
        </p:txBody>
      </p:sp>
      <p:pic>
        <p:nvPicPr>
          <p:cNvPr id="2062" name="Picture 14" descr="http://teamcore.usc.edu/peoplePhoto/paruchuri_pravee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5250" y="2352675"/>
            <a:ext cx="1428750" cy="2143125"/>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7"/>
          <p:cNvSpPr txBox="1">
            <a:spLocks noChangeArrowheads="1"/>
          </p:cNvSpPr>
          <p:nvPr/>
        </p:nvSpPr>
        <p:spPr bwMode="auto">
          <a:xfrm>
            <a:off x="-9056" y="6159274"/>
            <a:ext cx="1390124" cy="369332"/>
          </a:xfrm>
          <a:prstGeom prst="rect">
            <a:avLst/>
          </a:prstGeom>
          <a:solidFill>
            <a:schemeClr val="bg1"/>
          </a:solidFill>
          <a:ln w="9525">
            <a:noFill/>
            <a:miter lim="800000"/>
            <a:headEnd/>
            <a:tailEnd/>
          </a:ln>
        </p:spPr>
        <p:txBody>
          <a:bodyPr wrap="none">
            <a:spAutoFit/>
          </a:bodyPr>
          <a:lstStyle/>
          <a:p>
            <a:r>
              <a:rPr lang="en-US" b="1" dirty="0" smtClean="0"/>
              <a:t>James Pita</a:t>
            </a:r>
            <a:endParaRPr lang="en-US" b="1" dirty="0"/>
          </a:p>
        </p:txBody>
      </p:sp>
      <p:sp>
        <p:nvSpPr>
          <p:cNvPr id="44" name="Text Box 17"/>
          <p:cNvSpPr txBox="1">
            <a:spLocks noChangeArrowheads="1"/>
          </p:cNvSpPr>
          <p:nvPr/>
        </p:nvSpPr>
        <p:spPr bwMode="auto">
          <a:xfrm>
            <a:off x="7734563" y="4224109"/>
            <a:ext cx="1326004" cy="646331"/>
          </a:xfrm>
          <a:prstGeom prst="rect">
            <a:avLst/>
          </a:prstGeom>
          <a:solidFill>
            <a:schemeClr val="bg1"/>
          </a:solidFill>
          <a:ln w="9525">
            <a:noFill/>
            <a:miter lim="800000"/>
            <a:headEnd/>
            <a:tailEnd/>
          </a:ln>
        </p:spPr>
        <p:txBody>
          <a:bodyPr wrap="none">
            <a:spAutoFit/>
          </a:bodyPr>
          <a:lstStyle/>
          <a:p>
            <a:r>
              <a:rPr lang="en-US" b="1" dirty="0" smtClean="0"/>
              <a:t>Praveen </a:t>
            </a:r>
          </a:p>
          <a:p>
            <a:r>
              <a:rPr lang="en-US" b="1" dirty="0">
                <a:hlinkClick r:id="rId10"/>
              </a:rPr>
              <a:t> </a:t>
            </a:r>
            <a:r>
              <a:rPr lang="en-US" b="1" dirty="0" err="1" smtClean="0"/>
              <a:t>Paruchuri</a:t>
            </a:r>
            <a:endParaRPr lang="en-US" b="1" dirty="0"/>
          </a:p>
        </p:txBody>
      </p:sp>
      <p:pic>
        <p:nvPicPr>
          <p:cNvPr id="2063"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43704" y="4828167"/>
            <a:ext cx="1431652" cy="178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 Box 17"/>
          <p:cNvSpPr txBox="1">
            <a:spLocks noChangeArrowheads="1"/>
          </p:cNvSpPr>
          <p:nvPr/>
        </p:nvSpPr>
        <p:spPr bwMode="auto">
          <a:xfrm>
            <a:off x="3720646" y="6422912"/>
            <a:ext cx="1573892" cy="369332"/>
          </a:xfrm>
          <a:prstGeom prst="rect">
            <a:avLst/>
          </a:prstGeom>
          <a:solidFill>
            <a:schemeClr val="bg1"/>
          </a:solidFill>
          <a:ln w="9525">
            <a:noFill/>
            <a:miter lim="800000"/>
            <a:headEnd/>
            <a:tailEnd/>
          </a:ln>
        </p:spPr>
        <p:txBody>
          <a:bodyPr wrap="none">
            <a:spAutoFit/>
          </a:bodyPr>
          <a:lstStyle/>
          <a:p>
            <a:r>
              <a:rPr lang="en-US" b="1" dirty="0" smtClean="0"/>
              <a:t>Amos Azaria</a:t>
            </a:r>
            <a:endParaRPr lang="en-US" b="1" dirty="0"/>
          </a:p>
        </p:txBody>
      </p:sp>
      <p:sp>
        <p:nvSpPr>
          <p:cNvPr id="47" name="Text Box 17"/>
          <p:cNvSpPr txBox="1">
            <a:spLocks noChangeArrowheads="1"/>
          </p:cNvSpPr>
          <p:nvPr/>
        </p:nvSpPr>
        <p:spPr bwMode="auto">
          <a:xfrm>
            <a:off x="7443704" y="6297335"/>
            <a:ext cx="1556836" cy="369332"/>
          </a:xfrm>
          <a:prstGeom prst="rect">
            <a:avLst/>
          </a:prstGeom>
          <a:solidFill>
            <a:schemeClr val="bg1"/>
          </a:solidFill>
          <a:ln w="9525">
            <a:noFill/>
            <a:miter lim="800000"/>
            <a:headEnd/>
            <a:tailEnd/>
          </a:ln>
        </p:spPr>
        <p:txBody>
          <a:bodyPr wrap="none">
            <a:spAutoFit/>
          </a:bodyPr>
          <a:lstStyle/>
          <a:p>
            <a:r>
              <a:rPr lang="en-US" b="1" dirty="0" smtClean="0"/>
              <a:t>Moshe Bitan</a:t>
            </a:r>
            <a:endParaRPr lang="en-US" b="1" dirty="0"/>
          </a:p>
        </p:txBody>
      </p:sp>
      <p:pic>
        <p:nvPicPr>
          <p:cNvPr id="48" name="Picture 2" descr="C:\Users\user\Desktop\בר אילן\אתר אישי\HomePage\images\me.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82725" y="2617533"/>
            <a:ext cx="1600200" cy="1653597"/>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17"/>
          <p:cNvSpPr txBox="1">
            <a:spLocks noChangeArrowheads="1"/>
          </p:cNvSpPr>
          <p:nvPr/>
        </p:nvSpPr>
        <p:spPr bwMode="auto">
          <a:xfrm>
            <a:off x="-12685" y="4327525"/>
            <a:ext cx="1538287" cy="336550"/>
          </a:xfrm>
          <a:prstGeom prst="rect">
            <a:avLst/>
          </a:prstGeom>
          <a:noFill/>
          <a:ln w="9525">
            <a:noFill/>
            <a:miter lim="800000"/>
            <a:headEnd/>
            <a:tailEnd/>
          </a:ln>
        </p:spPr>
        <p:txBody>
          <a:bodyPr wrap="none">
            <a:spAutoFit/>
          </a:bodyPr>
          <a:lstStyle/>
          <a:p>
            <a:r>
              <a:rPr lang="en-US" b="1" dirty="0"/>
              <a:t>Avi Rosenfeld</a:t>
            </a:r>
          </a:p>
        </p:txBody>
      </p:sp>
      <p:sp>
        <p:nvSpPr>
          <p:cNvPr id="51" name="Text Box 17"/>
          <p:cNvSpPr txBox="1">
            <a:spLocks noChangeArrowheads="1"/>
          </p:cNvSpPr>
          <p:nvPr/>
        </p:nvSpPr>
        <p:spPr bwMode="auto">
          <a:xfrm>
            <a:off x="6275934" y="4036000"/>
            <a:ext cx="1364476" cy="646331"/>
          </a:xfrm>
          <a:prstGeom prst="rect">
            <a:avLst/>
          </a:prstGeom>
          <a:solidFill>
            <a:schemeClr val="bg1"/>
          </a:solidFill>
          <a:ln w="9525">
            <a:noFill/>
            <a:miter lim="800000"/>
            <a:headEnd/>
            <a:tailEnd/>
          </a:ln>
        </p:spPr>
        <p:txBody>
          <a:bodyPr wrap="none">
            <a:spAutoFit/>
          </a:bodyPr>
          <a:lstStyle/>
          <a:p>
            <a:r>
              <a:rPr lang="en-US" b="1" dirty="0" smtClean="0"/>
              <a:t>Ariel</a:t>
            </a:r>
          </a:p>
          <a:p>
            <a:r>
              <a:rPr lang="en-US" b="1" dirty="0" smtClean="0"/>
              <a:t> </a:t>
            </a:r>
            <a:r>
              <a:rPr lang="en-US" b="1" dirty="0"/>
              <a:t>Rosenfeld</a:t>
            </a:r>
          </a:p>
        </p:txBody>
      </p:sp>
      <p:pic>
        <p:nvPicPr>
          <p:cNvPr id="25" name="Picture 29" descr="noa"/>
          <p:cNvPicPr>
            <a:picLocks noChangeAspect="1" noChangeArrowheads="1"/>
          </p:cNvPicPr>
          <p:nvPr/>
        </p:nvPicPr>
        <p:blipFill>
          <a:blip r:embed="rId13" cstate="print"/>
          <a:srcRect l="23062" r="25896" b="7777"/>
          <a:stretch>
            <a:fillRect/>
          </a:stretch>
        </p:blipFill>
        <p:spPr bwMode="auto">
          <a:xfrm>
            <a:off x="3153089" y="2421811"/>
            <a:ext cx="1403035" cy="2045040"/>
          </a:xfrm>
          <a:prstGeom prst="rect">
            <a:avLst/>
          </a:prstGeom>
          <a:noFill/>
          <a:ln w="9525">
            <a:noFill/>
            <a:miter lim="800000"/>
            <a:headEnd/>
            <a:tailEnd/>
          </a:ln>
        </p:spPr>
      </p:pic>
      <p:sp>
        <p:nvSpPr>
          <p:cNvPr id="17" name="Text Box 31"/>
          <p:cNvSpPr txBox="1">
            <a:spLocks noChangeArrowheads="1"/>
          </p:cNvSpPr>
          <p:nvPr/>
        </p:nvSpPr>
        <p:spPr bwMode="auto">
          <a:xfrm>
            <a:off x="3193412" y="4271130"/>
            <a:ext cx="1322387" cy="336550"/>
          </a:xfrm>
          <a:prstGeom prst="rect">
            <a:avLst/>
          </a:prstGeom>
          <a:solidFill>
            <a:schemeClr val="bg1"/>
          </a:solidFill>
          <a:ln w="9525">
            <a:noFill/>
            <a:miter lim="800000"/>
            <a:headEnd/>
            <a:tailEnd/>
          </a:ln>
        </p:spPr>
        <p:txBody>
          <a:bodyPr wrap="none">
            <a:spAutoFit/>
          </a:bodyPr>
          <a:lstStyle/>
          <a:p>
            <a:r>
              <a:rPr lang="en-US" b="1" dirty="0"/>
              <a:t>Noa Agmon</a:t>
            </a:r>
          </a:p>
        </p:txBody>
      </p:sp>
    </p:spTree>
    <p:extLst>
      <p:ext uri="{BB962C8B-B14F-4D97-AF65-F5344CB8AC3E}">
        <p14:creationId xmlns:p14="http://schemas.microsoft.com/office/powerpoint/2010/main" val="2281755432"/>
      </p:ext>
    </p:extLst>
  </p:cSld>
  <p:clrMapOvr>
    <a:masterClrMapping/>
  </p:clrMapOvr>
  <p:transition advTm="4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9"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dirty="0" smtClean="0">
                <a:ea typeface="ＭＳ Ｐゴシック" pitchFamily="34" charset="-128"/>
              </a:rPr>
              <a:t>DOBSS</a:t>
            </a:r>
          </a:p>
        </p:txBody>
      </p:sp>
      <p:sp>
        <p:nvSpPr>
          <p:cNvPr id="487430" name="Rectangle 3"/>
          <p:cNvSpPr txBox="1">
            <a:spLocks noChangeArrowheads="1"/>
          </p:cNvSpPr>
          <p:nvPr/>
        </p:nvSpPr>
        <p:spPr bwMode="auto">
          <a:xfrm>
            <a:off x="425450" y="1397000"/>
            <a:ext cx="8718550" cy="2209800"/>
          </a:xfrm>
          <a:prstGeom prst="rect">
            <a:avLst/>
          </a:prstGeom>
          <a:noFill/>
          <a:ln w="9525">
            <a:noFill/>
            <a:miter lim="800000"/>
            <a:headEnd/>
            <a:tailEnd/>
          </a:ln>
        </p:spPr>
        <p:txBody>
          <a:bodyPr lIns="0" tIns="0" rIns="0" bIns="0"/>
          <a:lstStyle/>
          <a:p>
            <a:pPr marL="388938" indent="-293688" defTabSz="414338">
              <a:lnSpc>
                <a:spcPct val="90000"/>
              </a:lnSpc>
              <a:spcAft>
                <a:spcPts val="1275"/>
              </a:spcAft>
              <a:buClr>
                <a:srgbClr val="000000"/>
              </a:buClr>
              <a:buSzPct val="80000"/>
              <a:buFont typeface="Wingdings" pitchFamily="2" charset="2"/>
              <a:buChar char="n"/>
            </a:pPr>
            <a:r>
              <a:rPr lang="en-US" sz="2500" dirty="0">
                <a:latin typeface="Times New Roman" pitchFamily="18" charset="0"/>
              </a:rPr>
              <a:t>Standard </a:t>
            </a:r>
            <a:r>
              <a:rPr lang="en-US" sz="2500" dirty="0" smtClean="0">
                <a:latin typeface="Times New Roman" pitchFamily="18" charset="0"/>
              </a:rPr>
              <a:t>SSE assumption</a:t>
            </a:r>
            <a:r>
              <a:rPr lang="en-US" sz="2500" dirty="0">
                <a:latin typeface="Times New Roman" pitchFamily="18" charset="0"/>
              </a:rPr>
              <a:t>: Attacker </a:t>
            </a:r>
            <a:r>
              <a:rPr lang="en-US" sz="2500" dirty="0" smtClean="0">
                <a:latin typeface="Times New Roman" pitchFamily="18" charset="0"/>
                <a:cs typeface="Times New Roman" pitchFamily="18" charset="0"/>
              </a:rPr>
              <a:t>plays </a:t>
            </a:r>
            <a:r>
              <a:rPr lang="en-US" sz="2500" dirty="0">
                <a:latin typeface="Times New Roman" pitchFamily="18" charset="0"/>
                <a:cs typeface="Times New Roman" pitchFamily="18" charset="0"/>
              </a:rPr>
              <a:t>utility maximizing </a:t>
            </a:r>
            <a:r>
              <a:rPr lang="en-US" sz="2500" dirty="0" smtClean="0">
                <a:latin typeface="Times New Roman" pitchFamily="18" charset="0"/>
                <a:cs typeface="Times New Roman" pitchFamily="18" charset="0"/>
              </a:rPr>
              <a:t>strategy and breaks ties in favor of the defender</a:t>
            </a:r>
            <a:endParaRPr lang="en-US" dirty="0"/>
          </a:p>
        </p:txBody>
      </p:sp>
      <p:graphicFrame>
        <p:nvGraphicFramePr>
          <p:cNvPr id="8" name="Object 4"/>
          <p:cNvGraphicFramePr>
            <a:graphicFrameLocks/>
          </p:cNvGraphicFramePr>
          <p:nvPr/>
        </p:nvGraphicFramePr>
        <p:xfrm>
          <a:off x="288758" y="2359024"/>
          <a:ext cx="6421438" cy="347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21427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9"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dirty="0" smtClean="0">
                <a:ea typeface="ＭＳ Ｐゴシック" pitchFamily="34" charset="-128"/>
              </a:rPr>
              <a:t>DOBSS</a:t>
            </a:r>
          </a:p>
        </p:txBody>
      </p:sp>
      <p:sp>
        <p:nvSpPr>
          <p:cNvPr id="487430" name="Rectangle 3"/>
          <p:cNvSpPr txBox="1">
            <a:spLocks noChangeArrowheads="1"/>
          </p:cNvSpPr>
          <p:nvPr/>
        </p:nvSpPr>
        <p:spPr bwMode="auto">
          <a:xfrm>
            <a:off x="425450" y="1397000"/>
            <a:ext cx="8718550" cy="2209800"/>
          </a:xfrm>
          <a:prstGeom prst="rect">
            <a:avLst/>
          </a:prstGeom>
          <a:noFill/>
          <a:ln w="9525">
            <a:noFill/>
            <a:miter lim="800000"/>
            <a:headEnd/>
            <a:tailEnd/>
          </a:ln>
        </p:spPr>
        <p:txBody>
          <a:bodyPr lIns="0" tIns="0" rIns="0" bIns="0"/>
          <a:lstStyle/>
          <a:p>
            <a:pPr marL="388938" indent="-293688" defTabSz="414338">
              <a:lnSpc>
                <a:spcPct val="90000"/>
              </a:lnSpc>
              <a:spcAft>
                <a:spcPts val="1275"/>
              </a:spcAft>
              <a:buClr>
                <a:srgbClr val="000000"/>
              </a:buClr>
              <a:buSzPct val="80000"/>
              <a:buFont typeface="Wingdings" pitchFamily="2" charset="2"/>
              <a:buChar char="n"/>
            </a:pPr>
            <a:r>
              <a:rPr lang="en-US" sz="2500" dirty="0">
                <a:latin typeface="Times New Roman" pitchFamily="18" charset="0"/>
              </a:rPr>
              <a:t>Standard </a:t>
            </a:r>
            <a:r>
              <a:rPr lang="en-US" sz="2500" dirty="0" smtClean="0">
                <a:latin typeface="Times New Roman" pitchFamily="18" charset="0"/>
              </a:rPr>
              <a:t>SSE assumption</a:t>
            </a:r>
            <a:r>
              <a:rPr lang="en-US" sz="2500" dirty="0">
                <a:latin typeface="Times New Roman" pitchFamily="18" charset="0"/>
              </a:rPr>
              <a:t>: Attacker </a:t>
            </a:r>
            <a:r>
              <a:rPr lang="en-US" sz="2500" dirty="0" smtClean="0">
                <a:latin typeface="Times New Roman" pitchFamily="18" charset="0"/>
                <a:cs typeface="Times New Roman" pitchFamily="18" charset="0"/>
              </a:rPr>
              <a:t>plays </a:t>
            </a:r>
            <a:r>
              <a:rPr lang="en-US" sz="2500" dirty="0">
                <a:latin typeface="Times New Roman" pitchFamily="18" charset="0"/>
                <a:cs typeface="Times New Roman" pitchFamily="18" charset="0"/>
              </a:rPr>
              <a:t>utility maximizing </a:t>
            </a:r>
            <a:r>
              <a:rPr lang="en-US" sz="2500" dirty="0" smtClean="0">
                <a:latin typeface="Times New Roman" pitchFamily="18" charset="0"/>
                <a:cs typeface="Times New Roman" pitchFamily="18" charset="0"/>
              </a:rPr>
              <a:t>strategy and breaks ties in favor of the defender</a:t>
            </a:r>
            <a:endParaRPr lang="en-US" dirty="0"/>
          </a:p>
        </p:txBody>
      </p:sp>
      <p:graphicFrame>
        <p:nvGraphicFramePr>
          <p:cNvPr id="8" name="Object 4"/>
          <p:cNvGraphicFramePr>
            <a:graphicFrameLocks/>
          </p:cNvGraphicFramePr>
          <p:nvPr/>
        </p:nvGraphicFramePr>
        <p:xfrm>
          <a:off x="288758" y="2359024"/>
          <a:ext cx="6421438" cy="34798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13"/>
          <p:cNvSpPr>
            <a:spLocks noChangeArrowheads="1"/>
          </p:cNvSpPr>
          <p:nvPr/>
        </p:nvSpPr>
        <p:spPr bwMode="auto">
          <a:xfrm>
            <a:off x="2300143" y="5053245"/>
            <a:ext cx="927100" cy="428625"/>
          </a:xfrm>
          <a:prstGeom prst="rect">
            <a:avLst/>
          </a:prstGeom>
          <a:noFill/>
          <a:ln w="31750">
            <a:solidFill>
              <a:schemeClr val="hlink"/>
            </a:solidFill>
            <a:miter lim="800000"/>
            <a:headEnd/>
            <a:tailEnd/>
          </a:ln>
        </p:spPr>
        <p:txBody>
          <a:bodyPr wrap="none" anchor="ctr"/>
          <a:lstStyle/>
          <a:p>
            <a:endParaRPr lang="en-US"/>
          </a:p>
        </p:txBody>
      </p:sp>
      <p:sp>
        <p:nvSpPr>
          <p:cNvPr id="7" name="Rectangle 4"/>
          <p:cNvSpPr>
            <a:spLocks/>
          </p:cNvSpPr>
          <p:nvPr/>
        </p:nvSpPr>
        <p:spPr bwMode="auto">
          <a:xfrm>
            <a:off x="6042025" y="3405188"/>
            <a:ext cx="2854325" cy="609600"/>
          </a:xfrm>
          <a:prstGeom prst="rect">
            <a:avLst/>
          </a:prstGeom>
          <a:noFill/>
          <a:ln w="12700">
            <a:noFill/>
            <a:miter lim="800000"/>
            <a:headEnd/>
            <a:tailEnd/>
          </a:ln>
        </p:spPr>
        <p:txBody>
          <a:bodyPr lIns="0" tIns="0" rIns="0" bIns="0" anchor="ctr">
            <a:spAutoFit/>
          </a:bodyPr>
          <a:lstStyle/>
          <a:p>
            <a:pPr algn="ctr"/>
            <a:r>
              <a:rPr lang="en-US" sz="2000" dirty="0">
                <a:latin typeface="Gill Sans"/>
                <a:sym typeface="Gill Sans"/>
              </a:rPr>
              <a:t>Attacker chooses </a:t>
            </a:r>
            <a:r>
              <a:rPr lang="en-US" sz="2000" dirty="0" smtClean="0">
                <a:latin typeface="Gill Sans"/>
                <a:sym typeface="Gill Sans"/>
              </a:rPr>
              <a:t>t</a:t>
            </a:r>
            <a:r>
              <a:rPr lang="en-US" sz="2000" baseline="-25000" dirty="0" smtClean="0">
                <a:latin typeface="Gill Sans"/>
                <a:sym typeface="Gill Sans"/>
              </a:rPr>
              <a:t>1</a:t>
            </a:r>
            <a:r>
              <a:rPr lang="en-US" sz="2000" dirty="0" smtClean="0">
                <a:latin typeface="Gill Sans"/>
                <a:sym typeface="Gill Sans"/>
              </a:rPr>
              <a:t> </a:t>
            </a:r>
            <a:r>
              <a:rPr lang="en-US" sz="2000" dirty="0">
                <a:latin typeface="Gill Sans"/>
                <a:sym typeface="Gill Sans"/>
              </a:rPr>
              <a:t>and defender receives </a:t>
            </a:r>
            <a:r>
              <a:rPr lang="en-US" sz="2000" dirty="0" smtClean="0">
                <a:latin typeface="Gill Sans"/>
                <a:sym typeface="Gill Sans"/>
              </a:rPr>
              <a:t>0.60</a:t>
            </a:r>
            <a:endParaRPr lang="el-GR" b="1" u="sng" dirty="0">
              <a:latin typeface="Gill Sans"/>
              <a:sym typeface="Gill Sans"/>
            </a:endParaRPr>
          </a:p>
        </p:txBody>
      </p:sp>
    </p:spTree>
    <p:extLst>
      <p:ext uri="{BB962C8B-B14F-4D97-AF65-F5344CB8AC3E}">
        <p14:creationId xmlns:p14="http://schemas.microsoft.com/office/powerpoint/2010/main" val="17985612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9"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dirty="0" smtClean="0">
                <a:ea typeface="ＭＳ Ｐゴシック" pitchFamily="34" charset="-128"/>
              </a:rPr>
              <a:t>DOBSS</a:t>
            </a:r>
          </a:p>
        </p:txBody>
      </p:sp>
      <p:sp>
        <p:nvSpPr>
          <p:cNvPr id="487430" name="Rectangle 3"/>
          <p:cNvSpPr txBox="1">
            <a:spLocks noChangeArrowheads="1"/>
          </p:cNvSpPr>
          <p:nvPr/>
        </p:nvSpPr>
        <p:spPr bwMode="auto">
          <a:xfrm>
            <a:off x="425450" y="1397000"/>
            <a:ext cx="8718550" cy="2209800"/>
          </a:xfrm>
          <a:prstGeom prst="rect">
            <a:avLst/>
          </a:prstGeom>
          <a:noFill/>
          <a:ln w="9525">
            <a:noFill/>
            <a:miter lim="800000"/>
            <a:headEnd/>
            <a:tailEnd/>
          </a:ln>
        </p:spPr>
        <p:txBody>
          <a:bodyPr lIns="0" tIns="0" rIns="0" bIns="0"/>
          <a:lstStyle/>
          <a:p>
            <a:pPr marL="388938" indent="-293688" defTabSz="414338">
              <a:lnSpc>
                <a:spcPct val="90000"/>
              </a:lnSpc>
              <a:spcAft>
                <a:spcPts val="1275"/>
              </a:spcAft>
              <a:buClr>
                <a:srgbClr val="000000"/>
              </a:buClr>
              <a:buSzPct val="80000"/>
              <a:buFont typeface="Wingdings" pitchFamily="2" charset="2"/>
              <a:buChar char="n"/>
            </a:pPr>
            <a:r>
              <a:rPr lang="en-US" sz="2500" dirty="0" smtClean="0">
                <a:latin typeface="Times New Roman" pitchFamily="18" charset="0"/>
              </a:rPr>
              <a:t>Humans may not break ties in the defender’s favor</a:t>
            </a:r>
            <a:endParaRPr lang="en-US" dirty="0"/>
          </a:p>
        </p:txBody>
      </p:sp>
      <p:graphicFrame>
        <p:nvGraphicFramePr>
          <p:cNvPr id="8" name="Object 4"/>
          <p:cNvGraphicFramePr>
            <a:graphicFrameLocks/>
          </p:cNvGraphicFramePr>
          <p:nvPr/>
        </p:nvGraphicFramePr>
        <p:xfrm>
          <a:off x="288758" y="2359024"/>
          <a:ext cx="6421438" cy="3479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13"/>
          <p:cNvSpPr>
            <a:spLocks noChangeArrowheads="1"/>
          </p:cNvSpPr>
          <p:nvPr/>
        </p:nvSpPr>
        <p:spPr bwMode="auto">
          <a:xfrm>
            <a:off x="4032274" y="5029182"/>
            <a:ext cx="927100" cy="428625"/>
          </a:xfrm>
          <a:prstGeom prst="rect">
            <a:avLst/>
          </a:prstGeom>
          <a:noFill/>
          <a:ln w="31750">
            <a:solidFill>
              <a:schemeClr val="hlink"/>
            </a:solidFill>
            <a:miter lim="800000"/>
            <a:headEnd/>
            <a:tailEnd/>
          </a:ln>
        </p:spPr>
        <p:txBody>
          <a:bodyPr wrap="none" anchor="ctr"/>
          <a:lstStyle/>
          <a:p>
            <a:endParaRPr lang="en-US"/>
          </a:p>
        </p:txBody>
      </p:sp>
      <p:sp>
        <p:nvSpPr>
          <p:cNvPr id="11" name="Rectangle 4"/>
          <p:cNvSpPr>
            <a:spLocks/>
          </p:cNvSpPr>
          <p:nvPr/>
        </p:nvSpPr>
        <p:spPr bwMode="auto">
          <a:xfrm>
            <a:off x="6042025" y="3252788"/>
            <a:ext cx="2854325" cy="914400"/>
          </a:xfrm>
          <a:prstGeom prst="rect">
            <a:avLst/>
          </a:prstGeom>
          <a:noFill/>
          <a:ln w="12700">
            <a:noFill/>
            <a:miter lim="800000"/>
            <a:headEnd/>
            <a:tailEnd/>
          </a:ln>
        </p:spPr>
        <p:txBody>
          <a:bodyPr lIns="0" tIns="0" rIns="0" bIns="0" anchor="ctr">
            <a:spAutoFit/>
          </a:bodyPr>
          <a:lstStyle/>
          <a:p>
            <a:pPr algn="ctr"/>
            <a:r>
              <a:rPr lang="en-US" sz="2000" dirty="0">
                <a:latin typeface="Gill Sans"/>
                <a:sym typeface="Gill Sans"/>
              </a:rPr>
              <a:t>Attacker chooses t</a:t>
            </a:r>
            <a:r>
              <a:rPr lang="en-US" sz="2000" baseline="-25000" dirty="0">
                <a:latin typeface="Gill Sans"/>
                <a:sym typeface="Gill Sans"/>
              </a:rPr>
              <a:t>3</a:t>
            </a:r>
            <a:r>
              <a:rPr lang="en-US" sz="2000" dirty="0">
                <a:latin typeface="Gill Sans"/>
                <a:sym typeface="Gill Sans"/>
              </a:rPr>
              <a:t> and defender receives </a:t>
            </a:r>
            <a:r>
              <a:rPr lang="en-US" sz="2000" dirty="0" smtClean="0">
                <a:latin typeface="Gill Sans"/>
                <a:sym typeface="Gill Sans"/>
              </a:rPr>
              <a:t>-2.70 </a:t>
            </a:r>
            <a:r>
              <a:rPr lang="en-US" sz="2000" dirty="0">
                <a:latin typeface="Gill Sans"/>
                <a:sym typeface="Gill Sans"/>
              </a:rPr>
              <a:t>instead of </a:t>
            </a:r>
            <a:r>
              <a:rPr lang="en-US" sz="2000" dirty="0" smtClean="0">
                <a:latin typeface="Gill Sans"/>
                <a:sym typeface="Gill Sans"/>
              </a:rPr>
              <a:t>0.60</a:t>
            </a:r>
            <a:endParaRPr lang="el-GR" b="1" u="sng" dirty="0">
              <a:latin typeface="Gill Sans"/>
              <a:sym typeface="Gill Sans"/>
            </a:endParaRPr>
          </a:p>
        </p:txBody>
      </p:sp>
    </p:spTree>
    <p:extLst>
      <p:ext uri="{BB962C8B-B14F-4D97-AF65-F5344CB8AC3E}">
        <p14:creationId xmlns:p14="http://schemas.microsoft.com/office/powerpoint/2010/main" val="23492579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smtClean="0">
                <a:ea typeface="ＭＳ Ｐゴシック" pitchFamily="34" charset="-128"/>
              </a:rPr>
              <a:t>DOBSS</a:t>
            </a:r>
          </a:p>
        </p:txBody>
      </p:sp>
      <p:graphicFrame>
        <p:nvGraphicFramePr>
          <p:cNvPr id="876547" name="Object 3"/>
          <p:cNvGraphicFramePr>
            <a:graphicFrameLocks noChangeAspect="1"/>
          </p:cNvGraphicFramePr>
          <p:nvPr/>
        </p:nvGraphicFramePr>
        <p:xfrm>
          <a:off x="1590675" y="1836738"/>
          <a:ext cx="6207125" cy="3900487"/>
        </p:xfrm>
        <a:graphic>
          <a:graphicData uri="http://schemas.openxmlformats.org/presentationml/2006/ole">
            <mc:AlternateContent xmlns:mc="http://schemas.openxmlformats.org/markup-compatibility/2006">
              <mc:Choice xmlns:v="urn:schemas-microsoft-com:vml" Requires="v">
                <p:oleObj spid="_x0000_s434250" name="Equation" r:id="rId4" imgW="2336760" imgH="2565360" progId="Equation.3">
                  <p:embed/>
                </p:oleObj>
              </mc:Choice>
              <mc:Fallback>
                <p:oleObj name="Equation" r:id="rId4" imgW="2336760" imgH="2565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675" y="1836738"/>
                        <a:ext cx="6207125" cy="3900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426159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smtClean="0">
                <a:ea typeface="ＭＳ Ｐゴシック" pitchFamily="34" charset="-128"/>
              </a:rPr>
              <a:t>DOBSS</a:t>
            </a:r>
          </a:p>
        </p:txBody>
      </p:sp>
      <p:sp>
        <p:nvSpPr>
          <p:cNvPr id="4" name="Rectangle 5"/>
          <p:cNvSpPr>
            <a:spLocks noChangeArrowheads="1"/>
          </p:cNvSpPr>
          <p:nvPr/>
        </p:nvSpPr>
        <p:spPr bwMode="auto">
          <a:xfrm>
            <a:off x="2057400" y="4038600"/>
            <a:ext cx="5623560" cy="579119"/>
          </a:xfrm>
          <a:prstGeom prst="rect">
            <a:avLst/>
          </a:prstGeom>
          <a:noFill/>
          <a:ln w="28575">
            <a:solidFill>
              <a:schemeClr val="hlink"/>
            </a:solidFill>
            <a:miter lim="800000"/>
            <a:headEnd/>
            <a:tailEnd/>
          </a:ln>
        </p:spPr>
        <p:txBody>
          <a:bodyPr wrap="none" anchor="ctr"/>
          <a:lstStyle/>
          <a:p>
            <a:endParaRPr lang="en-US"/>
          </a:p>
        </p:txBody>
      </p:sp>
      <p:graphicFrame>
        <p:nvGraphicFramePr>
          <p:cNvPr id="877571" name="Object 3"/>
          <p:cNvGraphicFramePr>
            <a:graphicFrameLocks noChangeAspect="1"/>
          </p:cNvGraphicFramePr>
          <p:nvPr/>
        </p:nvGraphicFramePr>
        <p:xfrm>
          <a:off x="1590675" y="1836738"/>
          <a:ext cx="6207125" cy="3900487"/>
        </p:xfrm>
        <a:graphic>
          <a:graphicData uri="http://schemas.openxmlformats.org/presentationml/2006/ole">
            <mc:AlternateContent xmlns:mc="http://schemas.openxmlformats.org/markup-compatibility/2006">
              <mc:Choice xmlns:v="urn:schemas-microsoft-com:vml" Requires="v">
                <p:oleObj spid="_x0000_s435274" name="Equation" r:id="rId4" imgW="2336760" imgH="2565360" progId="Equation.3">
                  <p:embed/>
                </p:oleObj>
              </mc:Choice>
              <mc:Fallback>
                <p:oleObj name="Equation" r:id="rId4" imgW="2336760" imgH="2565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675" y="1836738"/>
                        <a:ext cx="6207125" cy="3900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5"/>
          <p:cNvSpPr txBox="1">
            <a:spLocks noChangeArrowheads="1"/>
          </p:cNvSpPr>
          <p:nvPr/>
        </p:nvSpPr>
        <p:spPr bwMode="auto">
          <a:xfrm>
            <a:off x="6550660" y="1387793"/>
            <a:ext cx="2190750" cy="1015663"/>
          </a:xfrm>
          <a:prstGeom prst="rect">
            <a:avLst/>
          </a:prstGeom>
          <a:noFill/>
          <a:ln w="9525">
            <a:noFill/>
            <a:miter lim="800000"/>
            <a:headEnd/>
            <a:tailEnd/>
          </a:ln>
        </p:spPr>
        <p:txBody>
          <a:bodyPr>
            <a:spAutoFit/>
          </a:bodyPr>
          <a:lstStyle/>
          <a:p>
            <a:pPr defTabSz="914400">
              <a:spcBef>
                <a:spcPct val="50000"/>
              </a:spcBef>
            </a:pPr>
            <a:r>
              <a:rPr lang="en-US" sz="2000" dirty="0" smtClean="0">
                <a:cs typeface="Arial" charset="0"/>
              </a:rPr>
              <a:t>Determines an optimal action for the attacker</a:t>
            </a:r>
            <a:endParaRPr lang="el-GR" sz="2000" baseline="-25000" dirty="0">
              <a:cs typeface="Arial" charset="0"/>
            </a:endParaRPr>
          </a:p>
        </p:txBody>
      </p:sp>
      <p:sp>
        <p:nvSpPr>
          <p:cNvPr id="6" name="Line 9"/>
          <p:cNvSpPr>
            <a:spLocks noChangeShapeType="1"/>
          </p:cNvSpPr>
          <p:nvPr/>
        </p:nvSpPr>
        <p:spPr bwMode="auto">
          <a:xfrm flipH="1">
            <a:off x="5913119" y="2361248"/>
            <a:ext cx="771843" cy="1677352"/>
          </a:xfrm>
          <a:prstGeom prst="line">
            <a:avLst/>
          </a:prstGeom>
          <a:noFill/>
          <a:ln w="34925">
            <a:solidFill>
              <a:schemeClr val="hlink"/>
            </a:solidFill>
            <a:round/>
            <a:headEnd/>
            <a:tailEnd type="triangle" w="med" len="med"/>
          </a:ln>
        </p:spPr>
        <p:txBody>
          <a:bodyPr/>
          <a:lstStyle/>
          <a:p>
            <a:endParaRPr lang="en-US"/>
          </a:p>
        </p:txBody>
      </p:sp>
    </p:spTree>
    <p:extLst>
      <p:ext uri="{BB962C8B-B14F-4D97-AF65-F5344CB8AC3E}">
        <p14:creationId xmlns:p14="http://schemas.microsoft.com/office/powerpoint/2010/main" val="16811468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smtClean="0">
                <a:ea typeface="ＭＳ Ｐゴシック" pitchFamily="34" charset="-128"/>
              </a:rPr>
              <a:t>DOBSS</a:t>
            </a:r>
          </a:p>
        </p:txBody>
      </p:sp>
      <p:sp>
        <p:nvSpPr>
          <p:cNvPr id="57347" name="Rectangle 4"/>
          <p:cNvSpPr>
            <a:spLocks noChangeArrowheads="1"/>
          </p:cNvSpPr>
          <p:nvPr/>
        </p:nvSpPr>
        <p:spPr bwMode="auto">
          <a:xfrm>
            <a:off x="2453641" y="1813561"/>
            <a:ext cx="2057399" cy="561340"/>
          </a:xfrm>
          <a:prstGeom prst="rect">
            <a:avLst/>
          </a:prstGeom>
          <a:noFill/>
          <a:ln w="28575">
            <a:solidFill>
              <a:schemeClr val="hlink"/>
            </a:solidFill>
            <a:miter lim="800000"/>
            <a:headEnd/>
            <a:tailEnd/>
          </a:ln>
        </p:spPr>
        <p:txBody>
          <a:bodyPr wrap="none" anchor="ctr"/>
          <a:lstStyle/>
          <a:p>
            <a:endParaRPr lang="en-US"/>
          </a:p>
        </p:txBody>
      </p:sp>
      <p:graphicFrame>
        <p:nvGraphicFramePr>
          <p:cNvPr id="744451" name="Object 3"/>
          <p:cNvGraphicFramePr>
            <a:graphicFrameLocks noChangeAspect="1"/>
          </p:cNvGraphicFramePr>
          <p:nvPr/>
        </p:nvGraphicFramePr>
        <p:xfrm>
          <a:off x="1590675" y="1836738"/>
          <a:ext cx="6207125" cy="3900487"/>
        </p:xfrm>
        <a:graphic>
          <a:graphicData uri="http://schemas.openxmlformats.org/presentationml/2006/ole">
            <mc:AlternateContent xmlns:mc="http://schemas.openxmlformats.org/markup-compatibility/2006">
              <mc:Choice xmlns:v="urn:schemas-microsoft-com:vml" Requires="v">
                <p:oleObj spid="_x0000_s436298" name="Equation" r:id="rId4" imgW="2336760" imgH="2565360" progId="Equation.3">
                  <p:embed/>
                </p:oleObj>
              </mc:Choice>
              <mc:Fallback>
                <p:oleObj name="Equation" r:id="rId4" imgW="2336760" imgH="2565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675" y="1836738"/>
                        <a:ext cx="6207125" cy="3900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5"/>
          <p:cNvSpPr txBox="1">
            <a:spLocks noChangeArrowheads="1"/>
          </p:cNvSpPr>
          <p:nvPr/>
        </p:nvSpPr>
        <p:spPr bwMode="auto">
          <a:xfrm>
            <a:off x="6550660" y="1387793"/>
            <a:ext cx="2190750" cy="1015663"/>
          </a:xfrm>
          <a:prstGeom prst="rect">
            <a:avLst/>
          </a:prstGeom>
          <a:noFill/>
          <a:ln w="9525">
            <a:noFill/>
            <a:miter lim="800000"/>
            <a:headEnd/>
            <a:tailEnd/>
          </a:ln>
        </p:spPr>
        <p:txBody>
          <a:bodyPr wrap="square">
            <a:spAutoFit/>
          </a:bodyPr>
          <a:lstStyle/>
          <a:p>
            <a:pPr defTabSz="914400">
              <a:spcBef>
                <a:spcPct val="50000"/>
              </a:spcBef>
            </a:pPr>
            <a:r>
              <a:rPr lang="en-US" sz="2000" dirty="0" smtClean="0">
                <a:cs typeface="Arial" charset="0"/>
              </a:rPr>
              <a:t>Defender gets corresponding reward</a:t>
            </a:r>
            <a:endParaRPr lang="el-GR" sz="2000" baseline="-25000" dirty="0">
              <a:cs typeface="Arial" charset="0"/>
            </a:endParaRPr>
          </a:p>
        </p:txBody>
      </p:sp>
      <p:sp>
        <p:nvSpPr>
          <p:cNvPr id="6" name="Line 9"/>
          <p:cNvSpPr>
            <a:spLocks noChangeShapeType="1"/>
          </p:cNvSpPr>
          <p:nvPr/>
        </p:nvSpPr>
        <p:spPr bwMode="auto">
          <a:xfrm flipH="1">
            <a:off x="4541520" y="1965960"/>
            <a:ext cx="1950720" cy="213360"/>
          </a:xfrm>
          <a:prstGeom prst="line">
            <a:avLst/>
          </a:prstGeom>
          <a:noFill/>
          <a:ln w="34925">
            <a:solidFill>
              <a:schemeClr val="hlink"/>
            </a:solidFill>
            <a:round/>
            <a:headEnd/>
            <a:tailEnd type="triangle" w="med" len="med"/>
          </a:ln>
        </p:spPr>
        <p:txBody>
          <a:bodyPr/>
          <a:lstStyle/>
          <a:p>
            <a:endParaRPr lang="en-US"/>
          </a:p>
        </p:txBody>
      </p:sp>
    </p:spTree>
    <p:extLst>
      <p:ext uri="{BB962C8B-B14F-4D97-AF65-F5344CB8AC3E}">
        <p14:creationId xmlns:p14="http://schemas.microsoft.com/office/powerpoint/2010/main" val="19795333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9"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dirty="0" smtClean="0">
                <a:ea typeface="ＭＳ Ｐゴシック" pitchFamily="34" charset="-128"/>
              </a:rPr>
              <a:t>COBRA: Bounded Rationality</a:t>
            </a:r>
          </a:p>
        </p:txBody>
      </p:sp>
      <p:sp>
        <p:nvSpPr>
          <p:cNvPr id="487430" name="Rectangle 3"/>
          <p:cNvSpPr txBox="1">
            <a:spLocks noChangeArrowheads="1"/>
          </p:cNvSpPr>
          <p:nvPr/>
        </p:nvSpPr>
        <p:spPr bwMode="auto">
          <a:xfrm>
            <a:off x="425450" y="1397000"/>
            <a:ext cx="8718550" cy="2209800"/>
          </a:xfrm>
          <a:prstGeom prst="rect">
            <a:avLst/>
          </a:prstGeom>
          <a:noFill/>
          <a:ln w="9525">
            <a:noFill/>
            <a:miter lim="800000"/>
            <a:headEnd/>
            <a:tailEnd/>
          </a:ln>
        </p:spPr>
        <p:txBody>
          <a:bodyPr lIns="0" tIns="0" rIns="0" bIns="0"/>
          <a:lstStyle/>
          <a:p>
            <a:pPr marL="388938" indent="-293688" defTabSz="414338">
              <a:lnSpc>
                <a:spcPct val="90000"/>
              </a:lnSpc>
              <a:spcAft>
                <a:spcPts val="1275"/>
              </a:spcAft>
              <a:buClr>
                <a:srgbClr val="000000"/>
              </a:buClr>
              <a:buSzPct val="80000"/>
              <a:buFont typeface="Wingdings" pitchFamily="2" charset="2"/>
              <a:buChar char="n"/>
            </a:pPr>
            <a:r>
              <a:rPr lang="en-US" sz="2500" dirty="0" smtClean="0">
                <a:latin typeface="Times New Roman" pitchFamily="18" charset="0"/>
              </a:rPr>
              <a:t>Enforce a human perceivable </a:t>
            </a:r>
            <a:r>
              <a:rPr lang="el-GR" dirty="0" smtClean="0">
                <a:cs typeface="Arial" charset="0"/>
              </a:rPr>
              <a:t>ε</a:t>
            </a:r>
            <a:r>
              <a:rPr lang="en-US" dirty="0" smtClean="0">
                <a:latin typeface="Times New Roman" pitchFamily="18" charset="0"/>
                <a:cs typeface="Times New Roman" pitchFamily="18" charset="0"/>
              </a:rPr>
              <a:t>-difference</a:t>
            </a:r>
          </a:p>
          <a:p>
            <a:pPr marL="844551" lvl="1" indent="-293688" defTabSz="414338">
              <a:lnSpc>
                <a:spcPct val="90000"/>
              </a:lnSpc>
              <a:spcAft>
                <a:spcPts val="1275"/>
              </a:spcAft>
              <a:buClr>
                <a:srgbClr val="000000"/>
              </a:buClr>
              <a:buSzPct val="80000"/>
              <a:buFont typeface="Wingdings" pitchFamily="2" charset="2"/>
              <a:buChar char="n"/>
            </a:pPr>
            <a:r>
              <a:rPr lang="en-US" dirty="0" smtClean="0">
                <a:latin typeface="Times New Roman" pitchFamily="18" charset="0"/>
                <a:cs typeface="Times New Roman" pitchFamily="18" charset="0"/>
              </a:rPr>
              <a:t>Set </a:t>
            </a:r>
            <a:r>
              <a:rPr lang="el-GR" dirty="0" smtClean="0">
                <a:latin typeface="Times New Roman" pitchFamily="18" charset="0"/>
                <a:cs typeface="Times New Roman" pitchFamily="18" charset="0"/>
              </a:rPr>
              <a:t>ε</a:t>
            </a:r>
            <a:r>
              <a:rPr lang="en-US" dirty="0" smtClean="0">
                <a:latin typeface="Times New Roman" pitchFamily="18" charset="0"/>
                <a:cs typeface="Times New Roman" pitchFamily="18" charset="0"/>
              </a:rPr>
              <a:t> = 2.5 and resolve</a:t>
            </a:r>
            <a:endParaRPr lang="en-US" dirty="0"/>
          </a:p>
        </p:txBody>
      </p:sp>
      <p:graphicFrame>
        <p:nvGraphicFramePr>
          <p:cNvPr id="8" name="Object 4"/>
          <p:cNvGraphicFramePr>
            <a:graphicFrameLocks/>
          </p:cNvGraphicFramePr>
          <p:nvPr>
            <p:extLst>
              <p:ext uri="{D42A27DB-BD31-4B8C-83A1-F6EECF244321}">
                <p14:modId xmlns:p14="http://schemas.microsoft.com/office/powerpoint/2010/main" val="3210447509"/>
              </p:ext>
            </p:extLst>
          </p:nvPr>
        </p:nvGraphicFramePr>
        <p:xfrm>
          <a:off x="304800" y="2133600"/>
          <a:ext cx="6421438" cy="34798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602343" y="5450114"/>
            <a:ext cx="7696200" cy="1477328"/>
          </a:xfrm>
          <a:prstGeom prst="rect">
            <a:avLst/>
          </a:prstGeom>
        </p:spPr>
        <p:txBody>
          <a:bodyPr wrap="square">
            <a:spAutoFit/>
          </a:bodyPr>
          <a:lstStyle/>
          <a:p>
            <a:r>
              <a:rPr lang="en-US" dirty="0" smtClean="0"/>
              <a:t> </a:t>
            </a:r>
            <a:r>
              <a:rPr lang="en-US" dirty="0"/>
              <a:t>Pita, </a:t>
            </a:r>
            <a:r>
              <a:rPr lang="en-US" dirty="0" smtClean="0"/>
              <a:t>Jain</a:t>
            </a:r>
            <a:r>
              <a:rPr lang="en-US" dirty="0"/>
              <a:t>, </a:t>
            </a:r>
            <a:r>
              <a:rPr lang="en-US" dirty="0" smtClean="0"/>
              <a:t>Ordonez</a:t>
            </a:r>
            <a:r>
              <a:rPr lang="en-US" dirty="0"/>
              <a:t>, </a:t>
            </a:r>
            <a:r>
              <a:rPr lang="en-US" dirty="0" smtClean="0"/>
              <a:t>Tambe and  Kraus. Robust </a:t>
            </a:r>
            <a:r>
              <a:rPr lang="en-US" dirty="0"/>
              <a:t>Solutions to </a:t>
            </a:r>
            <a:r>
              <a:rPr lang="en-US" dirty="0" err="1"/>
              <a:t>Stackelberg</a:t>
            </a:r>
            <a:r>
              <a:rPr lang="en-US" dirty="0"/>
              <a:t> Games: Addressing Bounded Rationality and Limited Observations in Human Preference Models, Artificial Intelligence journal, </a:t>
            </a:r>
            <a:r>
              <a:rPr lang="en-US" dirty="0" smtClean="0"/>
              <a:t>2010.</a:t>
            </a:r>
          </a:p>
          <a:p>
            <a:r>
              <a:rPr lang="en-US" dirty="0"/>
              <a:t>http://u.cs.biu.ac.il/~</a:t>
            </a:r>
            <a:r>
              <a:rPr lang="en-US" dirty="0" smtClean="0"/>
              <a:t>sarit/data/articles/pitaetal10.pdf</a:t>
            </a:r>
          </a:p>
          <a:p>
            <a:endParaRPr lang="en-US" dirty="0"/>
          </a:p>
        </p:txBody>
      </p:sp>
    </p:spTree>
    <p:extLst>
      <p:ext uri="{BB962C8B-B14F-4D97-AF65-F5344CB8AC3E}">
        <p14:creationId xmlns:p14="http://schemas.microsoft.com/office/powerpoint/2010/main" val="5723374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9"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dirty="0" smtClean="0">
                <a:ea typeface="ＭＳ Ｐゴシック" pitchFamily="34" charset="-128"/>
              </a:rPr>
              <a:t>COBRA: Bounded Rationality</a:t>
            </a:r>
          </a:p>
        </p:txBody>
      </p:sp>
      <p:sp>
        <p:nvSpPr>
          <p:cNvPr id="487430" name="Rectangle 3"/>
          <p:cNvSpPr txBox="1">
            <a:spLocks noChangeArrowheads="1"/>
          </p:cNvSpPr>
          <p:nvPr/>
        </p:nvSpPr>
        <p:spPr bwMode="auto">
          <a:xfrm>
            <a:off x="425450" y="1397000"/>
            <a:ext cx="8718550" cy="2209800"/>
          </a:xfrm>
          <a:prstGeom prst="rect">
            <a:avLst/>
          </a:prstGeom>
          <a:noFill/>
          <a:ln w="9525">
            <a:noFill/>
            <a:miter lim="800000"/>
            <a:headEnd/>
            <a:tailEnd/>
          </a:ln>
        </p:spPr>
        <p:txBody>
          <a:bodyPr lIns="0" tIns="0" rIns="0" bIns="0"/>
          <a:lstStyle/>
          <a:p>
            <a:pPr marL="388938" indent="-293688" defTabSz="414338">
              <a:lnSpc>
                <a:spcPct val="90000"/>
              </a:lnSpc>
              <a:spcAft>
                <a:spcPts val="1275"/>
              </a:spcAft>
              <a:buClr>
                <a:srgbClr val="000000"/>
              </a:buClr>
              <a:buSzPct val="80000"/>
              <a:buFont typeface="Wingdings" pitchFamily="2" charset="2"/>
              <a:buChar char="n"/>
            </a:pPr>
            <a:r>
              <a:rPr lang="en-US" sz="2500" dirty="0" smtClean="0">
                <a:latin typeface="Times New Roman" pitchFamily="18" charset="0"/>
              </a:rPr>
              <a:t>Enforce a human perceivable </a:t>
            </a:r>
            <a:r>
              <a:rPr lang="el-GR" dirty="0" smtClean="0">
                <a:cs typeface="Arial" charset="0"/>
              </a:rPr>
              <a:t>ε</a:t>
            </a:r>
            <a:r>
              <a:rPr lang="en-US" dirty="0" smtClean="0">
                <a:latin typeface="Times New Roman" pitchFamily="18" charset="0"/>
                <a:cs typeface="Times New Roman" pitchFamily="18" charset="0"/>
              </a:rPr>
              <a:t>-difference</a:t>
            </a:r>
          </a:p>
          <a:p>
            <a:pPr marL="844551" lvl="1" indent="-293688" defTabSz="414338">
              <a:lnSpc>
                <a:spcPct val="90000"/>
              </a:lnSpc>
              <a:spcAft>
                <a:spcPts val="1275"/>
              </a:spcAft>
              <a:buClr>
                <a:srgbClr val="000000"/>
              </a:buClr>
              <a:buSzPct val="80000"/>
              <a:buFont typeface="Wingdings" pitchFamily="2" charset="2"/>
              <a:buChar char="n"/>
            </a:pPr>
            <a:r>
              <a:rPr lang="en-US" dirty="0" smtClean="0">
                <a:latin typeface="Times New Roman" pitchFamily="18" charset="0"/>
                <a:cs typeface="Times New Roman" pitchFamily="18" charset="0"/>
              </a:rPr>
              <a:t>Set </a:t>
            </a:r>
            <a:r>
              <a:rPr lang="el-GR" dirty="0" smtClean="0">
                <a:latin typeface="Times New Roman" pitchFamily="18" charset="0"/>
                <a:cs typeface="Times New Roman" pitchFamily="18" charset="0"/>
              </a:rPr>
              <a:t>ε</a:t>
            </a:r>
            <a:r>
              <a:rPr lang="en-US" dirty="0" smtClean="0">
                <a:latin typeface="Times New Roman" pitchFamily="18" charset="0"/>
                <a:cs typeface="Times New Roman" pitchFamily="18" charset="0"/>
              </a:rPr>
              <a:t> = 2.5 and resolve</a:t>
            </a:r>
            <a:endParaRPr lang="en-US" dirty="0"/>
          </a:p>
        </p:txBody>
      </p:sp>
      <p:graphicFrame>
        <p:nvGraphicFramePr>
          <p:cNvPr id="8" name="Object 4"/>
          <p:cNvGraphicFramePr>
            <a:graphicFrameLocks/>
          </p:cNvGraphicFramePr>
          <p:nvPr/>
        </p:nvGraphicFramePr>
        <p:xfrm>
          <a:off x="241300" y="2359025"/>
          <a:ext cx="6421438" cy="3479800"/>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4"/>
          <p:cNvSpPr>
            <a:spLocks/>
          </p:cNvSpPr>
          <p:nvPr/>
        </p:nvSpPr>
        <p:spPr bwMode="auto">
          <a:xfrm>
            <a:off x="5882371" y="2595193"/>
            <a:ext cx="3101975" cy="923330"/>
          </a:xfrm>
          <a:prstGeom prst="rect">
            <a:avLst/>
          </a:prstGeom>
          <a:noFill/>
          <a:ln w="12700">
            <a:noFill/>
            <a:miter lim="800000"/>
            <a:headEnd/>
            <a:tailEnd/>
          </a:ln>
        </p:spPr>
        <p:txBody>
          <a:bodyPr wrap="square" lIns="0" tIns="0" rIns="0" bIns="0" anchor="ctr">
            <a:spAutoFit/>
          </a:bodyPr>
          <a:lstStyle/>
          <a:p>
            <a:pPr algn="ctr"/>
            <a:r>
              <a:rPr lang="en-US" sz="2000" dirty="0" smtClean="0">
                <a:latin typeface="Gill Sans"/>
                <a:sym typeface="Gill Sans"/>
              </a:rPr>
              <a:t>Now target t</a:t>
            </a:r>
            <a:r>
              <a:rPr lang="en-US" sz="2000" baseline="-25000" dirty="0" smtClean="0">
                <a:latin typeface="Gill Sans"/>
                <a:sym typeface="Gill Sans"/>
              </a:rPr>
              <a:t>1</a:t>
            </a:r>
            <a:r>
              <a:rPr lang="en-US" sz="2000" dirty="0" smtClean="0">
                <a:latin typeface="Gill Sans"/>
                <a:sym typeface="Gill Sans"/>
              </a:rPr>
              <a:t> is at least 2.5 units of utility better than t</a:t>
            </a:r>
            <a:r>
              <a:rPr lang="en-US" sz="2000" baseline="-25000" dirty="0" smtClean="0">
                <a:latin typeface="Gill Sans"/>
                <a:sym typeface="Gill Sans"/>
              </a:rPr>
              <a:t>3</a:t>
            </a:r>
            <a:r>
              <a:rPr lang="en-US" sz="2000" dirty="0" smtClean="0">
                <a:latin typeface="Gill Sans"/>
                <a:sym typeface="Gill Sans"/>
              </a:rPr>
              <a:t> or t</a:t>
            </a:r>
            <a:r>
              <a:rPr lang="en-US" sz="2000" baseline="-25000" dirty="0" smtClean="0">
                <a:latin typeface="Gill Sans"/>
                <a:sym typeface="Gill Sans"/>
              </a:rPr>
              <a:t>4</a:t>
            </a:r>
            <a:r>
              <a:rPr lang="en-US" sz="2000" dirty="0" smtClean="0">
                <a:latin typeface="Gill Sans"/>
                <a:sym typeface="Gill Sans"/>
              </a:rPr>
              <a:t> for the attacker</a:t>
            </a:r>
            <a:endParaRPr lang="el-GR" sz="2000" b="1" u="sng" dirty="0">
              <a:latin typeface="Gill Sans"/>
              <a:sym typeface="Gill Sans"/>
            </a:endParaRPr>
          </a:p>
        </p:txBody>
      </p:sp>
      <p:sp>
        <p:nvSpPr>
          <p:cNvPr id="7" name="Line 8"/>
          <p:cNvSpPr>
            <a:spLocks noChangeShapeType="1"/>
          </p:cNvSpPr>
          <p:nvPr/>
        </p:nvSpPr>
        <p:spPr bwMode="auto">
          <a:xfrm>
            <a:off x="2383517" y="2914883"/>
            <a:ext cx="2072369" cy="0"/>
          </a:xfrm>
          <a:prstGeom prst="line">
            <a:avLst/>
          </a:prstGeom>
          <a:noFill/>
          <a:ln w="28575">
            <a:solidFill>
              <a:schemeClr val="hlink"/>
            </a:solidFill>
            <a:round/>
            <a:headEnd/>
            <a:tailEnd/>
          </a:ln>
        </p:spPr>
        <p:txBody>
          <a:bodyPr/>
          <a:lstStyle/>
          <a:p>
            <a:endParaRPr lang="en-US"/>
          </a:p>
        </p:txBody>
      </p:sp>
      <p:sp>
        <p:nvSpPr>
          <p:cNvPr id="10" name="Line 9"/>
          <p:cNvSpPr>
            <a:spLocks noChangeShapeType="1"/>
          </p:cNvSpPr>
          <p:nvPr/>
        </p:nvSpPr>
        <p:spPr bwMode="auto">
          <a:xfrm>
            <a:off x="2380343" y="3629025"/>
            <a:ext cx="2075084" cy="0"/>
          </a:xfrm>
          <a:prstGeom prst="line">
            <a:avLst/>
          </a:prstGeom>
          <a:noFill/>
          <a:ln w="28575">
            <a:solidFill>
              <a:schemeClr val="hlink"/>
            </a:solidFill>
            <a:round/>
            <a:headEnd/>
            <a:tailEnd/>
          </a:ln>
        </p:spPr>
        <p:txBody>
          <a:bodyPr/>
          <a:lstStyle/>
          <a:p>
            <a:endParaRPr lang="en-US"/>
          </a:p>
        </p:txBody>
      </p:sp>
      <p:sp>
        <p:nvSpPr>
          <p:cNvPr id="12" name="Text Box 11"/>
          <p:cNvSpPr txBox="1">
            <a:spLocks noChangeArrowheads="1"/>
          </p:cNvSpPr>
          <p:nvPr/>
        </p:nvSpPr>
        <p:spPr bwMode="auto">
          <a:xfrm>
            <a:off x="4045177" y="3234417"/>
            <a:ext cx="1373187" cy="457200"/>
          </a:xfrm>
          <a:prstGeom prst="rect">
            <a:avLst/>
          </a:prstGeom>
          <a:noFill/>
          <a:ln w="9525">
            <a:noFill/>
            <a:miter lim="800000"/>
            <a:headEnd/>
            <a:tailEnd/>
          </a:ln>
        </p:spPr>
        <p:txBody>
          <a:bodyPr>
            <a:spAutoFit/>
          </a:bodyPr>
          <a:lstStyle/>
          <a:p>
            <a:pPr defTabSz="914400">
              <a:spcBef>
                <a:spcPct val="50000"/>
              </a:spcBef>
            </a:pPr>
            <a:r>
              <a:rPr lang="el-GR" dirty="0" smtClean="0">
                <a:cs typeface="Arial" charset="0"/>
              </a:rPr>
              <a:t>ε</a:t>
            </a:r>
            <a:r>
              <a:rPr lang="en-US" dirty="0" smtClean="0">
                <a:cs typeface="Arial" charset="0"/>
              </a:rPr>
              <a:t> = 2.5</a:t>
            </a:r>
            <a:endParaRPr lang="el-GR" dirty="0">
              <a:cs typeface="Arial" charset="0"/>
            </a:endParaRPr>
          </a:p>
        </p:txBody>
      </p:sp>
      <p:sp>
        <p:nvSpPr>
          <p:cNvPr id="17" name="TextBox 16"/>
          <p:cNvSpPr txBox="1"/>
          <p:nvPr/>
        </p:nvSpPr>
        <p:spPr>
          <a:xfrm>
            <a:off x="101624" y="5645147"/>
            <a:ext cx="5268686" cy="523220"/>
          </a:xfrm>
          <a:prstGeom prst="rect">
            <a:avLst/>
          </a:prstGeom>
          <a:noFill/>
        </p:spPr>
        <p:txBody>
          <a:bodyPr wrap="square" rtlCol="0">
            <a:spAutoFit/>
          </a:bodyPr>
          <a:lstStyle/>
          <a:p>
            <a:r>
              <a:rPr lang="en-US" sz="2800" b="1" dirty="0" smtClean="0">
                <a:latin typeface="Gill Sans"/>
              </a:rPr>
              <a:t>*Target 4 is a penalty of -10</a:t>
            </a:r>
            <a:endParaRPr lang="en-US" sz="2800" b="1" dirty="0">
              <a:latin typeface="Gill Sans"/>
            </a:endParaRPr>
          </a:p>
        </p:txBody>
      </p:sp>
    </p:spTree>
    <p:extLst>
      <p:ext uri="{BB962C8B-B14F-4D97-AF65-F5344CB8AC3E}">
        <p14:creationId xmlns:p14="http://schemas.microsoft.com/office/powerpoint/2010/main" val="24278866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9"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dirty="0" smtClean="0">
                <a:ea typeface="ＭＳ Ｐゴシック" pitchFamily="34" charset="-128"/>
              </a:rPr>
              <a:t>COBRA: Bounded Rationality</a:t>
            </a:r>
          </a:p>
        </p:txBody>
      </p:sp>
      <p:sp>
        <p:nvSpPr>
          <p:cNvPr id="487430" name="Rectangle 3"/>
          <p:cNvSpPr txBox="1">
            <a:spLocks noChangeArrowheads="1"/>
          </p:cNvSpPr>
          <p:nvPr/>
        </p:nvSpPr>
        <p:spPr bwMode="auto">
          <a:xfrm>
            <a:off x="425450" y="1397000"/>
            <a:ext cx="8718550" cy="2209800"/>
          </a:xfrm>
          <a:prstGeom prst="rect">
            <a:avLst/>
          </a:prstGeom>
          <a:noFill/>
          <a:ln w="9525">
            <a:noFill/>
            <a:miter lim="800000"/>
            <a:headEnd/>
            <a:tailEnd/>
          </a:ln>
        </p:spPr>
        <p:txBody>
          <a:bodyPr lIns="0" tIns="0" rIns="0" bIns="0"/>
          <a:lstStyle/>
          <a:p>
            <a:pPr marL="388938" indent="-293688" defTabSz="414338">
              <a:lnSpc>
                <a:spcPct val="90000"/>
              </a:lnSpc>
              <a:spcAft>
                <a:spcPts val="1275"/>
              </a:spcAft>
              <a:buClr>
                <a:srgbClr val="000000"/>
              </a:buClr>
              <a:buSzPct val="80000"/>
              <a:buFont typeface="Wingdings" pitchFamily="2" charset="2"/>
              <a:buChar char="n"/>
            </a:pPr>
            <a:r>
              <a:rPr lang="en-US" sz="2500" dirty="0" smtClean="0">
                <a:latin typeface="Times New Roman" pitchFamily="18" charset="0"/>
              </a:rPr>
              <a:t>Enforce a human perceivable </a:t>
            </a:r>
            <a:r>
              <a:rPr lang="el-GR" dirty="0" smtClean="0">
                <a:cs typeface="Arial" charset="0"/>
              </a:rPr>
              <a:t>ε</a:t>
            </a:r>
            <a:r>
              <a:rPr lang="en-US" dirty="0" smtClean="0">
                <a:latin typeface="Times New Roman" pitchFamily="18" charset="0"/>
                <a:cs typeface="Times New Roman" pitchFamily="18" charset="0"/>
              </a:rPr>
              <a:t>-difference</a:t>
            </a:r>
          </a:p>
          <a:p>
            <a:pPr marL="844551" lvl="1" indent="-293688" defTabSz="414338">
              <a:lnSpc>
                <a:spcPct val="90000"/>
              </a:lnSpc>
              <a:spcAft>
                <a:spcPts val="1275"/>
              </a:spcAft>
              <a:buClr>
                <a:srgbClr val="000000"/>
              </a:buClr>
              <a:buSzPct val="80000"/>
              <a:buFont typeface="Wingdings" pitchFamily="2" charset="2"/>
              <a:buChar char="n"/>
            </a:pPr>
            <a:r>
              <a:rPr lang="en-US" dirty="0" smtClean="0">
                <a:latin typeface="Times New Roman" pitchFamily="18" charset="0"/>
                <a:cs typeface="Times New Roman" pitchFamily="18" charset="0"/>
              </a:rPr>
              <a:t>Set </a:t>
            </a:r>
            <a:r>
              <a:rPr lang="el-GR" dirty="0" smtClean="0">
                <a:latin typeface="Times New Roman" pitchFamily="18" charset="0"/>
                <a:cs typeface="Times New Roman" pitchFamily="18" charset="0"/>
              </a:rPr>
              <a:t>ε</a:t>
            </a:r>
            <a:r>
              <a:rPr lang="en-US" dirty="0" smtClean="0">
                <a:latin typeface="Times New Roman" pitchFamily="18" charset="0"/>
                <a:cs typeface="Times New Roman" pitchFamily="18" charset="0"/>
              </a:rPr>
              <a:t> = 2.5 and resolve</a:t>
            </a:r>
            <a:endParaRPr lang="en-US" dirty="0"/>
          </a:p>
        </p:txBody>
      </p:sp>
      <p:graphicFrame>
        <p:nvGraphicFramePr>
          <p:cNvPr id="8" name="Object 4"/>
          <p:cNvGraphicFramePr>
            <a:graphicFrameLocks/>
          </p:cNvGraphicFramePr>
          <p:nvPr/>
        </p:nvGraphicFramePr>
        <p:xfrm>
          <a:off x="241300" y="2359025"/>
          <a:ext cx="6421438" cy="3479800"/>
        </p:xfrm>
        <a:graphic>
          <a:graphicData uri="http://schemas.openxmlformats.org/drawingml/2006/chart">
            <c:chart xmlns:c="http://schemas.openxmlformats.org/drawingml/2006/chart" xmlns:r="http://schemas.openxmlformats.org/officeDocument/2006/relationships" r:id="rId3"/>
          </a:graphicData>
        </a:graphic>
      </p:graphicFrame>
      <p:sp>
        <p:nvSpPr>
          <p:cNvPr id="7" name="Line 8"/>
          <p:cNvSpPr>
            <a:spLocks noChangeShapeType="1"/>
          </p:cNvSpPr>
          <p:nvPr/>
        </p:nvSpPr>
        <p:spPr bwMode="auto">
          <a:xfrm>
            <a:off x="2383517" y="2914883"/>
            <a:ext cx="2072369" cy="0"/>
          </a:xfrm>
          <a:prstGeom prst="line">
            <a:avLst/>
          </a:prstGeom>
          <a:noFill/>
          <a:ln w="28575">
            <a:solidFill>
              <a:schemeClr val="hlink"/>
            </a:solidFill>
            <a:round/>
            <a:headEnd/>
            <a:tailEnd/>
          </a:ln>
        </p:spPr>
        <p:txBody>
          <a:bodyPr/>
          <a:lstStyle/>
          <a:p>
            <a:endParaRPr lang="en-US"/>
          </a:p>
        </p:txBody>
      </p:sp>
      <p:sp>
        <p:nvSpPr>
          <p:cNvPr id="10" name="Line 9"/>
          <p:cNvSpPr>
            <a:spLocks noChangeShapeType="1"/>
          </p:cNvSpPr>
          <p:nvPr/>
        </p:nvSpPr>
        <p:spPr bwMode="auto">
          <a:xfrm>
            <a:off x="2380343" y="3629025"/>
            <a:ext cx="2075084" cy="0"/>
          </a:xfrm>
          <a:prstGeom prst="line">
            <a:avLst/>
          </a:prstGeom>
          <a:noFill/>
          <a:ln w="28575">
            <a:solidFill>
              <a:schemeClr val="hlink"/>
            </a:solidFill>
            <a:round/>
            <a:headEnd/>
            <a:tailEnd/>
          </a:ln>
        </p:spPr>
        <p:txBody>
          <a:bodyPr/>
          <a:lstStyle/>
          <a:p>
            <a:endParaRPr lang="en-US"/>
          </a:p>
        </p:txBody>
      </p:sp>
      <p:sp>
        <p:nvSpPr>
          <p:cNvPr id="12" name="Text Box 11"/>
          <p:cNvSpPr txBox="1">
            <a:spLocks noChangeArrowheads="1"/>
          </p:cNvSpPr>
          <p:nvPr/>
        </p:nvSpPr>
        <p:spPr bwMode="auto">
          <a:xfrm>
            <a:off x="4045177" y="3234417"/>
            <a:ext cx="1373187" cy="457200"/>
          </a:xfrm>
          <a:prstGeom prst="rect">
            <a:avLst/>
          </a:prstGeom>
          <a:noFill/>
          <a:ln w="9525">
            <a:noFill/>
            <a:miter lim="800000"/>
            <a:headEnd/>
            <a:tailEnd/>
          </a:ln>
        </p:spPr>
        <p:txBody>
          <a:bodyPr>
            <a:spAutoFit/>
          </a:bodyPr>
          <a:lstStyle/>
          <a:p>
            <a:pPr defTabSz="914400">
              <a:spcBef>
                <a:spcPct val="50000"/>
              </a:spcBef>
            </a:pPr>
            <a:r>
              <a:rPr lang="el-GR" dirty="0" smtClean="0">
                <a:cs typeface="Arial" charset="0"/>
              </a:rPr>
              <a:t>ε</a:t>
            </a:r>
            <a:r>
              <a:rPr lang="en-US" dirty="0" smtClean="0">
                <a:cs typeface="Arial" charset="0"/>
              </a:rPr>
              <a:t> = 2.5</a:t>
            </a:r>
            <a:endParaRPr lang="el-GR" dirty="0">
              <a:cs typeface="Arial" charset="0"/>
            </a:endParaRPr>
          </a:p>
        </p:txBody>
      </p:sp>
      <p:sp>
        <p:nvSpPr>
          <p:cNvPr id="13" name="Rectangle 4"/>
          <p:cNvSpPr>
            <a:spLocks/>
          </p:cNvSpPr>
          <p:nvPr/>
        </p:nvSpPr>
        <p:spPr bwMode="auto">
          <a:xfrm>
            <a:off x="6066972" y="4079899"/>
            <a:ext cx="2873828" cy="1538883"/>
          </a:xfrm>
          <a:prstGeom prst="rect">
            <a:avLst/>
          </a:prstGeom>
          <a:noFill/>
          <a:ln w="12700">
            <a:noFill/>
            <a:miter lim="800000"/>
            <a:headEnd/>
            <a:tailEnd/>
          </a:ln>
        </p:spPr>
        <p:txBody>
          <a:bodyPr wrap="square" lIns="0" tIns="0" rIns="0" bIns="0" anchor="ctr">
            <a:spAutoFit/>
          </a:bodyPr>
          <a:lstStyle/>
          <a:p>
            <a:pPr algn="ctr"/>
            <a:r>
              <a:rPr lang="en-US" sz="2000" dirty="0" smtClean="0">
                <a:latin typeface="Gill Sans"/>
                <a:sym typeface="Gill Sans"/>
              </a:rPr>
              <a:t>If more than 1 target is within </a:t>
            </a:r>
            <a:r>
              <a:rPr lang="el-GR" sz="2000" dirty="0" smtClean="0">
                <a:latin typeface="Times New Roman" pitchFamily="18" charset="0"/>
                <a:cs typeface="Times New Roman" pitchFamily="18" charset="0"/>
              </a:rPr>
              <a:t>ε</a:t>
            </a:r>
            <a:r>
              <a:rPr lang="en-US" sz="2000" dirty="0" smtClean="0">
                <a:latin typeface="Gill Sans"/>
                <a:sym typeface="Gill Sans"/>
              </a:rPr>
              <a:t> of the optimal target, maximize the worst case outcome between them</a:t>
            </a:r>
            <a:endParaRPr lang="el-GR" sz="2000" b="1" u="sng" dirty="0">
              <a:latin typeface="Gill Sans"/>
              <a:sym typeface="Gill Sans"/>
            </a:endParaRPr>
          </a:p>
        </p:txBody>
      </p:sp>
      <p:sp>
        <p:nvSpPr>
          <p:cNvPr id="14" name="Line 14"/>
          <p:cNvSpPr>
            <a:spLocks noChangeShapeType="1"/>
          </p:cNvSpPr>
          <p:nvPr/>
        </p:nvSpPr>
        <p:spPr bwMode="auto">
          <a:xfrm flipH="1" flipV="1">
            <a:off x="3875314" y="4325257"/>
            <a:ext cx="2288042" cy="491445"/>
          </a:xfrm>
          <a:prstGeom prst="line">
            <a:avLst/>
          </a:prstGeom>
          <a:noFill/>
          <a:ln w="63500">
            <a:solidFill>
              <a:schemeClr val="hlink"/>
            </a:solidFill>
            <a:round/>
            <a:headEnd/>
            <a:tailEnd type="triangle" w="med" len="med"/>
          </a:ln>
        </p:spPr>
        <p:txBody>
          <a:bodyPr/>
          <a:lstStyle/>
          <a:p>
            <a:endParaRPr lang="en-US"/>
          </a:p>
        </p:txBody>
      </p:sp>
      <p:sp>
        <p:nvSpPr>
          <p:cNvPr id="15" name="Line 15"/>
          <p:cNvSpPr>
            <a:spLocks noChangeShapeType="1"/>
          </p:cNvSpPr>
          <p:nvPr/>
        </p:nvSpPr>
        <p:spPr bwMode="auto">
          <a:xfrm flipH="1" flipV="1">
            <a:off x="2960914" y="4339771"/>
            <a:ext cx="3202442" cy="476931"/>
          </a:xfrm>
          <a:prstGeom prst="line">
            <a:avLst/>
          </a:prstGeom>
          <a:noFill/>
          <a:ln w="63500">
            <a:solidFill>
              <a:schemeClr val="hlink"/>
            </a:solidFill>
            <a:round/>
            <a:headEnd/>
            <a:tailEnd type="triangle" w="med" len="med"/>
          </a:ln>
        </p:spPr>
        <p:txBody>
          <a:bodyPr/>
          <a:lstStyle/>
          <a:p>
            <a:endParaRPr lang="en-US"/>
          </a:p>
        </p:txBody>
      </p:sp>
      <p:sp>
        <p:nvSpPr>
          <p:cNvPr id="17" name="TextBox 16"/>
          <p:cNvSpPr txBox="1"/>
          <p:nvPr/>
        </p:nvSpPr>
        <p:spPr>
          <a:xfrm>
            <a:off x="101624" y="5645147"/>
            <a:ext cx="5268686" cy="523220"/>
          </a:xfrm>
          <a:prstGeom prst="rect">
            <a:avLst/>
          </a:prstGeom>
          <a:noFill/>
        </p:spPr>
        <p:txBody>
          <a:bodyPr wrap="square" rtlCol="0">
            <a:spAutoFit/>
          </a:bodyPr>
          <a:lstStyle/>
          <a:p>
            <a:r>
              <a:rPr lang="en-US" sz="2800" b="1" dirty="0" smtClean="0">
                <a:latin typeface="Gill Sans"/>
              </a:rPr>
              <a:t>*Target 4 is a penalty of -10</a:t>
            </a:r>
            <a:endParaRPr lang="en-US" sz="2800" b="1" dirty="0">
              <a:latin typeface="Gill Sans"/>
            </a:endParaRPr>
          </a:p>
        </p:txBody>
      </p:sp>
    </p:spTree>
    <p:extLst>
      <p:ext uri="{BB962C8B-B14F-4D97-AF65-F5344CB8AC3E}">
        <p14:creationId xmlns:p14="http://schemas.microsoft.com/office/powerpoint/2010/main" val="16516757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Title 2"/>
          <p:cNvSpPr>
            <a:spLocks noGrp="1"/>
          </p:cNvSpPr>
          <p:nvPr>
            <p:ph type="ctrTitle" idx="4294967295"/>
          </p:nvPr>
        </p:nvSpPr>
        <p:spPr>
          <a:xfrm>
            <a:off x="563562" y="571500"/>
            <a:ext cx="8275638" cy="723900"/>
          </a:xfrm>
        </p:spPr>
        <p:txBody>
          <a:bodyPr>
            <a:normAutofit fontScale="90000"/>
          </a:bodyPr>
          <a:lstStyle/>
          <a:p>
            <a:pPr algn="ctr">
              <a:buSzPct val="100000"/>
              <a:buFont typeface="Times New Roman" pitchFamily="18" charset="0"/>
              <a:buNone/>
            </a:pPr>
            <a:r>
              <a:rPr lang="en-US" dirty="0" smtClean="0">
                <a:ea typeface="ＭＳ Ｐゴシック" pitchFamily="34" charset="-128"/>
              </a:rPr>
              <a:t>COBRA: Observational Uncertainty</a:t>
            </a:r>
          </a:p>
        </p:txBody>
      </p:sp>
      <p:sp>
        <p:nvSpPr>
          <p:cNvPr id="610310" name="Rectangle 3"/>
          <p:cNvSpPr txBox="1">
            <a:spLocks noChangeArrowheads="1"/>
          </p:cNvSpPr>
          <p:nvPr/>
        </p:nvSpPr>
        <p:spPr bwMode="auto">
          <a:xfrm>
            <a:off x="425450" y="1397000"/>
            <a:ext cx="8718550" cy="2209800"/>
          </a:xfrm>
          <a:prstGeom prst="rect">
            <a:avLst/>
          </a:prstGeom>
          <a:noFill/>
          <a:ln w="9525">
            <a:noFill/>
            <a:miter lim="800000"/>
            <a:headEnd/>
            <a:tailEnd/>
          </a:ln>
        </p:spPr>
        <p:txBody>
          <a:bodyPr lIns="0" tIns="0" rIns="0" bIns="0"/>
          <a:lstStyle/>
          <a:p>
            <a:pPr marL="388938" indent="-293688" defTabSz="414338">
              <a:lnSpc>
                <a:spcPct val="90000"/>
              </a:lnSpc>
              <a:spcAft>
                <a:spcPts val="1275"/>
              </a:spcAft>
              <a:buClr>
                <a:srgbClr val="000000"/>
              </a:buClr>
              <a:buSzPct val="80000"/>
              <a:buFont typeface="Wingdings" pitchFamily="2" charset="2"/>
              <a:buChar char="n"/>
            </a:pPr>
            <a:r>
              <a:rPr lang="en-US" sz="2500">
                <a:latin typeface="Times New Roman" pitchFamily="18" charset="0"/>
              </a:rPr>
              <a:t>Perfect observation of the leader strategy</a:t>
            </a:r>
          </a:p>
        </p:txBody>
      </p:sp>
      <p:graphicFrame>
        <p:nvGraphicFramePr>
          <p:cNvPr id="5" name="Object 4"/>
          <p:cNvGraphicFramePr>
            <a:graphicFrameLocks/>
          </p:cNvGraphicFramePr>
          <p:nvPr>
            <p:extLst>
              <p:ext uri="{D42A27DB-BD31-4B8C-83A1-F6EECF244321}">
                <p14:modId xmlns:p14="http://schemas.microsoft.com/office/powerpoint/2010/main" val="3006223992"/>
              </p:ext>
            </p:extLst>
          </p:nvPr>
        </p:nvGraphicFramePr>
        <p:xfrm>
          <a:off x="2667000" y="2501900"/>
          <a:ext cx="4683967" cy="25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53109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F1A8827-9657-447A-B4A3-A30585FCE9DD}" type="slidenum">
              <a:rPr lang="he-IL"/>
              <a:pPr/>
              <a:t>8</a:t>
            </a:fld>
            <a:endParaRPr lang="en-US"/>
          </a:p>
        </p:txBody>
      </p:sp>
      <p:sp>
        <p:nvSpPr>
          <p:cNvPr id="103426" name="Rectangle 2"/>
          <p:cNvSpPr>
            <a:spLocks noGrp="1" noChangeArrowheads="1"/>
          </p:cNvSpPr>
          <p:nvPr>
            <p:ph type="title"/>
          </p:nvPr>
        </p:nvSpPr>
        <p:spPr>
          <a:xfrm>
            <a:off x="609600" y="1101725"/>
            <a:ext cx="7924800" cy="650875"/>
          </a:xfrm>
        </p:spPr>
        <p:txBody>
          <a:bodyPr>
            <a:normAutofit fontScale="90000"/>
          </a:bodyPr>
          <a:lstStyle/>
          <a:p>
            <a:pPr algn="ctr" rtl="0"/>
            <a:r>
              <a:rPr lang="en-US" sz="4000" b="1" dirty="0"/>
              <a:t>Physical Security </a:t>
            </a:r>
            <a:r>
              <a:rPr lang="en-US" sz="4000" b="1" dirty="0" smtClean="0"/>
              <a:t/>
            </a:r>
            <a:br>
              <a:rPr lang="en-US" sz="4000" b="1" dirty="0" smtClean="0"/>
            </a:br>
            <a:r>
              <a:rPr lang="en-US" sz="4000" b="1" dirty="0" smtClean="0"/>
              <a:t>with </a:t>
            </a:r>
            <a:r>
              <a:rPr lang="en-US" sz="4000" b="1" dirty="0"/>
              <a:t>Bounded Resources</a:t>
            </a:r>
          </a:p>
        </p:txBody>
      </p:sp>
      <p:sp>
        <p:nvSpPr>
          <p:cNvPr id="103427" name="Rectangle 3"/>
          <p:cNvSpPr>
            <a:spLocks noGrp="1" noChangeArrowheads="1"/>
          </p:cNvSpPr>
          <p:nvPr>
            <p:ph type="body" idx="1"/>
          </p:nvPr>
        </p:nvSpPr>
        <p:spPr/>
        <p:txBody>
          <a:bodyPr/>
          <a:lstStyle/>
          <a:p>
            <a:pPr algn="l" rtl="0"/>
            <a:r>
              <a:rPr lang="en-US" dirty="0"/>
              <a:t>Limited security resources prevent full security coverage at all times; allows adversaries to observe and exploit patterns in selective patrolling or monitoring.</a:t>
            </a:r>
          </a:p>
          <a:p>
            <a:pPr algn="l" rtl="0"/>
            <a:r>
              <a:rPr lang="en-US" dirty="0"/>
              <a:t>Randomized patrolling or monitoring is necessary. </a:t>
            </a:r>
          </a:p>
        </p:txBody>
      </p:sp>
      <p:pic>
        <p:nvPicPr>
          <p:cNvPr id="103429" name="Picture 5" descr="horses1"/>
          <p:cNvPicPr>
            <a:picLocks noChangeAspect="1" noChangeArrowheads="1"/>
          </p:cNvPicPr>
          <p:nvPr/>
        </p:nvPicPr>
        <p:blipFill>
          <a:blip r:embed="rId3"/>
          <a:srcRect/>
          <a:stretch>
            <a:fillRect/>
          </a:stretch>
        </p:blipFill>
        <p:spPr bwMode="auto">
          <a:xfrm>
            <a:off x="4572000" y="4797425"/>
            <a:ext cx="4248150" cy="1908175"/>
          </a:xfrm>
          <a:prstGeom prst="rect">
            <a:avLst/>
          </a:prstGeom>
          <a:noFill/>
        </p:spPr>
      </p:pic>
      <p:pic>
        <p:nvPicPr>
          <p:cNvPr id="7" name="Picture 7" descr="IMG_0680"/>
          <p:cNvPicPr>
            <a:picLocks noChangeAspect="1" noChangeArrowheads="1"/>
          </p:cNvPicPr>
          <p:nvPr/>
        </p:nvPicPr>
        <p:blipFill>
          <a:blip r:embed="rId4"/>
          <a:srcRect l="31387" r="35820" b="34636"/>
          <a:stretch>
            <a:fillRect/>
          </a:stretch>
        </p:blipFill>
        <p:spPr bwMode="auto">
          <a:xfrm>
            <a:off x="1066800" y="3680959"/>
            <a:ext cx="2038122" cy="3046866"/>
          </a:xfrm>
          <a:prstGeom prst="rect">
            <a:avLst/>
          </a:prstGeom>
          <a:noFill/>
        </p:spPr>
      </p:pic>
      <p:pic>
        <p:nvPicPr>
          <p:cNvPr id="430082" name="Picture 2" descr="https://encrypted-tbn1.gstatic.com/images?q=tbn:ANd9GcQuQFTo8PA8OoE1mtp0ara-BCBwX_HhdVsGBIZzEAEjjfWvqZq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1289" y="3800248"/>
            <a:ext cx="1733550" cy="9144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02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Title 2"/>
          <p:cNvSpPr>
            <a:spLocks noGrp="1"/>
          </p:cNvSpPr>
          <p:nvPr>
            <p:ph type="ctrTitle" idx="4294967295"/>
          </p:nvPr>
        </p:nvSpPr>
        <p:spPr>
          <a:xfrm>
            <a:off x="563562" y="571500"/>
            <a:ext cx="8351837" cy="503238"/>
          </a:xfrm>
        </p:spPr>
        <p:txBody>
          <a:bodyPr>
            <a:normAutofit fontScale="90000"/>
          </a:bodyPr>
          <a:lstStyle/>
          <a:p>
            <a:pPr algn="ctr">
              <a:buSzPct val="100000"/>
              <a:buFont typeface="Times New Roman" pitchFamily="18" charset="0"/>
              <a:buNone/>
            </a:pPr>
            <a:r>
              <a:rPr lang="en-US" b="1" dirty="0" smtClean="0">
                <a:ea typeface="ＭＳ Ｐゴシック" pitchFamily="34" charset="-128"/>
              </a:rPr>
              <a:t>COBRA: Observational Uncertainty</a:t>
            </a:r>
          </a:p>
        </p:txBody>
      </p:sp>
      <p:sp>
        <p:nvSpPr>
          <p:cNvPr id="610310" name="Rectangle 3"/>
          <p:cNvSpPr txBox="1">
            <a:spLocks noChangeArrowheads="1"/>
          </p:cNvSpPr>
          <p:nvPr/>
        </p:nvSpPr>
        <p:spPr bwMode="auto">
          <a:xfrm>
            <a:off x="425450" y="1397000"/>
            <a:ext cx="8718550" cy="2209800"/>
          </a:xfrm>
          <a:prstGeom prst="rect">
            <a:avLst/>
          </a:prstGeom>
          <a:noFill/>
          <a:ln w="9525">
            <a:noFill/>
            <a:miter lim="800000"/>
            <a:headEnd/>
            <a:tailEnd/>
          </a:ln>
        </p:spPr>
        <p:txBody>
          <a:bodyPr lIns="0" tIns="0" rIns="0" bIns="0"/>
          <a:lstStyle/>
          <a:p>
            <a:pPr marL="388938" indent="-293688" defTabSz="414338">
              <a:lnSpc>
                <a:spcPct val="90000"/>
              </a:lnSpc>
              <a:spcAft>
                <a:spcPts val="1275"/>
              </a:spcAft>
              <a:buClr>
                <a:srgbClr val="000000"/>
              </a:buClr>
              <a:buSzPct val="80000"/>
              <a:buFont typeface="Wingdings" pitchFamily="2" charset="2"/>
              <a:buChar char="n"/>
            </a:pPr>
            <a:r>
              <a:rPr lang="en-US" sz="2500" dirty="0" smtClean="0">
                <a:latin typeface="Times New Roman" pitchFamily="18" charset="0"/>
              </a:rPr>
              <a:t>Perfect observation of the leader strategy</a:t>
            </a:r>
          </a:p>
          <a:p>
            <a:pPr marL="388938" indent="-293688" defTabSz="414338">
              <a:lnSpc>
                <a:spcPct val="90000"/>
              </a:lnSpc>
              <a:spcAft>
                <a:spcPts val="1275"/>
              </a:spcAft>
              <a:buClr>
                <a:srgbClr val="000000"/>
              </a:buClr>
              <a:buSzPct val="80000"/>
              <a:buFont typeface="Wingdings" pitchFamily="2" charset="2"/>
              <a:buChar char="n"/>
            </a:pPr>
            <a:r>
              <a:rPr lang="en-US" sz="2500" dirty="0" smtClean="0">
                <a:latin typeface="Times New Roman" pitchFamily="18" charset="0"/>
              </a:rPr>
              <a:t>No observation may lead to an anchoring bias on the uniform distribution</a:t>
            </a:r>
            <a:endParaRPr lang="en-US" sz="2500" dirty="0">
              <a:latin typeface="Times New Roman" pitchFamily="18" charset="0"/>
              <a:cs typeface="Times New Roman" pitchFamily="18" charset="0"/>
            </a:endParaRPr>
          </a:p>
        </p:txBody>
      </p:sp>
      <p:graphicFrame>
        <p:nvGraphicFramePr>
          <p:cNvPr id="5" name="Object 4"/>
          <p:cNvGraphicFramePr>
            <a:graphicFrameLocks/>
          </p:cNvGraphicFramePr>
          <p:nvPr/>
        </p:nvGraphicFramePr>
        <p:xfrm>
          <a:off x="0" y="2862880"/>
          <a:ext cx="4683967" cy="25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Object 4"/>
          <p:cNvGraphicFramePr>
            <a:graphicFrameLocks/>
          </p:cNvGraphicFramePr>
          <p:nvPr/>
        </p:nvGraphicFramePr>
        <p:xfrm>
          <a:off x="4460033" y="2865990"/>
          <a:ext cx="4683967" cy="2586200"/>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a:spLocks/>
          </p:cNvSpPr>
          <p:nvPr/>
        </p:nvSpPr>
        <p:spPr bwMode="auto">
          <a:xfrm>
            <a:off x="879475" y="5697538"/>
            <a:ext cx="3270250" cy="304800"/>
          </a:xfrm>
          <a:prstGeom prst="rect">
            <a:avLst/>
          </a:prstGeom>
          <a:noFill/>
          <a:ln w="12700">
            <a:noFill/>
            <a:miter lim="800000"/>
            <a:headEnd/>
            <a:tailEnd/>
          </a:ln>
        </p:spPr>
        <p:txBody>
          <a:bodyPr lIns="0" tIns="0" rIns="0" bIns="0" anchor="ctr">
            <a:spAutoFit/>
          </a:bodyPr>
          <a:lstStyle/>
          <a:p>
            <a:pPr algn="ctr"/>
            <a:r>
              <a:rPr lang="en-US" sz="2000">
                <a:latin typeface="Gill Sans"/>
                <a:sym typeface="Gill Sans"/>
              </a:rPr>
              <a:t>Real strategy outcome</a:t>
            </a:r>
            <a:endParaRPr lang="el-GR" sz="2000" b="1" u="sng">
              <a:latin typeface="Gill Sans"/>
              <a:sym typeface="Gill Sans"/>
            </a:endParaRPr>
          </a:p>
        </p:txBody>
      </p:sp>
      <p:sp>
        <p:nvSpPr>
          <p:cNvPr id="8" name="Rectangle 6"/>
          <p:cNvSpPr>
            <a:spLocks/>
          </p:cNvSpPr>
          <p:nvPr/>
        </p:nvSpPr>
        <p:spPr bwMode="auto">
          <a:xfrm>
            <a:off x="5519738" y="5697538"/>
            <a:ext cx="3270250" cy="304800"/>
          </a:xfrm>
          <a:prstGeom prst="rect">
            <a:avLst/>
          </a:prstGeom>
          <a:noFill/>
          <a:ln w="12700">
            <a:noFill/>
            <a:miter lim="800000"/>
            <a:headEnd/>
            <a:tailEnd/>
          </a:ln>
        </p:spPr>
        <p:txBody>
          <a:bodyPr lIns="0" tIns="0" rIns="0" bIns="0" anchor="ctr">
            <a:spAutoFit/>
          </a:bodyPr>
          <a:lstStyle/>
          <a:p>
            <a:pPr algn="ctr"/>
            <a:r>
              <a:rPr lang="en-US" sz="2000">
                <a:latin typeface="Gill Sans"/>
                <a:sym typeface="Gill Sans"/>
              </a:rPr>
              <a:t>Perceived strategy outcome</a:t>
            </a:r>
            <a:endParaRPr lang="el-GR" sz="2000" b="1" u="sng">
              <a:latin typeface="Gill Sans"/>
              <a:sym typeface="Gill Sans"/>
            </a:endParaRPr>
          </a:p>
        </p:txBody>
      </p:sp>
    </p:spTree>
    <p:extLst>
      <p:ext uri="{BB962C8B-B14F-4D97-AF65-F5344CB8AC3E}">
        <p14:creationId xmlns:p14="http://schemas.microsoft.com/office/powerpoint/2010/main" val="7524190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Title 2"/>
          <p:cNvSpPr>
            <a:spLocks noGrp="1"/>
          </p:cNvSpPr>
          <p:nvPr>
            <p:ph type="ctrTitle" idx="4294967295"/>
          </p:nvPr>
        </p:nvSpPr>
        <p:spPr>
          <a:xfrm>
            <a:off x="152400" y="304800"/>
            <a:ext cx="8732837" cy="503238"/>
          </a:xfrm>
        </p:spPr>
        <p:txBody>
          <a:bodyPr>
            <a:normAutofit fontScale="90000"/>
          </a:bodyPr>
          <a:lstStyle/>
          <a:p>
            <a:pPr algn="ctr">
              <a:buSzPct val="100000"/>
              <a:buFont typeface="Times New Roman" pitchFamily="18" charset="0"/>
              <a:buNone/>
            </a:pPr>
            <a:r>
              <a:rPr lang="en-US" b="1" dirty="0" smtClean="0">
                <a:ea typeface="ＭＳ Ｐゴシック" pitchFamily="34" charset="-128"/>
              </a:rPr>
              <a:t>COBRA: Observational Uncertainty</a:t>
            </a:r>
          </a:p>
        </p:txBody>
      </p:sp>
      <p:sp>
        <p:nvSpPr>
          <p:cNvPr id="610310" name="Rectangle 3"/>
          <p:cNvSpPr txBox="1">
            <a:spLocks noChangeArrowheads="1"/>
          </p:cNvSpPr>
          <p:nvPr/>
        </p:nvSpPr>
        <p:spPr bwMode="auto">
          <a:xfrm>
            <a:off x="425450" y="1397000"/>
            <a:ext cx="8718550" cy="2209800"/>
          </a:xfrm>
          <a:prstGeom prst="rect">
            <a:avLst/>
          </a:prstGeom>
          <a:noFill/>
          <a:ln w="9525">
            <a:noFill/>
            <a:miter lim="800000"/>
            <a:headEnd/>
            <a:tailEnd/>
          </a:ln>
        </p:spPr>
        <p:txBody>
          <a:bodyPr lIns="0" tIns="0" rIns="0" bIns="0"/>
          <a:lstStyle/>
          <a:p>
            <a:pPr marL="388938" indent="-293688" defTabSz="414338">
              <a:lnSpc>
                <a:spcPct val="90000"/>
              </a:lnSpc>
              <a:spcAft>
                <a:spcPts val="1275"/>
              </a:spcAft>
              <a:buClr>
                <a:srgbClr val="000000"/>
              </a:buClr>
              <a:buSzPct val="80000"/>
              <a:buFont typeface="Wingdings" pitchFamily="2" charset="2"/>
              <a:buChar char="n"/>
            </a:pPr>
            <a:r>
              <a:rPr lang="en-US" sz="2500" dirty="0" smtClean="0">
                <a:latin typeface="Times New Roman" pitchFamily="18" charset="0"/>
              </a:rPr>
              <a:t>Perfect observation of the leader strategy</a:t>
            </a:r>
          </a:p>
          <a:p>
            <a:pPr marL="388938" indent="-293688" defTabSz="414338">
              <a:lnSpc>
                <a:spcPct val="90000"/>
              </a:lnSpc>
              <a:spcAft>
                <a:spcPts val="1275"/>
              </a:spcAft>
              <a:buClr>
                <a:srgbClr val="000000"/>
              </a:buClr>
              <a:buSzPct val="80000"/>
              <a:buFont typeface="Wingdings" pitchFamily="2" charset="2"/>
              <a:buChar char="n"/>
            </a:pPr>
            <a:r>
              <a:rPr lang="en-US" sz="2500" dirty="0" smtClean="0">
                <a:latin typeface="Times New Roman" pitchFamily="18" charset="0"/>
              </a:rPr>
              <a:t>No observation may lead to an anchoring bias on the uniform distribution</a:t>
            </a:r>
            <a:endParaRPr lang="en-US" sz="2500" dirty="0">
              <a:latin typeface="Times New Roman" pitchFamily="18" charset="0"/>
              <a:cs typeface="Times New Roman" pitchFamily="18" charset="0"/>
            </a:endParaRPr>
          </a:p>
        </p:txBody>
      </p:sp>
      <p:graphicFrame>
        <p:nvGraphicFramePr>
          <p:cNvPr id="5" name="Object 4"/>
          <p:cNvGraphicFramePr>
            <a:graphicFrameLocks/>
          </p:cNvGraphicFramePr>
          <p:nvPr/>
        </p:nvGraphicFramePr>
        <p:xfrm>
          <a:off x="0" y="2862880"/>
          <a:ext cx="4683967" cy="25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Object 4"/>
          <p:cNvGraphicFramePr>
            <a:graphicFrameLocks/>
          </p:cNvGraphicFramePr>
          <p:nvPr/>
        </p:nvGraphicFramePr>
        <p:xfrm>
          <a:off x="4460033" y="2865990"/>
          <a:ext cx="4683967" cy="2586200"/>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a:spLocks/>
          </p:cNvSpPr>
          <p:nvPr/>
        </p:nvSpPr>
        <p:spPr bwMode="auto">
          <a:xfrm>
            <a:off x="1047115" y="2756218"/>
            <a:ext cx="3270250" cy="304800"/>
          </a:xfrm>
          <a:prstGeom prst="rect">
            <a:avLst/>
          </a:prstGeom>
          <a:noFill/>
          <a:ln w="12700">
            <a:noFill/>
            <a:miter lim="800000"/>
            <a:headEnd/>
            <a:tailEnd/>
          </a:ln>
        </p:spPr>
        <p:txBody>
          <a:bodyPr lIns="0" tIns="0" rIns="0" bIns="0" anchor="ctr">
            <a:spAutoFit/>
          </a:bodyPr>
          <a:lstStyle/>
          <a:p>
            <a:pPr algn="ctr"/>
            <a:r>
              <a:rPr lang="en-US" sz="2000" dirty="0">
                <a:latin typeface="Gill Sans"/>
                <a:sym typeface="Gill Sans"/>
              </a:rPr>
              <a:t>Real strategy outcome</a:t>
            </a:r>
            <a:endParaRPr lang="el-GR" sz="2000" b="1" u="sng" dirty="0">
              <a:latin typeface="Gill Sans"/>
              <a:sym typeface="Gill Sans"/>
            </a:endParaRPr>
          </a:p>
        </p:txBody>
      </p:sp>
      <p:sp>
        <p:nvSpPr>
          <p:cNvPr id="8" name="Rectangle 6"/>
          <p:cNvSpPr>
            <a:spLocks/>
          </p:cNvSpPr>
          <p:nvPr/>
        </p:nvSpPr>
        <p:spPr bwMode="auto">
          <a:xfrm>
            <a:off x="5519738" y="2756218"/>
            <a:ext cx="3270250" cy="304800"/>
          </a:xfrm>
          <a:prstGeom prst="rect">
            <a:avLst/>
          </a:prstGeom>
          <a:noFill/>
          <a:ln w="12700">
            <a:noFill/>
            <a:miter lim="800000"/>
            <a:headEnd/>
            <a:tailEnd/>
          </a:ln>
        </p:spPr>
        <p:txBody>
          <a:bodyPr lIns="0" tIns="0" rIns="0" bIns="0" anchor="ctr">
            <a:spAutoFit/>
          </a:bodyPr>
          <a:lstStyle/>
          <a:p>
            <a:pPr algn="ctr"/>
            <a:r>
              <a:rPr lang="en-US" sz="2000" dirty="0">
                <a:latin typeface="Gill Sans"/>
                <a:sym typeface="Gill Sans"/>
              </a:rPr>
              <a:t>Perceived strategy outcome</a:t>
            </a:r>
            <a:endParaRPr lang="el-GR" sz="2000" b="1" u="sng" dirty="0">
              <a:latin typeface="Gill Sans"/>
              <a:sym typeface="Gill Sans"/>
            </a:endParaRPr>
          </a:p>
        </p:txBody>
      </p:sp>
      <p:sp>
        <p:nvSpPr>
          <p:cNvPr id="9" name="Rectangle 6"/>
          <p:cNvSpPr>
            <a:spLocks/>
          </p:cNvSpPr>
          <p:nvPr/>
        </p:nvSpPr>
        <p:spPr bwMode="auto">
          <a:xfrm>
            <a:off x="965200" y="5545138"/>
            <a:ext cx="7591425" cy="609600"/>
          </a:xfrm>
          <a:prstGeom prst="rect">
            <a:avLst/>
          </a:prstGeom>
          <a:noFill/>
          <a:ln w="12700">
            <a:noFill/>
            <a:miter lim="800000"/>
            <a:headEnd/>
            <a:tailEnd/>
          </a:ln>
        </p:spPr>
        <p:txBody>
          <a:bodyPr lIns="0" tIns="0" rIns="0" bIns="0" anchor="ctr">
            <a:spAutoFit/>
          </a:bodyPr>
          <a:lstStyle/>
          <a:p>
            <a:pPr algn="ctr"/>
            <a:r>
              <a:rPr lang="en-US" sz="2000" dirty="0">
                <a:latin typeface="Gill Sans"/>
                <a:sym typeface="Gill Sans"/>
              </a:rPr>
              <a:t>Attacker plays </a:t>
            </a:r>
            <a:r>
              <a:rPr lang="en-US" sz="2000" dirty="0" smtClean="0">
                <a:latin typeface="Gill Sans"/>
                <a:sym typeface="Gill Sans"/>
              </a:rPr>
              <a:t>t</a:t>
            </a:r>
            <a:r>
              <a:rPr lang="en-US" sz="2000" baseline="-25000" dirty="0" smtClean="0">
                <a:latin typeface="Gill Sans"/>
                <a:sym typeface="Gill Sans"/>
              </a:rPr>
              <a:t>2</a:t>
            </a:r>
            <a:r>
              <a:rPr lang="en-US" sz="2000" dirty="0" smtClean="0">
                <a:latin typeface="Gill Sans"/>
                <a:sym typeface="Gill Sans"/>
              </a:rPr>
              <a:t> </a:t>
            </a:r>
            <a:r>
              <a:rPr lang="en-US" sz="2000" dirty="0">
                <a:latin typeface="Gill Sans"/>
                <a:sym typeface="Gill Sans"/>
              </a:rPr>
              <a:t>to maximize expected outcome and defender receives </a:t>
            </a:r>
            <a:r>
              <a:rPr lang="en-US" sz="2000" dirty="0" smtClean="0">
                <a:latin typeface="Gill Sans"/>
                <a:sym typeface="Gill Sans"/>
              </a:rPr>
              <a:t>-0.3 </a:t>
            </a:r>
            <a:r>
              <a:rPr lang="en-US" sz="2000" dirty="0">
                <a:latin typeface="Gill Sans"/>
                <a:sym typeface="Gill Sans"/>
              </a:rPr>
              <a:t>instead of </a:t>
            </a:r>
            <a:r>
              <a:rPr lang="en-US" sz="2000" dirty="0" smtClean="0">
                <a:latin typeface="Gill Sans"/>
                <a:sym typeface="Gill Sans"/>
              </a:rPr>
              <a:t>0.6</a:t>
            </a:r>
            <a:endParaRPr lang="el-GR" sz="2000" b="1" u="sng" dirty="0">
              <a:latin typeface="Gill Sans"/>
              <a:sym typeface="Gill Sans"/>
            </a:endParaRPr>
          </a:p>
        </p:txBody>
      </p:sp>
      <p:sp>
        <p:nvSpPr>
          <p:cNvPr id="10" name="Rectangle 8"/>
          <p:cNvSpPr>
            <a:spLocks noChangeArrowheads="1"/>
          </p:cNvSpPr>
          <p:nvPr/>
        </p:nvSpPr>
        <p:spPr bwMode="auto">
          <a:xfrm>
            <a:off x="6554788" y="4957128"/>
            <a:ext cx="665162" cy="468312"/>
          </a:xfrm>
          <a:prstGeom prst="rect">
            <a:avLst/>
          </a:prstGeom>
          <a:noFill/>
          <a:ln w="28575">
            <a:solidFill>
              <a:schemeClr val="hlink"/>
            </a:solidFill>
            <a:miter lim="800000"/>
            <a:headEnd/>
            <a:tailEnd/>
          </a:ln>
        </p:spPr>
        <p:txBody>
          <a:bodyPr wrap="none" anchor="ctr"/>
          <a:lstStyle/>
          <a:p>
            <a:endParaRPr lang="en-US"/>
          </a:p>
        </p:txBody>
      </p:sp>
      <p:sp>
        <p:nvSpPr>
          <p:cNvPr id="11" name="Line 9"/>
          <p:cNvSpPr>
            <a:spLocks noChangeShapeType="1"/>
          </p:cNvSpPr>
          <p:nvPr/>
        </p:nvSpPr>
        <p:spPr bwMode="auto">
          <a:xfrm flipH="1" flipV="1">
            <a:off x="2590800" y="4206240"/>
            <a:ext cx="3962400" cy="1005840"/>
          </a:xfrm>
          <a:prstGeom prst="line">
            <a:avLst/>
          </a:prstGeom>
          <a:noFill/>
          <a:ln w="38100">
            <a:solidFill>
              <a:schemeClr val="hlink"/>
            </a:solidFill>
            <a:round/>
            <a:headEnd/>
            <a:tailEnd type="triangle" w="med" len="med"/>
          </a:ln>
        </p:spPr>
        <p:txBody>
          <a:bodyPr/>
          <a:lstStyle/>
          <a:p>
            <a:endParaRPr lang="en-US"/>
          </a:p>
        </p:txBody>
      </p:sp>
    </p:spTree>
    <p:extLst>
      <p:ext uri="{BB962C8B-B14F-4D97-AF65-F5344CB8AC3E}">
        <p14:creationId xmlns:p14="http://schemas.microsoft.com/office/powerpoint/2010/main" val="10654659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Title 2"/>
          <p:cNvSpPr>
            <a:spLocks noGrp="1"/>
          </p:cNvSpPr>
          <p:nvPr>
            <p:ph type="ctrTitle" idx="4294967295"/>
          </p:nvPr>
        </p:nvSpPr>
        <p:spPr>
          <a:xfrm>
            <a:off x="563562" y="571500"/>
            <a:ext cx="8580437" cy="503238"/>
          </a:xfrm>
        </p:spPr>
        <p:txBody>
          <a:bodyPr>
            <a:normAutofit fontScale="90000"/>
          </a:bodyPr>
          <a:lstStyle/>
          <a:p>
            <a:pPr algn="ctr">
              <a:buSzPct val="100000"/>
              <a:buFont typeface="Times New Roman" pitchFamily="18" charset="0"/>
              <a:buNone/>
            </a:pPr>
            <a:r>
              <a:rPr lang="en-US" b="1" dirty="0" smtClean="0">
                <a:ea typeface="ＭＳ Ｐゴシック" pitchFamily="34" charset="-128"/>
              </a:rPr>
              <a:t>COBRA: Observational Uncertainty</a:t>
            </a:r>
          </a:p>
        </p:txBody>
      </p:sp>
      <p:sp>
        <p:nvSpPr>
          <p:cNvPr id="610310" name="Rectangle 3"/>
          <p:cNvSpPr txBox="1">
            <a:spLocks noChangeArrowheads="1"/>
          </p:cNvSpPr>
          <p:nvPr/>
        </p:nvSpPr>
        <p:spPr bwMode="auto">
          <a:xfrm>
            <a:off x="425450" y="1397000"/>
            <a:ext cx="8718550" cy="2209800"/>
          </a:xfrm>
          <a:prstGeom prst="rect">
            <a:avLst/>
          </a:prstGeom>
          <a:noFill/>
          <a:ln w="9525">
            <a:noFill/>
            <a:miter lim="800000"/>
            <a:headEnd/>
            <a:tailEnd/>
          </a:ln>
        </p:spPr>
        <p:txBody>
          <a:bodyPr lIns="0" tIns="0" rIns="0" bIns="0"/>
          <a:lstStyle/>
          <a:p>
            <a:pPr marL="388938" indent="-293688" defTabSz="414338">
              <a:lnSpc>
                <a:spcPct val="90000"/>
              </a:lnSpc>
              <a:spcAft>
                <a:spcPts val="1275"/>
              </a:spcAft>
              <a:buClr>
                <a:srgbClr val="000000"/>
              </a:buClr>
              <a:buSzPct val="80000"/>
              <a:buFont typeface="Wingdings" pitchFamily="2" charset="2"/>
              <a:buChar char="n"/>
            </a:pPr>
            <a:r>
              <a:rPr lang="en-US" sz="2500" dirty="0" smtClean="0">
                <a:latin typeface="Times New Roman" pitchFamily="18" charset="0"/>
              </a:rPr>
              <a:t>Solution: Optimize against the attacker’s belief:</a:t>
            </a:r>
          </a:p>
          <a:p>
            <a:pPr marL="844550" lvl="1" indent="-293688" defTabSz="414338">
              <a:lnSpc>
                <a:spcPct val="90000"/>
              </a:lnSpc>
              <a:spcAft>
                <a:spcPts val="1275"/>
              </a:spcAft>
              <a:buClr>
                <a:srgbClr val="000000"/>
              </a:buClr>
              <a:buSzPct val="80000"/>
              <a:buFont typeface="Wingdings" pitchFamily="2" charset="2"/>
              <a:buChar char="n"/>
            </a:pPr>
            <a:r>
              <a:rPr lang="el-GR" sz="2500" dirty="0" smtClean="0">
                <a:latin typeface="Times New Roman" pitchFamily="18" charset="0"/>
                <a:cs typeface="Times New Roman" pitchFamily="18" charset="0"/>
              </a:rPr>
              <a:t>α</a:t>
            </a:r>
            <a:r>
              <a:rPr lang="en-US" sz="2500" dirty="0" smtClean="0">
                <a:latin typeface="Times New Roman" pitchFamily="18" charset="0"/>
                <a:cs typeface="Times New Roman" pitchFamily="18" charset="0"/>
              </a:rPr>
              <a:t> decreases with the number of observations</a:t>
            </a:r>
          </a:p>
          <a:p>
            <a:pPr marL="388938" indent="-293688" defTabSz="414338">
              <a:lnSpc>
                <a:spcPct val="90000"/>
              </a:lnSpc>
              <a:spcAft>
                <a:spcPts val="1275"/>
              </a:spcAft>
              <a:buClr>
                <a:srgbClr val="000000"/>
              </a:buClr>
              <a:buSzPct val="80000"/>
              <a:buFont typeface="Wingdings" pitchFamily="2" charset="2"/>
              <a:buChar char="n"/>
            </a:pPr>
            <a:r>
              <a:rPr lang="en-US" sz="2500" dirty="0" smtClean="0">
                <a:latin typeface="Times New Roman" pitchFamily="18" charset="0"/>
                <a:cs typeface="Times New Roman" pitchFamily="18" charset="0"/>
              </a:rPr>
              <a:t>For example: In situations involving no observation</a:t>
            </a:r>
            <a:endParaRPr lang="el-GR" sz="2500" dirty="0">
              <a:latin typeface="Times New Roman" pitchFamily="18" charset="0"/>
              <a:cs typeface="Times New Roman" pitchFamily="18" charset="0"/>
            </a:endParaRPr>
          </a:p>
        </p:txBody>
      </p:sp>
      <p:graphicFrame>
        <p:nvGraphicFramePr>
          <p:cNvPr id="6" name="Object 4"/>
          <p:cNvGraphicFramePr>
            <a:graphicFrameLocks/>
          </p:cNvGraphicFramePr>
          <p:nvPr/>
        </p:nvGraphicFramePr>
        <p:xfrm>
          <a:off x="4460033" y="2865990"/>
          <a:ext cx="4683967" cy="2586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27042" name="Object 2"/>
          <p:cNvGraphicFramePr>
            <a:graphicFrameLocks noChangeAspect="1"/>
          </p:cNvGraphicFramePr>
          <p:nvPr/>
        </p:nvGraphicFramePr>
        <p:xfrm>
          <a:off x="6929438" y="1204913"/>
          <a:ext cx="2114550" cy="728662"/>
        </p:xfrm>
        <a:graphic>
          <a:graphicData uri="http://schemas.openxmlformats.org/presentationml/2006/ole">
            <mc:AlternateContent xmlns:mc="http://schemas.openxmlformats.org/markup-compatibility/2006">
              <mc:Choice xmlns:v="urn:schemas-microsoft-com:vml" Requires="v">
                <p:oleObj spid="_x0000_s437319" name="Equation" r:id="rId5" imgW="1143000" imgH="393480" progId="Equation.3">
                  <p:embed/>
                </p:oleObj>
              </mc:Choice>
              <mc:Fallback>
                <p:oleObj name="Equation" r:id="rId5" imgW="114300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9438" y="1204913"/>
                        <a:ext cx="2114550" cy="728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6"/>
          <p:cNvSpPr>
            <a:spLocks/>
          </p:cNvSpPr>
          <p:nvPr/>
        </p:nvSpPr>
        <p:spPr bwMode="auto">
          <a:xfrm>
            <a:off x="879475" y="5697538"/>
            <a:ext cx="3270250" cy="304800"/>
          </a:xfrm>
          <a:prstGeom prst="rect">
            <a:avLst/>
          </a:prstGeom>
          <a:noFill/>
          <a:ln w="12700">
            <a:noFill/>
            <a:miter lim="800000"/>
            <a:headEnd/>
            <a:tailEnd/>
          </a:ln>
        </p:spPr>
        <p:txBody>
          <a:bodyPr lIns="0" tIns="0" rIns="0" bIns="0" anchor="ctr">
            <a:spAutoFit/>
          </a:bodyPr>
          <a:lstStyle/>
          <a:p>
            <a:pPr algn="ctr"/>
            <a:r>
              <a:rPr lang="en-US" sz="2000">
                <a:latin typeface="Gill Sans"/>
                <a:sym typeface="Gill Sans"/>
              </a:rPr>
              <a:t>Real strategy outcome</a:t>
            </a:r>
            <a:endParaRPr lang="el-GR" sz="2000" b="1" u="sng">
              <a:latin typeface="Gill Sans"/>
              <a:sym typeface="Gill Sans"/>
            </a:endParaRPr>
          </a:p>
        </p:txBody>
      </p:sp>
      <p:sp>
        <p:nvSpPr>
          <p:cNvPr id="13" name="Rectangle 6"/>
          <p:cNvSpPr>
            <a:spLocks/>
          </p:cNvSpPr>
          <p:nvPr/>
        </p:nvSpPr>
        <p:spPr bwMode="auto">
          <a:xfrm>
            <a:off x="5519738" y="5545138"/>
            <a:ext cx="3270250" cy="609600"/>
          </a:xfrm>
          <a:prstGeom prst="rect">
            <a:avLst/>
          </a:prstGeom>
          <a:noFill/>
          <a:ln w="12700">
            <a:noFill/>
            <a:miter lim="800000"/>
            <a:headEnd/>
            <a:tailEnd/>
          </a:ln>
        </p:spPr>
        <p:txBody>
          <a:bodyPr lIns="0" tIns="0" rIns="0" bIns="0" anchor="ctr">
            <a:spAutoFit/>
          </a:bodyPr>
          <a:lstStyle/>
          <a:p>
            <a:pPr algn="ctr"/>
            <a:r>
              <a:rPr lang="en-US" sz="2000">
                <a:latin typeface="Gill Sans"/>
                <a:sym typeface="Gill Sans"/>
              </a:rPr>
              <a:t>Perceived strategy outcome</a:t>
            </a:r>
          </a:p>
          <a:p>
            <a:pPr algn="ctr"/>
            <a:r>
              <a:rPr lang="en-US" sz="2000">
                <a:latin typeface="Gill Sans"/>
                <a:sym typeface="Gill Sans"/>
              </a:rPr>
              <a:t>(No observation)</a:t>
            </a:r>
            <a:endParaRPr lang="el-GR" sz="2000" b="1" u="sng">
              <a:latin typeface="Gill Sans"/>
              <a:sym typeface="Gill Sans"/>
            </a:endParaRPr>
          </a:p>
        </p:txBody>
      </p:sp>
      <p:graphicFrame>
        <p:nvGraphicFramePr>
          <p:cNvPr id="9" name="Object 4"/>
          <p:cNvGraphicFramePr>
            <a:graphicFrameLocks/>
          </p:cNvGraphicFramePr>
          <p:nvPr/>
        </p:nvGraphicFramePr>
        <p:xfrm>
          <a:off x="0" y="2862880"/>
          <a:ext cx="4683967" cy="25862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296755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Title 2"/>
          <p:cNvSpPr>
            <a:spLocks noGrp="1"/>
          </p:cNvSpPr>
          <p:nvPr>
            <p:ph type="ctrTitle" idx="4294967295"/>
          </p:nvPr>
        </p:nvSpPr>
        <p:spPr>
          <a:xfrm>
            <a:off x="563562" y="571500"/>
            <a:ext cx="8275637" cy="503238"/>
          </a:xfrm>
        </p:spPr>
        <p:txBody>
          <a:bodyPr>
            <a:normAutofit fontScale="90000"/>
          </a:bodyPr>
          <a:lstStyle/>
          <a:p>
            <a:pPr algn="ctr">
              <a:buSzPct val="100000"/>
              <a:buFont typeface="Times New Roman" pitchFamily="18" charset="0"/>
              <a:buNone/>
            </a:pPr>
            <a:r>
              <a:rPr lang="en-US" b="1" dirty="0" smtClean="0">
                <a:ea typeface="ＭＳ Ｐゴシック" pitchFamily="34" charset="-128"/>
              </a:rPr>
              <a:t>COBRA: Observational Uncertainty</a:t>
            </a:r>
          </a:p>
        </p:txBody>
      </p:sp>
      <p:sp>
        <p:nvSpPr>
          <p:cNvPr id="610310" name="Rectangle 3"/>
          <p:cNvSpPr txBox="1">
            <a:spLocks noChangeArrowheads="1"/>
          </p:cNvSpPr>
          <p:nvPr/>
        </p:nvSpPr>
        <p:spPr bwMode="auto">
          <a:xfrm>
            <a:off x="425450" y="1397000"/>
            <a:ext cx="8718550" cy="2209800"/>
          </a:xfrm>
          <a:prstGeom prst="rect">
            <a:avLst/>
          </a:prstGeom>
          <a:noFill/>
          <a:ln w="9525">
            <a:noFill/>
            <a:miter lim="800000"/>
            <a:headEnd/>
            <a:tailEnd/>
          </a:ln>
        </p:spPr>
        <p:txBody>
          <a:bodyPr lIns="0" tIns="0" rIns="0" bIns="0"/>
          <a:lstStyle/>
          <a:p>
            <a:pPr marL="388938" indent="-293688" defTabSz="414338">
              <a:lnSpc>
                <a:spcPct val="90000"/>
              </a:lnSpc>
              <a:spcAft>
                <a:spcPts val="1275"/>
              </a:spcAft>
              <a:buClr>
                <a:srgbClr val="000000"/>
              </a:buClr>
              <a:buSzPct val="80000"/>
              <a:buFont typeface="Wingdings" pitchFamily="2" charset="2"/>
              <a:buChar char="n"/>
            </a:pPr>
            <a:r>
              <a:rPr lang="en-US" sz="2500" dirty="0" smtClean="0">
                <a:latin typeface="Times New Roman" pitchFamily="18" charset="0"/>
              </a:rPr>
              <a:t>Solution: Optimize against the attacker’s belief:</a:t>
            </a:r>
          </a:p>
          <a:p>
            <a:pPr marL="844550" lvl="1" indent="-293688" defTabSz="414338">
              <a:lnSpc>
                <a:spcPct val="90000"/>
              </a:lnSpc>
              <a:spcAft>
                <a:spcPts val="1275"/>
              </a:spcAft>
              <a:buClr>
                <a:srgbClr val="000000"/>
              </a:buClr>
              <a:buSzPct val="80000"/>
              <a:buFont typeface="Wingdings" pitchFamily="2" charset="2"/>
              <a:buChar char="n"/>
            </a:pPr>
            <a:r>
              <a:rPr lang="el-GR" sz="2500" dirty="0" smtClean="0">
                <a:latin typeface="Times New Roman" pitchFamily="18" charset="0"/>
                <a:cs typeface="Times New Roman" pitchFamily="18" charset="0"/>
              </a:rPr>
              <a:t>α</a:t>
            </a:r>
            <a:r>
              <a:rPr lang="en-US" sz="2500" dirty="0" smtClean="0">
                <a:latin typeface="Times New Roman" pitchFamily="18" charset="0"/>
                <a:cs typeface="Times New Roman" pitchFamily="18" charset="0"/>
              </a:rPr>
              <a:t> decreases with the number of observations</a:t>
            </a:r>
          </a:p>
        </p:txBody>
      </p:sp>
      <p:graphicFrame>
        <p:nvGraphicFramePr>
          <p:cNvPr id="5" name="Object 4"/>
          <p:cNvGraphicFramePr>
            <a:graphicFrameLocks/>
          </p:cNvGraphicFramePr>
          <p:nvPr/>
        </p:nvGraphicFramePr>
        <p:xfrm>
          <a:off x="0" y="2862880"/>
          <a:ext cx="4683967" cy="2586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Object 4"/>
          <p:cNvGraphicFramePr>
            <a:graphicFrameLocks/>
          </p:cNvGraphicFramePr>
          <p:nvPr/>
        </p:nvGraphicFramePr>
        <p:xfrm>
          <a:off x="4460033" y="2865990"/>
          <a:ext cx="4683967" cy="2586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27042" name="Object 2"/>
          <p:cNvGraphicFramePr>
            <a:graphicFrameLocks noChangeAspect="1"/>
          </p:cNvGraphicFramePr>
          <p:nvPr/>
        </p:nvGraphicFramePr>
        <p:xfrm>
          <a:off x="6929438" y="1204913"/>
          <a:ext cx="2114550" cy="728662"/>
        </p:xfrm>
        <a:graphic>
          <a:graphicData uri="http://schemas.openxmlformats.org/presentationml/2006/ole">
            <mc:AlternateContent xmlns:mc="http://schemas.openxmlformats.org/markup-compatibility/2006">
              <mc:Choice xmlns:v="urn:schemas-microsoft-com:vml" Requires="v">
                <p:oleObj spid="_x0000_s438343" name="Equation" r:id="rId6" imgW="1143000" imgH="393480" progId="Equation.3">
                  <p:embed/>
                </p:oleObj>
              </mc:Choice>
              <mc:Fallback>
                <p:oleObj name="Equation" r:id="rId6" imgW="114300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9438" y="1204913"/>
                        <a:ext cx="2114550" cy="728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6"/>
          <p:cNvSpPr>
            <a:spLocks/>
          </p:cNvSpPr>
          <p:nvPr/>
        </p:nvSpPr>
        <p:spPr bwMode="auto">
          <a:xfrm>
            <a:off x="1187767" y="2619058"/>
            <a:ext cx="3270250" cy="304800"/>
          </a:xfrm>
          <a:prstGeom prst="rect">
            <a:avLst/>
          </a:prstGeom>
          <a:noFill/>
          <a:ln w="12700">
            <a:noFill/>
            <a:miter lim="800000"/>
            <a:headEnd/>
            <a:tailEnd/>
          </a:ln>
        </p:spPr>
        <p:txBody>
          <a:bodyPr lIns="0" tIns="0" rIns="0" bIns="0" anchor="ctr">
            <a:spAutoFit/>
          </a:bodyPr>
          <a:lstStyle/>
          <a:p>
            <a:pPr algn="ctr"/>
            <a:r>
              <a:rPr lang="en-US" sz="2000" dirty="0">
                <a:latin typeface="Gill Sans"/>
                <a:sym typeface="Gill Sans"/>
              </a:rPr>
              <a:t>Real strategy outcome</a:t>
            </a:r>
            <a:endParaRPr lang="el-GR" sz="2000" b="1" u="sng" dirty="0">
              <a:latin typeface="Gill Sans"/>
              <a:sym typeface="Gill Sans"/>
            </a:endParaRPr>
          </a:p>
        </p:txBody>
      </p:sp>
      <p:sp>
        <p:nvSpPr>
          <p:cNvPr id="13" name="Rectangle 6"/>
          <p:cNvSpPr>
            <a:spLocks/>
          </p:cNvSpPr>
          <p:nvPr/>
        </p:nvSpPr>
        <p:spPr bwMode="auto">
          <a:xfrm>
            <a:off x="5706110" y="2436178"/>
            <a:ext cx="3270250" cy="609600"/>
          </a:xfrm>
          <a:prstGeom prst="rect">
            <a:avLst/>
          </a:prstGeom>
          <a:noFill/>
          <a:ln w="12700">
            <a:noFill/>
            <a:miter lim="800000"/>
            <a:headEnd/>
            <a:tailEnd/>
          </a:ln>
        </p:spPr>
        <p:txBody>
          <a:bodyPr lIns="0" tIns="0" rIns="0" bIns="0" anchor="ctr">
            <a:spAutoFit/>
          </a:bodyPr>
          <a:lstStyle/>
          <a:p>
            <a:pPr algn="ctr"/>
            <a:r>
              <a:rPr lang="en-US" sz="2000" dirty="0">
                <a:latin typeface="Gill Sans"/>
                <a:sym typeface="Gill Sans"/>
              </a:rPr>
              <a:t>Perceived strategy outcome</a:t>
            </a:r>
          </a:p>
          <a:p>
            <a:pPr algn="ctr"/>
            <a:r>
              <a:rPr lang="en-US" sz="2000" dirty="0">
                <a:latin typeface="Gill Sans"/>
                <a:sym typeface="Gill Sans"/>
              </a:rPr>
              <a:t>(No observation)</a:t>
            </a:r>
            <a:endParaRPr lang="el-GR" sz="2000" b="1" u="sng" dirty="0">
              <a:latin typeface="Gill Sans"/>
              <a:sym typeface="Gill Sans"/>
            </a:endParaRPr>
          </a:p>
        </p:txBody>
      </p:sp>
      <p:sp>
        <p:nvSpPr>
          <p:cNvPr id="9" name="Rectangle 6"/>
          <p:cNvSpPr>
            <a:spLocks/>
          </p:cNvSpPr>
          <p:nvPr/>
        </p:nvSpPr>
        <p:spPr bwMode="auto">
          <a:xfrm>
            <a:off x="965200" y="5545138"/>
            <a:ext cx="7591425" cy="609600"/>
          </a:xfrm>
          <a:prstGeom prst="rect">
            <a:avLst/>
          </a:prstGeom>
          <a:noFill/>
          <a:ln w="12700">
            <a:noFill/>
            <a:miter lim="800000"/>
            <a:headEnd/>
            <a:tailEnd/>
          </a:ln>
        </p:spPr>
        <p:txBody>
          <a:bodyPr lIns="0" tIns="0" rIns="0" bIns="0" anchor="ctr">
            <a:spAutoFit/>
          </a:bodyPr>
          <a:lstStyle/>
          <a:p>
            <a:pPr algn="ctr"/>
            <a:r>
              <a:rPr lang="en-US" sz="2000" dirty="0">
                <a:latin typeface="Gill Sans"/>
                <a:sym typeface="Gill Sans"/>
              </a:rPr>
              <a:t>Attacker plays </a:t>
            </a:r>
            <a:r>
              <a:rPr lang="en-US" sz="2000" dirty="0" smtClean="0">
                <a:latin typeface="Gill Sans"/>
                <a:sym typeface="Gill Sans"/>
              </a:rPr>
              <a:t>t</a:t>
            </a:r>
            <a:r>
              <a:rPr lang="en-US" sz="2000" baseline="-25000" dirty="0" smtClean="0">
                <a:latin typeface="Gill Sans"/>
                <a:sym typeface="Gill Sans"/>
              </a:rPr>
              <a:t>2</a:t>
            </a:r>
            <a:r>
              <a:rPr lang="en-US" sz="2000" dirty="0" smtClean="0">
                <a:latin typeface="Gill Sans"/>
                <a:sym typeface="Gill Sans"/>
              </a:rPr>
              <a:t> </a:t>
            </a:r>
            <a:r>
              <a:rPr lang="en-US" sz="2000" dirty="0">
                <a:latin typeface="Gill Sans"/>
                <a:sym typeface="Gill Sans"/>
              </a:rPr>
              <a:t>to maximize expected outcome and defender receives </a:t>
            </a:r>
            <a:r>
              <a:rPr lang="en-US" sz="2000" dirty="0" smtClean="0">
                <a:latin typeface="Gill Sans"/>
                <a:sym typeface="Gill Sans"/>
              </a:rPr>
              <a:t>6 </a:t>
            </a:r>
            <a:r>
              <a:rPr lang="en-US" sz="2000" dirty="0">
                <a:latin typeface="Gill Sans"/>
                <a:sym typeface="Gill Sans"/>
              </a:rPr>
              <a:t>instead of </a:t>
            </a:r>
            <a:r>
              <a:rPr lang="en-US" sz="2000" dirty="0" smtClean="0">
                <a:latin typeface="Gill Sans"/>
                <a:sym typeface="Gill Sans"/>
              </a:rPr>
              <a:t>-0.3 </a:t>
            </a:r>
            <a:r>
              <a:rPr lang="en-US" sz="2000" dirty="0">
                <a:latin typeface="Gill Sans"/>
                <a:sym typeface="Gill Sans"/>
              </a:rPr>
              <a:t>(from standard optimal strategy)</a:t>
            </a:r>
            <a:endParaRPr lang="el-GR" sz="2000" b="1" u="sng" dirty="0">
              <a:latin typeface="Gill Sans"/>
              <a:sym typeface="Gill Sans"/>
            </a:endParaRPr>
          </a:p>
        </p:txBody>
      </p:sp>
      <p:sp>
        <p:nvSpPr>
          <p:cNvPr id="10" name="Rectangle 9"/>
          <p:cNvSpPr>
            <a:spLocks noChangeArrowheads="1"/>
          </p:cNvSpPr>
          <p:nvPr/>
        </p:nvSpPr>
        <p:spPr bwMode="auto">
          <a:xfrm>
            <a:off x="6585268" y="4931410"/>
            <a:ext cx="665162" cy="463550"/>
          </a:xfrm>
          <a:prstGeom prst="rect">
            <a:avLst/>
          </a:prstGeom>
          <a:noFill/>
          <a:ln w="28575">
            <a:solidFill>
              <a:schemeClr val="hlink"/>
            </a:solidFill>
            <a:miter lim="800000"/>
            <a:headEnd/>
            <a:tailEnd/>
          </a:ln>
        </p:spPr>
        <p:txBody>
          <a:bodyPr wrap="none" anchor="ctr"/>
          <a:lstStyle/>
          <a:p>
            <a:endParaRPr lang="en-US"/>
          </a:p>
        </p:txBody>
      </p:sp>
      <p:sp>
        <p:nvSpPr>
          <p:cNvPr id="11" name="Line 10"/>
          <p:cNvSpPr>
            <a:spLocks noChangeShapeType="1"/>
          </p:cNvSpPr>
          <p:nvPr/>
        </p:nvSpPr>
        <p:spPr bwMode="auto">
          <a:xfrm flipH="1" flipV="1">
            <a:off x="2651760" y="3794760"/>
            <a:ext cx="3931920" cy="1371600"/>
          </a:xfrm>
          <a:prstGeom prst="line">
            <a:avLst/>
          </a:prstGeom>
          <a:noFill/>
          <a:ln w="38100">
            <a:solidFill>
              <a:schemeClr val="hlink"/>
            </a:solidFill>
            <a:round/>
            <a:headEnd/>
            <a:tailEnd type="triangle" w="med" len="med"/>
          </a:ln>
        </p:spPr>
        <p:txBody>
          <a:bodyPr/>
          <a:lstStyle/>
          <a:p>
            <a:endParaRPr lang="en-US"/>
          </a:p>
        </p:txBody>
      </p:sp>
    </p:spTree>
    <p:extLst>
      <p:ext uri="{BB962C8B-B14F-4D97-AF65-F5344CB8AC3E}">
        <p14:creationId xmlns:p14="http://schemas.microsoft.com/office/powerpoint/2010/main" val="30534552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smtClean="0">
                <a:ea typeface="ＭＳ Ｐゴシック" pitchFamily="34" charset="-128"/>
              </a:rPr>
              <a:t>COBRA</a:t>
            </a:r>
          </a:p>
        </p:txBody>
      </p:sp>
      <p:graphicFrame>
        <p:nvGraphicFramePr>
          <p:cNvPr id="5" name="Object 4"/>
          <p:cNvGraphicFramePr>
            <a:graphicFrameLocks noChangeAspect="1"/>
          </p:cNvGraphicFramePr>
          <p:nvPr/>
        </p:nvGraphicFramePr>
        <p:xfrm>
          <a:off x="1724025" y="1384300"/>
          <a:ext cx="6172200" cy="4738688"/>
        </p:xfrm>
        <a:graphic>
          <a:graphicData uri="http://schemas.openxmlformats.org/presentationml/2006/ole">
            <mc:AlternateContent xmlns:mc="http://schemas.openxmlformats.org/markup-compatibility/2006">
              <mc:Choice xmlns:v="urn:schemas-microsoft-com:vml" Requires="v">
                <p:oleObj spid="_x0000_s439367" name="Equation" r:id="rId4" imgW="2666880" imgH="3657600" progId="Equation.3">
                  <p:embed/>
                </p:oleObj>
              </mc:Choice>
              <mc:Fallback>
                <p:oleObj name="Equation" r:id="rId4" imgW="2666880" imgH="3657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5" y="1384300"/>
                        <a:ext cx="6172200" cy="473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353999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1667" name="Object 3"/>
          <p:cNvGraphicFramePr>
            <a:graphicFrameLocks noChangeAspect="1"/>
          </p:cNvGraphicFramePr>
          <p:nvPr/>
        </p:nvGraphicFramePr>
        <p:xfrm>
          <a:off x="1724025" y="1384300"/>
          <a:ext cx="6172200" cy="4738688"/>
        </p:xfrm>
        <a:graphic>
          <a:graphicData uri="http://schemas.openxmlformats.org/presentationml/2006/ole">
            <mc:AlternateContent xmlns:mc="http://schemas.openxmlformats.org/markup-compatibility/2006">
              <mc:Choice xmlns:v="urn:schemas-microsoft-com:vml" Requires="v">
                <p:oleObj spid="_x0000_s440391" name="Equation" r:id="rId4" imgW="2666880" imgH="3657600" progId="Equation.3">
                  <p:embed/>
                </p:oleObj>
              </mc:Choice>
              <mc:Fallback>
                <p:oleObj name="Equation" r:id="rId4" imgW="2666880" imgH="3657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5" y="1384300"/>
                        <a:ext cx="6172200" cy="473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6689"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smtClean="0">
                <a:ea typeface="ＭＳ Ｐゴシック" pitchFamily="34" charset="-128"/>
              </a:rPr>
              <a:t>COBRA</a:t>
            </a:r>
          </a:p>
        </p:txBody>
      </p:sp>
      <p:sp>
        <p:nvSpPr>
          <p:cNvPr id="4" name="Rectangle 4"/>
          <p:cNvSpPr>
            <a:spLocks noChangeArrowheads="1"/>
          </p:cNvSpPr>
          <p:nvPr/>
        </p:nvSpPr>
        <p:spPr bwMode="auto">
          <a:xfrm>
            <a:off x="2106613" y="3169920"/>
            <a:ext cx="5726747" cy="944879"/>
          </a:xfrm>
          <a:prstGeom prst="rect">
            <a:avLst/>
          </a:prstGeom>
          <a:noFill/>
          <a:ln w="28575">
            <a:solidFill>
              <a:schemeClr val="hlink"/>
            </a:solidFill>
            <a:miter lim="800000"/>
            <a:headEnd/>
            <a:tailEnd/>
          </a:ln>
        </p:spPr>
        <p:txBody>
          <a:bodyPr wrap="none" anchor="ctr"/>
          <a:lstStyle/>
          <a:p>
            <a:endParaRPr lang="en-US"/>
          </a:p>
        </p:txBody>
      </p:sp>
      <p:sp>
        <p:nvSpPr>
          <p:cNvPr id="6" name="Text Box 5"/>
          <p:cNvSpPr txBox="1">
            <a:spLocks noChangeArrowheads="1"/>
          </p:cNvSpPr>
          <p:nvPr/>
        </p:nvSpPr>
        <p:spPr bwMode="auto">
          <a:xfrm>
            <a:off x="5956300" y="1509713"/>
            <a:ext cx="2440940" cy="707886"/>
          </a:xfrm>
          <a:prstGeom prst="rect">
            <a:avLst/>
          </a:prstGeom>
          <a:noFill/>
          <a:ln w="9525">
            <a:noFill/>
            <a:miter lim="800000"/>
            <a:headEnd/>
            <a:tailEnd/>
          </a:ln>
        </p:spPr>
        <p:txBody>
          <a:bodyPr wrap="square">
            <a:spAutoFit/>
          </a:bodyPr>
          <a:lstStyle/>
          <a:p>
            <a:pPr defTabSz="914400">
              <a:spcBef>
                <a:spcPct val="50000"/>
              </a:spcBef>
            </a:pPr>
            <a:r>
              <a:rPr lang="en-US" sz="2000" dirty="0">
                <a:cs typeface="Arial" charset="0"/>
              </a:rPr>
              <a:t>Determine </a:t>
            </a:r>
            <a:r>
              <a:rPr lang="el-GR" sz="2000" dirty="0" smtClean="0">
                <a:cs typeface="Arial" charset="0"/>
              </a:rPr>
              <a:t>ε</a:t>
            </a:r>
            <a:r>
              <a:rPr lang="en-US" sz="2000" dirty="0">
                <a:cs typeface="Arial" charset="0"/>
              </a:rPr>
              <a:t>-optimal actions</a:t>
            </a:r>
            <a:endParaRPr lang="el-GR" sz="2000" baseline="-25000" dirty="0">
              <a:cs typeface="Arial" charset="0"/>
            </a:endParaRPr>
          </a:p>
        </p:txBody>
      </p:sp>
      <p:sp>
        <p:nvSpPr>
          <p:cNvPr id="7" name="Line 6"/>
          <p:cNvSpPr>
            <a:spLocks noChangeShapeType="1"/>
          </p:cNvSpPr>
          <p:nvPr/>
        </p:nvSpPr>
        <p:spPr bwMode="auto">
          <a:xfrm flipH="1">
            <a:off x="6233160" y="2200275"/>
            <a:ext cx="501014" cy="969645"/>
          </a:xfrm>
          <a:prstGeom prst="line">
            <a:avLst/>
          </a:prstGeom>
          <a:noFill/>
          <a:ln w="34925">
            <a:solidFill>
              <a:schemeClr val="hlink"/>
            </a:solidFill>
            <a:round/>
            <a:headEnd/>
            <a:tailEnd type="triangle" w="med" len="med"/>
          </a:ln>
        </p:spPr>
        <p:txBody>
          <a:bodyPr/>
          <a:lstStyle/>
          <a:p>
            <a:endParaRPr lang="en-US"/>
          </a:p>
        </p:txBody>
      </p:sp>
    </p:spTree>
    <p:extLst>
      <p:ext uri="{BB962C8B-B14F-4D97-AF65-F5344CB8AC3E}">
        <p14:creationId xmlns:p14="http://schemas.microsoft.com/office/powerpoint/2010/main" val="40440217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2691" name="Object 3"/>
          <p:cNvGraphicFramePr>
            <a:graphicFrameLocks noChangeAspect="1"/>
          </p:cNvGraphicFramePr>
          <p:nvPr/>
        </p:nvGraphicFramePr>
        <p:xfrm>
          <a:off x="1724025" y="1384300"/>
          <a:ext cx="6172200" cy="4738688"/>
        </p:xfrm>
        <a:graphic>
          <a:graphicData uri="http://schemas.openxmlformats.org/presentationml/2006/ole">
            <mc:AlternateContent xmlns:mc="http://schemas.openxmlformats.org/markup-compatibility/2006">
              <mc:Choice xmlns:v="urn:schemas-microsoft-com:vml" Requires="v">
                <p:oleObj spid="_x0000_s441415" name="Equation" r:id="rId4" imgW="2666880" imgH="3657600" progId="Equation.3">
                  <p:embed/>
                </p:oleObj>
              </mc:Choice>
              <mc:Fallback>
                <p:oleObj name="Equation" r:id="rId4" imgW="2666880" imgH="3657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5" y="1384300"/>
                        <a:ext cx="6172200" cy="473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6689"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smtClean="0">
                <a:ea typeface="ＭＳ Ｐゴシック" pitchFamily="34" charset="-128"/>
              </a:rPr>
              <a:t>COBRA</a:t>
            </a:r>
          </a:p>
        </p:txBody>
      </p:sp>
      <p:sp>
        <p:nvSpPr>
          <p:cNvPr id="4" name="Rectangle 4"/>
          <p:cNvSpPr>
            <a:spLocks noChangeArrowheads="1"/>
          </p:cNvSpPr>
          <p:nvPr/>
        </p:nvSpPr>
        <p:spPr bwMode="auto">
          <a:xfrm>
            <a:off x="2183764" y="5837873"/>
            <a:ext cx="3637915" cy="385762"/>
          </a:xfrm>
          <a:prstGeom prst="rect">
            <a:avLst/>
          </a:prstGeom>
          <a:noFill/>
          <a:ln w="28575">
            <a:solidFill>
              <a:schemeClr val="hlink"/>
            </a:solidFill>
            <a:miter lim="800000"/>
            <a:headEnd/>
            <a:tailEnd/>
          </a:ln>
        </p:spPr>
        <p:txBody>
          <a:bodyPr wrap="none" anchor="ctr"/>
          <a:lstStyle/>
          <a:p>
            <a:endParaRPr lang="en-US"/>
          </a:p>
        </p:txBody>
      </p:sp>
      <p:sp>
        <p:nvSpPr>
          <p:cNvPr id="6" name="Rectangle 5"/>
          <p:cNvSpPr>
            <a:spLocks noChangeArrowheads="1"/>
          </p:cNvSpPr>
          <p:nvPr/>
        </p:nvSpPr>
        <p:spPr bwMode="auto">
          <a:xfrm>
            <a:off x="4099560" y="3189605"/>
            <a:ext cx="419735" cy="385763"/>
          </a:xfrm>
          <a:prstGeom prst="rect">
            <a:avLst/>
          </a:prstGeom>
          <a:noFill/>
          <a:ln w="28575">
            <a:solidFill>
              <a:schemeClr val="hlink"/>
            </a:solidFill>
            <a:miter lim="800000"/>
            <a:headEnd/>
            <a:tailEnd/>
          </a:ln>
        </p:spPr>
        <p:txBody>
          <a:bodyPr wrap="none" anchor="ctr"/>
          <a:lstStyle/>
          <a:p>
            <a:endParaRPr lang="en-US"/>
          </a:p>
        </p:txBody>
      </p:sp>
      <p:sp>
        <p:nvSpPr>
          <p:cNvPr id="7" name="Rectangle 6"/>
          <p:cNvSpPr>
            <a:spLocks noChangeArrowheads="1"/>
          </p:cNvSpPr>
          <p:nvPr/>
        </p:nvSpPr>
        <p:spPr bwMode="auto">
          <a:xfrm>
            <a:off x="5137150" y="3656648"/>
            <a:ext cx="394970" cy="385762"/>
          </a:xfrm>
          <a:prstGeom prst="rect">
            <a:avLst/>
          </a:prstGeom>
          <a:noFill/>
          <a:ln w="28575">
            <a:solidFill>
              <a:schemeClr val="hlink"/>
            </a:solidFill>
            <a:miter lim="800000"/>
            <a:headEnd/>
            <a:tailEnd/>
          </a:ln>
        </p:spPr>
        <p:txBody>
          <a:bodyPr wrap="none" anchor="ctr"/>
          <a:lstStyle/>
          <a:p>
            <a:endParaRPr lang="en-US"/>
          </a:p>
        </p:txBody>
      </p:sp>
      <p:sp>
        <p:nvSpPr>
          <p:cNvPr id="8" name="Text Box 7"/>
          <p:cNvSpPr txBox="1">
            <a:spLocks noChangeArrowheads="1"/>
          </p:cNvSpPr>
          <p:nvPr/>
        </p:nvSpPr>
        <p:spPr bwMode="auto">
          <a:xfrm>
            <a:off x="5651500" y="1260475"/>
            <a:ext cx="2190750" cy="1006475"/>
          </a:xfrm>
          <a:prstGeom prst="rect">
            <a:avLst/>
          </a:prstGeom>
          <a:noFill/>
          <a:ln w="9525">
            <a:noFill/>
            <a:miter lim="800000"/>
            <a:headEnd/>
            <a:tailEnd/>
          </a:ln>
        </p:spPr>
        <p:txBody>
          <a:bodyPr>
            <a:spAutoFit/>
          </a:bodyPr>
          <a:lstStyle/>
          <a:p>
            <a:pPr defTabSz="914400">
              <a:spcBef>
                <a:spcPct val="50000"/>
              </a:spcBef>
            </a:pPr>
            <a:r>
              <a:rPr lang="en-US" sz="2000" dirty="0">
                <a:cs typeface="Arial" charset="0"/>
              </a:rPr>
              <a:t>Attacker’s beliefs based on their anchoring bias</a:t>
            </a:r>
            <a:endParaRPr lang="el-GR" sz="2000" baseline="-25000" dirty="0">
              <a:cs typeface="Arial" charset="0"/>
            </a:endParaRPr>
          </a:p>
        </p:txBody>
      </p:sp>
      <p:sp>
        <p:nvSpPr>
          <p:cNvPr id="9" name="Line 8"/>
          <p:cNvSpPr>
            <a:spLocks noChangeShapeType="1"/>
          </p:cNvSpPr>
          <p:nvPr/>
        </p:nvSpPr>
        <p:spPr bwMode="auto">
          <a:xfrm flipH="1">
            <a:off x="4526280" y="2268539"/>
            <a:ext cx="1584008" cy="916621"/>
          </a:xfrm>
          <a:prstGeom prst="line">
            <a:avLst/>
          </a:prstGeom>
          <a:noFill/>
          <a:ln w="34925">
            <a:solidFill>
              <a:schemeClr val="hlink"/>
            </a:solidFill>
            <a:round/>
            <a:headEnd/>
            <a:tailEnd type="triangle" w="med" len="med"/>
          </a:ln>
        </p:spPr>
        <p:txBody>
          <a:bodyPr/>
          <a:lstStyle/>
          <a:p>
            <a:endParaRPr lang="en-US"/>
          </a:p>
        </p:txBody>
      </p:sp>
      <p:sp>
        <p:nvSpPr>
          <p:cNvPr id="10" name="Line 9"/>
          <p:cNvSpPr>
            <a:spLocks noChangeShapeType="1"/>
          </p:cNvSpPr>
          <p:nvPr/>
        </p:nvSpPr>
        <p:spPr bwMode="auto">
          <a:xfrm flipH="1">
            <a:off x="5532120" y="2268539"/>
            <a:ext cx="578167" cy="1389061"/>
          </a:xfrm>
          <a:prstGeom prst="line">
            <a:avLst/>
          </a:prstGeom>
          <a:noFill/>
          <a:ln w="34925">
            <a:solidFill>
              <a:schemeClr val="hlink"/>
            </a:solidFill>
            <a:round/>
            <a:headEnd/>
            <a:tailEnd type="triangle" w="med" len="med"/>
          </a:ln>
        </p:spPr>
        <p:txBody>
          <a:bodyPr/>
          <a:lstStyle/>
          <a:p>
            <a:endParaRPr lang="en-US"/>
          </a:p>
        </p:txBody>
      </p:sp>
      <p:sp>
        <p:nvSpPr>
          <p:cNvPr id="11" name="Line 10"/>
          <p:cNvSpPr>
            <a:spLocks noChangeShapeType="1"/>
          </p:cNvSpPr>
          <p:nvPr/>
        </p:nvSpPr>
        <p:spPr bwMode="auto">
          <a:xfrm flipH="1">
            <a:off x="5699760" y="2309813"/>
            <a:ext cx="396239" cy="3527108"/>
          </a:xfrm>
          <a:prstGeom prst="line">
            <a:avLst/>
          </a:prstGeom>
          <a:noFill/>
          <a:ln w="34925">
            <a:solidFill>
              <a:schemeClr val="hlink"/>
            </a:solidFill>
            <a:round/>
            <a:headEnd/>
            <a:tailEnd type="triangle" w="med" len="med"/>
          </a:ln>
        </p:spPr>
        <p:txBody>
          <a:bodyPr/>
          <a:lstStyle/>
          <a:p>
            <a:endParaRPr lang="en-US"/>
          </a:p>
        </p:txBody>
      </p:sp>
    </p:spTree>
    <p:extLst>
      <p:ext uri="{BB962C8B-B14F-4D97-AF65-F5344CB8AC3E}">
        <p14:creationId xmlns:p14="http://schemas.microsoft.com/office/powerpoint/2010/main" val="37436356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3715" name="Object 3"/>
          <p:cNvGraphicFramePr>
            <a:graphicFrameLocks noChangeAspect="1"/>
          </p:cNvGraphicFramePr>
          <p:nvPr/>
        </p:nvGraphicFramePr>
        <p:xfrm>
          <a:off x="1724025" y="1384300"/>
          <a:ext cx="6172200" cy="4738688"/>
        </p:xfrm>
        <a:graphic>
          <a:graphicData uri="http://schemas.openxmlformats.org/presentationml/2006/ole">
            <mc:AlternateContent xmlns:mc="http://schemas.openxmlformats.org/markup-compatibility/2006">
              <mc:Choice xmlns:v="urn:schemas-microsoft-com:vml" Requires="v">
                <p:oleObj spid="_x0000_s442439" name="Equation" r:id="rId4" imgW="2666880" imgH="3657600" progId="Equation.3">
                  <p:embed/>
                </p:oleObj>
              </mc:Choice>
              <mc:Fallback>
                <p:oleObj name="Equation" r:id="rId4" imgW="2666880" imgH="3657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5" y="1384300"/>
                        <a:ext cx="6172200" cy="473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6689"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smtClean="0">
                <a:ea typeface="ＭＳ Ｐゴシック" pitchFamily="34" charset="-128"/>
              </a:rPr>
              <a:t>COBRA</a:t>
            </a:r>
          </a:p>
        </p:txBody>
      </p:sp>
      <p:sp>
        <p:nvSpPr>
          <p:cNvPr id="4" name="Rectangle 4"/>
          <p:cNvSpPr>
            <a:spLocks noChangeArrowheads="1"/>
          </p:cNvSpPr>
          <p:nvPr/>
        </p:nvSpPr>
        <p:spPr bwMode="auto">
          <a:xfrm>
            <a:off x="2095183" y="4084320"/>
            <a:ext cx="3574098" cy="518160"/>
          </a:xfrm>
          <a:prstGeom prst="rect">
            <a:avLst/>
          </a:prstGeom>
          <a:noFill/>
          <a:ln w="28575">
            <a:solidFill>
              <a:schemeClr val="hlink"/>
            </a:solidFill>
            <a:miter lim="800000"/>
            <a:headEnd/>
            <a:tailEnd/>
          </a:ln>
        </p:spPr>
        <p:txBody>
          <a:bodyPr wrap="none" anchor="ctr"/>
          <a:lstStyle/>
          <a:p>
            <a:endParaRPr lang="en-US"/>
          </a:p>
        </p:txBody>
      </p:sp>
      <p:sp>
        <p:nvSpPr>
          <p:cNvPr id="6" name="Rectangle 7"/>
          <p:cNvSpPr>
            <a:spLocks noChangeArrowheads="1"/>
          </p:cNvSpPr>
          <p:nvPr/>
        </p:nvSpPr>
        <p:spPr bwMode="auto">
          <a:xfrm>
            <a:off x="2804160" y="1371600"/>
            <a:ext cx="335280" cy="335280"/>
          </a:xfrm>
          <a:prstGeom prst="rect">
            <a:avLst/>
          </a:prstGeom>
          <a:noFill/>
          <a:ln w="28575">
            <a:solidFill>
              <a:schemeClr val="hlink"/>
            </a:solidFill>
            <a:miter lim="800000"/>
            <a:headEnd/>
            <a:tailEnd/>
          </a:ln>
        </p:spPr>
        <p:txBody>
          <a:bodyPr wrap="none" anchor="ctr"/>
          <a:lstStyle/>
          <a:p>
            <a:endParaRPr lang="en-US"/>
          </a:p>
        </p:txBody>
      </p:sp>
      <p:sp>
        <p:nvSpPr>
          <p:cNvPr id="7" name="Text Box 8"/>
          <p:cNvSpPr txBox="1">
            <a:spLocks noChangeArrowheads="1"/>
          </p:cNvSpPr>
          <p:nvPr/>
        </p:nvSpPr>
        <p:spPr bwMode="auto">
          <a:xfrm>
            <a:off x="5865813" y="1374775"/>
            <a:ext cx="2647950" cy="1006475"/>
          </a:xfrm>
          <a:prstGeom prst="rect">
            <a:avLst/>
          </a:prstGeom>
          <a:noFill/>
          <a:ln w="9525">
            <a:noFill/>
            <a:miter lim="800000"/>
            <a:headEnd/>
            <a:tailEnd/>
          </a:ln>
        </p:spPr>
        <p:txBody>
          <a:bodyPr>
            <a:spAutoFit/>
          </a:bodyPr>
          <a:lstStyle/>
          <a:p>
            <a:pPr defTabSz="914400">
              <a:spcBef>
                <a:spcPct val="50000"/>
              </a:spcBef>
            </a:pPr>
            <a:r>
              <a:rPr lang="en-US" sz="2000" dirty="0">
                <a:cs typeface="Arial" charset="0"/>
              </a:rPr>
              <a:t>New method for calculating defender’s expected utility</a:t>
            </a:r>
            <a:endParaRPr lang="el-GR" sz="2000" baseline="-25000" dirty="0">
              <a:cs typeface="Arial" charset="0"/>
            </a:endParaRPr>
          </a:p>
        </p:txBody>
      </p:sp>
      <p:sp>
        <p:nvSpPr>
          <p:cNvPr id="8" name="Line 9"/>
          <p:cNvSpPr>
            <a:spLocks noChangeShapeType="1"/>
          </p:cNvSpPr>
          <p:nvPr/>
        </p:nvSpPr>
        <p:spPr bwMode="auto">
          <a:xfrm flipH="1" flipV="1">
            <a:off x="3139440" y="1539239"/>
            <a:ext cx="2666048" cy="395921"/>
          </a:xfrm>
          <a:prstGeom prst="line">
            <a:avLst/>
          </a:prstGeom>
          <a:noFill/>
          <a:ln w="34925">
            <a:solidFill>
              <a:schemeClr val="hlink"/>
            </a:solidFill>
            <a:round/>
            <a:headEnd/>
            <a:tailEnd type="triangle" w="med" len="med"/>
          </a:ln>
        </p:spPr>
        <p:txBody>
          <a:bodyPr/>
          <a:lstStyle/>
          <a:p>
            <a:endParaRPr lang="en-US"/>
          </a:p>
        </p:txBody>
      </p:sp>
      <p:sp>
        <p:nvSpPr>
          <p:cNvPr id="9" name="Line 10"/>
          <p:cNvSpPr>
            <a:spLocks noChangeShapeType="1"/>
          </p:cNvSpPr>
          <p:nvPr/>
        </p:nvSpPr>
        <p:spPr bwMode="auto">
          <a:xfrm flipH="1">
            <a:off x="5425439" y="1935163"/>
            <a:ext cx="364172" cy="2149157"/>
          </a:xfrm>
          <a:prstGeom prst="line">
            <a:avLst/>
          </a:prstGeom>
          <a:noFill/>
          <a:ln w="34925">
            <a:solidFill>
              <a:schemeClr val="hlink"/>
            </a:solidFill>
            <a:round/>
            <a:headEnd/>
            <a:tailEnd type="triangle" w="med" len="med"/>
          </a:ln>
        </p:spPr>
        <p:txBody>
          <a:bodyPr/>
          <a:lstStyle/>
          <a:p>
            <a:endParaRPr lang="en-US"/>
          </a:p>
        </p:txBody>
      </p:sp>
    </p:spTree>
    <p:extLst>
      <p:ext uri="{BB962C8B-B14F-4D97-AF65-F5344CB8AC3E}">
        <p14:creationId xmlns:p14="http://schemas.microsoft.com/office/powerpoint/2010/main" val="14044421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smtClean="0">
                <a:ea typeface="ＭＳ Ｐゴシック" pitchFamily="34" charset="-128"/>
              </a:rPr>
              <a:t>DOBSS</a:t>
            </a:r>
          </a:p>
        </p:txBody>
      </p:sp>
      <p:sp>
        <p:nvSpPr>
          <p:cNvPr id="57347" name="Rectangle 4"/>
          <p:cNvSpPr>
            <a:spLocks noChangeArrowheads="1"/>
          </p:cNvSpPr>
          <p:nvPr/>
        </p:nvSpPr>
        <p:spPr bwMode="auto">
          <a:xfrm>
            <a:off x="2453641" y="1813561"/>
            <a:ext cx="2057399" cy="561340"/>
          </a:xfrm>
          <a:prstGeom prst="rect">
            <a:avLst/>
          </a:prstGeom>
          <a:noFill/>
          <a:ln w="28575">
            <a:solidFill>
              <a:schemeClr val="hlink"/>
            </a:solidFill>
            <a:miter lim="800000"/>
            <a:headEnd/>
            <a:tailEnd/>
          </a:ln>
        </p:spPr>
        <p:txBody>
          <a:bodyPr wrap="none" anchor="ctr"/>
          <a:lstStyle/>
          <a:p>
            <a:endParaRPr lang="en-US"/>
          </a:p>
        </p:txBody>
      </p:sp>
      <p:graphicFrame>
        <p:nvGraphicFramePr>
          <p:cNvPr id="744451" name="Object 3"/>
          <p:cNvGraphicFramePr>
            <a:graphicFrameLocks noChangeAspect="1"/>
          </p:cNvGraphicFramePr>
          <p:nvPr/>
        </p:nvGraphicFramePr>
        <p:xfrm>
          <a:off x="1590675" y="1836738"/>
          <a:ext cx="6207125" cy="3900487"/>
        </p:xfrm>
        <a:graphic>
          <a:graphicData uri="http://schemas.openxmlformats.org/presentationml/2006/ole">
            <mc:AlternateContent xmlns:mc="http://schemas.openxmlformats.org/markup-compatibility/2006">
              <mc:Choice xmlns:v="urn:schemas-microsoft-com:vml" Requires="v">
                <p:oleObj spid="_x0000_s443463" name="Equation" r:id="rId4" imgW="2336760" imgH="2565360" progId="Equation.3">
                  <p:embed/>
                </p:oleObj>
              </mc:Choice>
              <mc:Fallback>
                <p:oleObj name="Equation" r:id="rId4" imgW="2336760" imgH="2565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675" y="1836738"/>
                        <a:ext cx="6207125" cy="3900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8"/>
          <p:cNvSpPr txBox="1">
            <a:spLocks noChangeArrowheads="1"/>
          </p:cNvSpPr>
          <p:nvPr/>
        </p:nvSpPr>
        <p:spPr bwMode="auto">
          <a:xfrm>
            <a:off x="5865813" y="1374775"/>
            <a:ext cx="2647950" cy="1631216"/>
          </a:xfrm>
          <a:prstGeom prst="rect">
            <a:avLst/>
          </a:prstGeom>
          <a:noFill/>
          <a:ln w="9525">
            <a:noFill/>
            <a:miter lim="800000"/>
            <a:headEnd/>
            <a:tailEnd/>
          </a:ln>
        </p:spPr>
        <p:txBody>
          <a:bodyPr>
            <a:spAutoFit/>
          </a:bodyPr>
          <a:lstStyle/>
          <a:p>
            <a:pPr defTabSz="914400">
              <a:spcBef>
                <a:spcPct val="50000"/>
              </a:spcBef>
            </a:pPr>
            <a:r>
              <a:rPr lang="en-US" sz="2000" dirty="0" smtClean="0">
                <a:cs typeface="Arial" charset="0"/>
              </a:rPr>
              <a:t>Previously defender received the corresponding reward to the attacker’s optimal action</a:t>
            </a:r>
            <a:endParaRPr lang="el-GR" sz="2000" baseline="-25000" dirty="0">
              <a:cs typeface="Arial" charset="0"/>
            </a:endParaRPr>
          </a:p>
        </p:txBody>
      </p:sp>
      <p:sp>
        <p:nvSpPr>
          <p:cNvPr id="6" name="Line 9"/>
          <p:cNvSpPr>
            <a:spLocks noChangeShapeType="1"/>
          </p:cNvSpPr>
          <p:nvPr/>
        </p:nvSpPr>
        <p:spPr bwMode="auto">
          <a:xfrm flipH="1">
            <a:off x="4511040" y="1935159"/>
            <a:ext cx="1294448" cy="289880"/>
          </a:xfrm>
          <a:prstGeom prst="line">
            <a:avLst/>
          </a:prstGeom>
          <a:noFill/>
          <a:ln w="34925">
            <a:solidFill>
              <a:schemeClr val="hlink"/>
            </a:solidFill>
            <a:round/>
            <a:headEnd/>
            <a:tailEnd type="triangle" w="med" len="med"/>
          </a:ln>
        </p:spPr>
        <p:txBody>
          <a:bodyPr/>
          <a:lstStyle/>
          <a:p>
            <a:endParaRPr lang="en-US"/>
          </a:p>
        </p:txBody>
      </p:sp>
    </p:spTree>
    <p:extLst>
      <p:ext uri="{BB962C8B-B14F-4D97-AF65-F5344CB8AC3E}">
        <p14:creationId xmlns:p14="http://schemas.microsoft.com/office/powerpoint/2010/main" val="787268505"/>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smtClean="0">
                <a:ea typeface="ＭＳ Ｐゴシック" pitchFamily="34" charset="-128"/>
              </a:rPr>
              <a:t>Experiment Interface</a:t>
            </a:r>
          </a:p>
        </p:txBody>
      </p:sp>
      <p:pic>
        <p:nvPicPr>
          <p:cNvPr id="648194" name="Picture 4" descr="openDoors"/>
          <p:cNvPicPr>
            <a:picLocks noChangeAspect="1" noChangeArrowheads="1"/>
          </p:cNvPicPr>
          <p:nvPr/>
        </p:nvPicPr>
        <p:blipFill>
          <a:blip r:embed="rId3"/>
          <a:srcRect/>
          <a:stretch>
            <a:fillRect/>
          </a:stretch>
        </p:blipFill>
        <p:spPr bwMode="auto">
          <a:xfrm>
            <a:off x="4843463" y="2806700"/>
            <a:ext cx="4111625" cy="3203575"/>
          </a:xfrm>
          <a:prstGeom prst="rect">
            <a:avLst/>
          </a:prstGeom>
          <a:noFill/>
          <a:ln w="9525">
            <a:noFill/>
            <a:miter lim="800000"/>
            <a:headEnd/>
            <a:tailEnd/>
          </a:ln>
        </p:spPr>
      </p:pic>
      <p:pic>
        <p:nvPicPr>
          <p:cNvPr id="648195" name="Picture 5" descr="closedDoors"/>
          <p:cNvPicPr>
            <a:picLocks noChangeAspect="1" noChangeArrowheads="1"/>
          </p:cNvPicPr>
          <p:nvPr/>
        </p:nvPicPr>
        <p:blipFill>
          <a:blip r:embed="rId4"/>
          <a:srcRect/>
          <a:stretch>
            <a:fillRect/>
          </a:stretch>
        </p:blipFill>
        <p:spPr bwMode="auto">
          <a:xfrm>
            <a:off x="219075" y="1455738"/>
            <a:ext cx="4448175" cy="3446462"/>
          </a:xfrm>
          <a:prstGeom prst="rect">
            <a:avLst/>
          </a:prstGeom>
          <a:noFill/>
          <a:ln w="9525">
            <a:noFill/>
            <a:miter lim="800000"/>
            <a:headEnd/>
            <a:tailEnd/>
          </a:ln>
        </p:spPr>
      </p:pic>
    </p:spTree>
    <p:extLst>
      <p:ext uri="{BB962C8B-B14F-4D97-AF65-F5344CB8AC3E}">
        <p14:creationId xmlns:p14="http://schemas.microsoft.com/office/powerpoint/2010/main" val="17516553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tIns="41473">
            <a:normAutofit/>
          </a:bodyPr>
          <a:lstStyle/>
          <a:p>
            <a:pPr eaLnBrk="1" hangingPunct="1">
              <a:defRPr/>
            </a:pPr>
            <a:r>
              <a:rPr lang="en-US" dirty="0" smtClean="0"/>
              <a:t>Many Targets      Few Resources</a:t>
            </a:r>
            <a:endParaRPr lang="en-US" dirty="0"/>
          </a:p>
        </p:txBody>
      </p:sp>
      <p:cxnSp>
        <p:nvCxnSpPr>
          <p:cNvPr id="5" name="Straight Connector 4"/>
          <p:cNvCxnSpPr/>
          <p:nvPr/>
        </p:nvCxnSpPr>
        <p:spPr>
          <a:xfrm rot="16200000" flipH="1">
            <a:off x="1778208" y="3803349"/>
            <a:ext cx="5587597" cy="1"/>
          </a:xfrm>
          <a:prstGeom prst="line">
            <a:avLst/>
          </a:prstGeom>
          <a:ln w="127000" cmpd="sng">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26660" name="Picture 5"/>
          <p:cNvPicPr>
            <a:picLocks noChangeAspect="1"/>
          </p:cNvPicPr>
          <p:nvPr/>
        </p:nvPicPr>
        <p:blipFill>
          <a:blip r:embed="rId3"/>
          <a:srcRect/>
          <a:stretch>
            <a:fillRect/>
          </a:stretch>
        </p:blipFill>
        <p:spPr bwMode="auto">
          <a:xfrm>
            <a:off x="224978" y="1358420"/>
            <a:ext cx="2250281" cy="1447725"/>
          </a:xfrm>
          <a:prstGeom prst="rect">
            <a:avLst/>
          </a:prstGeom>
          <a:noFill/>
          <a:ln w="9525">
            <a:noFill/>
            <a:miter lim="800000"/>
            <a:headEnd/>
            <a:tailEnd/>
          </a:ln>
        </p:spPr>
      </p:pic>
      <p:pic>
        <p:nvPicPr>
          <p:cNvPr id="326661" name="Picture 6"/>
          <p:cNvPicPr>
            <a:picLocks noChangeAspect="1"/>
          </p:cNvPicPr>
          <p:nvPr/>
        </p:nvPicPr>
        <p:blipFill>
          <a:blip r:embed="rId4"/>
          <a:srcRect/>
          <a:stretch>
            <a:fillRect/>
          </a:stretch>
        </p:blipFill>
        <p:spPr bwMode="auto">
          <a:xfrm>
            <a:off x="224978" y="3609809"/>
            <a:ext cx="2250281" cy="1500188"/>
          </a:xfrm>
          <a:prstGeom prst="rect">
            <a:avLst/>
          </a:prstGeom>
          <a:noFill/>
          <a:ln w="9525">
            <a:noFill/>
            <a:miter lim="800000"/>
            <a:headEnd/>
            <a:tailEnd/>
          </a:ln>
        </p:spPr>
      </p:pic>
      <p:pic>
        <p:nvPicPr>
          <p:cNvPr id="326662" name="Picture 7"/>
          <p:cNvPicPr>
            <a:picLocks noChangeAspect="1"/>
          </p:cNvPicPr>
          <p:nvPr/>
        </p:nvPicPr>
        <p:blipFill>
          <a:blip r:embed="rId5"/>
          <a:srcRect/>
          <a:stretch>
            <a:fillRect/>
          </a:stretch>
        </p:blipFill>
        <p:spPr bwMode="auto">
          <a:xfrm>
            <a:off x="2689566" y="2056043"/>
            <a:ext cx="1648644" cy="2125266"/>
          </a:xfrm>
          <a:prstGeom prst="rect">
            <a:avLst/>
          </a:prstGeom>
          <a:noFill/>
          <a:ln w="9525">
            <a:noFill/>
            <a:miter lim="800000"/>
            <a:headEnd/>
            <a:tailEnd/>
          </a:ln>
        </p:spPr>
      </p:pic>
      <p:pic>
        <p:nvPicPr>
          <p:cNvPr id="326663" name="Picture 8"/>
          <p:cNvPicPr>
            <a:picLocks noChangeAspect="1"/>
          </p:cNvPicPr>
          <p:nvPr/>
        </p:nvPicPr>
        <p:blipFill>
          <a:blip r:embed="rId6"/>
          <a:srcRect/>
          <a:stretch>
            <a:fillRect/>
          </a:stretch>
        </p:blipFill>
        <p:spPr bwMode="auto">
          <a:xfrm>
            <a:off x="6618052" y="3876594"/>
            <a:ext cx="2236886" cy="1660922"/>
          </a:xfrm>
          <a:prstGeom prst="rect">
            <a:avLst/>
          </a:prstGeom>
          <a:noFill/>
          <a:ln w="9525">
            <a:noFill/>
            <a:miter lim="800000"/>
            <a:headEnd/>
            <a:tailEnd/>
          </a:ln>
        </p:spPr>
      </p:pic>
      <p:pic>
        <p:nvPicPr>
          <p:cNvPr id="326664" name="Picture 7"/>
          <p:cNvPicPr>
            <a:picLocks noChangeAspect="1"/>
          </p:cNvPicPr>
          <p:nvPr/>
        </p:nvPicPr>
        <p:blipFill>
          <a:blip r:embed="rId7"/>
          <a:srcRect/>
          <a:stretch>
            <a:fillRect/>
          </a:stretch>
        </p:blipFill>
        <p:spPr bwMode="auto">
          <a:xfrm>
            <a:off x="6618057" y="1358419"/>
            <a:ext cx="2250281" cy="1727895"/>
          </a:xfrm>
          <a:prstGeom prst="rect">
            <a:avLst/>
          </a:prstGeom>
          <a:noFill/>
          <a:ln w="9525">
            <a:noFill/>
            <a:miter lim="800000"/>
            <a:headEnd/>
            <a:tailEnd/>
          </a:ln>
        </p:spPr>
      </p:pic>
      <p:pic>
        <p:nvPicPr>
          <p:cNvPr id="326665" name="Picture 8"/>
          <p:cNvPicPr>
            <a:picLocks noChangeAspect="1"/>
          </p:cNvPicPr>
          <p:nvPr/>
        </p:nvPicPr>
        <p:blipFill>
          <a:blip r:embed="rId8"/>
          <a:srcRect/>
          <a:stretch>
            <a:fillRect/>
          </a:stretch>
        </p:blipFill>
        <p:spPr bwMode="auto">
          <a:xfrm rot="-5400000">
            <a:off x="4476040" y="2589605"/>
            <a:ext cx="2203400" cy="1562695"/>
          </a:xfrm>
          <a:prstGeom prst="rect">
            <a:avLst/>
          </a:prstGeom>
          <a:noFill/>
          <a:ln w="9525">
            <a:noFill/>
            <a:miter lim="800000"/>
            <a:headEnd/>
            <a:tailEnd/>
          </a:ln>
        </p:spPr>
      </p:pic>
      <p:sp>
        <p:nvSpPr>
          <p:cNvPr id="10" name="TextBox 9"/>
          <p:cNvSpPr txBox="1"/>
          <p:nvPr/>
        </p:nvSpPr>
        <p:spPr>
          <a:xfrm>
            <a:off x="1357317" y="4240220"/>
            <a:ext cx="6590109" cy="1572635"/>
          </a:xfrm>
          <a:prstGeom prst="rect">
            <a:avLst/>
          </a:prstGeom>
          <a:effectLst>
            <a:outerShdw blurRad="50800" dist="38100" dir="16200000" algn="t" rotWithShape="0">
              <a:srgbClr val="000000">
                <a:alpha val="43000"/>
              </a:srgbClr>
            </a:outerShdw>
          </a:effectLst>
        </p:spPr>
        <p:style>
          <a:lnRef idx="1">
            <a:schemeClr val="accent4"/>
          </a:lnRef>
          <a:fillRef idx="2">
            <a:schemeClr val="accent4"/>
          </a:fillRef>
          <a:effectRef idx="1">
            <a:schemeClr val="accent4"/>
          </a:effectRef>
          <a:fontRef idx="minor">
            <a:schemeClr val="dk1"/>
          </a:fontRef>
        </p:style>
        <p:txBody>
          <a:bodyPr lIns="64244" tIns="32122" rIns="64244" bIns="32122">
            <a:spAutoFit/>
          </a:bodyPr>
          <a:lstStyle/>
          <a:p>
            <a:pPr algn="ctr">
              <a:defRPr/>
            </a:pPr>
            <a:r>
              <a:rPr lang="en-US" sz="2500" b="1" dirty="0"/>
              <a:t>How to assign limited resources </a:t>
            </a:r>
          </a:p>
          <a:p>
            <a:pPr algn="ctr">
              <a:defRPr/>
            </a:pPr>
            <a:r>
              <a:rPr lang="en-US" sz="2500" b="1" dirty="0"/>
              <a:t>to defend the targets?</a:t>
            </a:r>
          </a:p>
          <a:p>
            <a:pPr algn="ctr">
              <a:defRPr/>
            </a:pPr>
            <a:r>
              <a:rPr lang="en-US" sz="2500" b="1" i="1" dirty="0">
                <a:solidFill>
                  <a:srgbClr val="C00000"/>
                </a:solidFill>
              </a:rPr>
              <a:t>Game Theory</a:t>
            </a:r>
          </a:p>
          <a:p>
            <a:pPr algn="ctr">
              <a:defRPr/>
            </a:pPr>
            <a:endParaRPr lang="en-US" sz="2200" b="1" i="1" dirty="0">
              <a:solidFill>
                <a:srgbClr val="C00000"/>
              </a:solidFill>
            </a:endParaRPr>
          </a:p>
        </p:txBody>
      </p:sp>
      <p:sp>
        <p:nvSpPr>
          <p:cNvPr id="12" name="TextBox 11"/>
          <p:cNvSpPr txBox="1"/>
          <p:nvPr/>
        </p:nvSpPr>
        <p:spPr>
          <a:xfrm>
            <a:off x="2689568" y="2056047"/>
            <a:ext cx="184589" cy="369265"/>
          </a:xfrm>
          <a:prstGeom prst="rect">
            <a:avLst/>
          </a:prstGeom>
          <a:noFill/>
        </p:spPr>
        <p:txBody>
          <a:bodyPr wrap="none" lIns="91370" tIns="45687" rIns="91370" bIns="45687" rtlCol="0">
            <a:spAutoFit/>
          </a:bodyPr>
          <a:lstStyle/>
          <a:p>
            <a:endParaRPr lang="en-US" dirty="0"/>
          </a:p>
        </p:txBody>
      </p:sp>
    </p:spTree>
    <p:extLst>
      <p:ext uri="{BB962C8B-B14F-4D97-AF65-F5344CB8AC3E}">
        <p14:creationId xmlns:p14="http://schemas.microsoft.com/office/powerpoint/2010/main" val="327251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smtClean="0">
                <a:ea typeface="ＭＳ Ｐゴシック" pitchFamily="34" charset="-128"/>
              </a:rPr>
              <a:t>Experimental Results</a:t>
            </a:r>
          </a:p>
        </p:txBody>
      </p:sp>
      <p:sp>
        <p:nvSpPr>
          <p:cNvPr id="652290" name="Content Placeholder 1"/>
          <p:cNvSpPr txBox="1">
            <a:spLocks/>
          </p:cNvSpPr>
          <p:nvPr/>
        </p:nvSpPr>
        <p:spPr bwMode="auto">
          <a:xfrm>
            <a:off x="563563" y="1630363"/>
            <a:ext cx="4232275" cy="4238625"/>
          </a:xfrm>
          <a:prstGeom prst="rect">
            <a:avLst/>
          </a:prstGeom>
          <a:noFill/>
          <a:ln w="9525">
            <a:noFill/>
            <a:miter lim="800000"/>
            <a:headEnd/>
            <a:tailEnd/>
          </a:ln>
        </p:spPr>
        <p:txBody>
          <a:bodyPr lIns="0" tIns="0" rIns="0" bIns="0"/>
          <a:lstStyle/>
          <a:p>
            <a:pPr marL="388938" indent="-293688" defTabSz="414338" eaLnBrk="0" hangingPunct="0">
              <a:lnSpc>
                <a:spcPct val="90000"/>
              </a:lnSpc>
              <a:spcAft>
                <a:spcPts val="1275"/>
              </a:spcAft>
              <a:buClr>
                <a:srgbClr val="000000"/>
              </a:buClr>
              <a:buSzPct val="80000"/>
              <a:buFont typeface="Wingdings" pitchFamily="2" charset="2"/>
              <a:buChar char="n"/>
            </a:pPr>
            <a:r>
              <a:rPr lang="en-US" sz="2500">
                <a:solidFill>
                  <a:srgbClr val="000000"/>
                </a:solidFill>
                <a:latin typeface="Times New Roman" pitchFamily="18" charset="0"/>
              </a:rPr>
              <a:t>178 total subjects</a:t>
            </a:r>
          </a:p>
          <a:p>
            <a:pPr marL="388938" indent="-293688" defTabSz="414338" eaLnBrk="0" hangingPunct="0">
              <a:lnSpc>
                <a:spcPct val="90000"/>
              </a:lnSpc>
              <a:spcAft>
                <a:spcPts val="1275"/>
              </a:spcAft>
              <a:buClr>
                <a:srgbClr val="000000"/>
              </a:buClr>
              <a:buSzPct val="80000"/>
              <a:buFont typeface="Wingdings" pitchFamily="2" charset="2"/>
              <a:buChar char="n"/>
            </a:pPr>
            <a:endParaRPr lang="en-US" sz="2500">
              <a:solidFill>
                <a:srgbClr val="000000"/>
              </a:solidFill>
              <a:latin typeface="Times New Roman" pitchFamily="18" charset="0"/>
            </a:endParaRPr>
          </a:p>
          <a:p>
            <a:pPr marL="388938" indent="-293688" defTabSz="414338" eaLnBrk="0" hangingPunct="0">
              <a:lnSpc>
                <a:spcPct val="90000"/>
              </a:lnSpc>
              <a:spcAft>
                <a:spcPts val="1275"/>
              </a:spcAft>
              <a:buClr>
                <a:srgbClr val="000000"/>
              </a:buClr>
              <a:buSzPct val="80000"/>
              <a:buFont typeface="Wingdings" pitchFamily="2" charset="2"/>
              <a:buChar char="n"/>
            </a:pPr>
            <a:r>
              <a:rPr lang="en-US">
                <a:solidFill>
                  <a:srgbClr val="000000"/>
                </a:solidFill>
              </a:rPr>
              <a:t>2480 total trials played</a:t>
            </a:r>
          </a:p>
          <a:p>
            <a:pPr marL="388938" indent="-293688" defTabSz="414338" eaLnBrk="0" hangingPunct="0">
              <a:lnSpc>
                <a:spcPct val="90000"/>
              </a:lnSpc>
              <a:spcAft>
                <a:spcPts val="1275"/>
              </a:spcAft>
              <a:buClr>
                <a:srgbClr val="000000"/>
              </a:buClr>
              <a:buSzPct val="80000"/>
              <a:buFont typeface="Wingdings" pitchFamily="2" charset="2"/>
              <a:buChar char="n"/>
            </a:pPr>
            <a:endParaRPr lang="en-US" sz="2500">
              <a:solidFill>
                <a:srgbClr val="000000"/>
              </a:solidFill>
              <a:latin typeface="Times New Roman" pitchFamily="18" charset="0"/>
            </a:endParaRPr>
          </a:p>
          <a:p>
            <a:pPr marL="388938" indent="-293688" defTabSz="414338" eaLnBrk="0" hangingPunct="0">
              <a:lnSpc>
                <a:spcPct val="90000"/>
              </a:lnSpc>
              <a:spcAft>
                <a:spcPts val="1275"/>
              </a:spcAft>
              <a:buClr>
                <a:srgbClr val="000000"/>
              </a:buClr>
              <a:buSzPct val="80000"/>
              <a:buFont typeface="Wingdings" pitchFamily="2" charset="2"/>
              <a:buChar char="n"/>
            </a:pPr>
            <a:r>
              <a:rPr lang="en-US" sz="2500">
                <a:solidFill>
                  <a:srgbClr val="000000"/>
                </a:solidFill>
                <a:latin typeface="Times New Roman" pitchFamily="18" charset="0"/>
              </a:rPr>
              <a:t>40 different subjects for each game setting</a:t>
            </a:r>
          </a:p>
          <a:p>
            <a:pPr marL="388938" indent="-293688" defTabSz="414338" eaLnBrk="0" hangingPunct="0">
              <a:lnSpc>
                <a:spcPct val="90000"/>
              </a:lnSpc>
              <a:spcAft>
                <a:spcPts val="1275"/>
              </a:spcAft>
              <a:buClr>
                <a:srgbClr val="000000"/>
              </a:buClr>
              <a:buSzPct val="80000"/>
              <a:buFont typeface="Wingdings" pitchFamily="2" charset="2"/>
              <a:buNone/>
            </a:pPr>
            <a:endParaRPr lang="en-US" sz="2500">
              <a:solidFill>
                <a:srgbClr val="000000"/>
              </a:solidFill>
              <a:latin typeface="Times New Roman" pitchFamily="18" charset="0"/>
            </a:endParaRPr>
          </a:p>
        </p:txBody>
      </p:sp>
      <p:pic>
        <p:nvPicPr>
          <p:cNvPr id="652291" name="Picture 5" descr="man_sitting"/>
          <p:cNvPicPr>
            <a:picLocks noChangeAspect="1" noChangeArrowheads="1"/>
          </p:cNvPicPr>
          <p:nvPr/>
        </p:nvPicPr>
        <p:blipFill>
          <a:blip r:embed="rId2"/>
          <a:srcRect/>
          <a:stretch>
            <a:fillRect/>
          </a:stretch>
        </p:blipFill>
        <p:spPr bwMode="auto">
          <a:xfrm>
            <a:off x="5226050" y="1647825"/>
            <a:ext cx="3511550" cy="4213225"/>
          </a:xfrm>
          <a:prstGeom prst="rect">
            <a:avLst/>
          </a:prstGeom>
          <a:noFill/>
          <a:ln w="9525">
            <a:noFill/>
            <a:miter lim="800000"/>
            <a:headEnd/>
            <a:tailEnd/>
          </a:ln>
        </p:spPr>
      </p:pic>
    </p:spTree>
    <p:extLst>
      <p:ext uri="{BB962C8B-B14F-4D97-AF65-F5344CB8AC3E}">
        <p14:creationId xmlns:p14="http://schemas.microsoft.com/office/powerpoint/2010/main" val="1911227196"/>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Title 2"/>
          <p:cNvSpPr>
            <a:spLocks noGrp="1"/>
          </p:cNvSpPr>
          <p:nvPr>
            <p:ph type="ctrTitle" idx="4294967295"/>
          </p:nvPr>
        </p:nvSpPr>
        <p:spPr>
          <a:xfrm>
            <a:off x="-25400" y="533400"/>
            <a:ext cx="9037637" cy="503238"/>
          </a:xfrm>
        </p:spPr>
        <p:txBody>
          <a:bodyPr>
            <a:normAutofit fontScale="90000"/>
          </a:bodyPr>
          <a:lstStyle/>
          <a:p>
            <a:pPr algn="ctr">
              <a:buSzPct val="100000"/>
              <a:buFont typeface="Times New Roman" pitchFamily="18" charset="0"/>
              <a:buNone/>
            </a:pPr>
            <a:r>
              <a:rPr lang="en-US" b="1" dirty="0" smtClean="0">
                <a:ea typeface="ＭＳ Ｐゴシック" pitchFamily="34" charset="-128"/>
              </a:rPr>
              <a:t>Results – Reward Structures 1 &amp; 2</a:t>
            </a:r>
          </a:p>
        </p:txBody>
      </p:sp>
      <p:pic>
        <p:nvPicPr>
          <p:cNvPr id="653314" name="Picture 5" descr="legend2"/>
          <p:cNvPicPr>
            <a:picLocks noChangeAspect="1" noChangeArrowheads="1"/>
          </p:cNvPicPr>
          <p:nvPr/>
        </p:nvPicPr>
        <p:blipFill>
          <a:blip r:embed="rId3"/>
          <a:srcRect/>
          <a:stretch>
            <a:fillRect/>
          </a:stretch>
        </p:blipFill>
        <p:spPr bwMode="auto">
          <a:xfrm>
            <a:off x="1465263" y="1389063"/>
            <a:ext cx="6454775" cy="438150"/>
          </a:xfrm>
          <a:prstGeom prst="rect">
            <a:avLst/>
          </a:prstGeom>
          <a:noFill/>
          <a:ln w="9525">
            <a:noFill/>
            <a:miter lim="800000"/>
            <a:headEnd/>
            <a:tailEnd/>
          </a:ln>
        </p:spPr>
      </p:pic>
      <p:pic>
        <p:nvPicPr>
          <p:cNvPr id="653315" name="Picture 6" descr="reward_one3"/>
          <p:cNvPicPr>
            <a:picLocks noChangeAspect="1" noChangeArrowheads="1"/>
          </p:cNvPicPr>
          <p:nvPr/>
        </p:nvPicPr>
        <p:blipFill>
          <a:blip r:embed="rId4"/>
          <a:srcRect/>
          <a:stretch>
            <a:fillRect/>
          </a:stretch>
        </p:blipFill>
        <p:spPr bwMode="auto">
          <a:xfrm>
            <a:off x="1479550" y="1901825"/>
            <a:ext cx="6413500" cy="1981200"/>
          </a:xfrm>
          <a:prstGeom prst="rect">
            <a:avLst/>
          </a:prstGeom>
          <a:noFill/>
          <a:ln w="9525">
            <a:noFill/>
            <a:miter lim="800000"/>
            <a:headEnd/>
            <a:tailEnd/>
          </a:ln>
        </p:spPr>
      </p:pic>
      <p:pic>
        <p:nvPicPr>
          <p:cNvPr id="653316" name="Picture 7" descr="reward_two3"/>
          <p:cNvPicPr>
            <a:picLocks noChangeAspect="1" noChangeArrowheads="1"/>
          </p:cNvPicPr>
          <p:nvPr/>
        </p:nvPicPr>
        <p:blipFill>
          <a:blip r:embed="rId5"/>
          <a:srcRect/>
          <a:stretch>
            <a:fillRect/>
          </a:stretch>
        </p:blipFill>
        <p:spPr bwMode="auto">
          <a:xfrm>
            <a:off x="1501775" y="3998913"/>
            <a:ext cx="6410325" cy="2111375"/>
          </a:xfrm>
          <a:prstGeom prst="rect">
            <a:avLst/>
          </a:prstGeom>
          <a:noFill/>
          <a:ln w="9525">
            <a:noFill/>
            <a:miter lim="800000"/>
            <a:headEnd/>
            <a:tailEnd/>
          </a:ln>
        </p:spPr>
      </p:pic>
    </p:spTree>
    <p:extLst>
      <p:ext uri="{BB962C8B-B14F-4D97-AF65-F5344CB8AC3E}">
        <p14:creationId xmlns:p14="http://schemas.microsoft.com/office/powerpoint/2010/main" val="16825326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Title 2"/>
          <p:cNvSpPr>
            <a:spLocks noGrp="1"/>
          </p:cNvSpPr>
          <p:nvPr>
            <p:ph type="ctrTitle" idx="4294967295"/>
          </p:nvPr>
        </p:nvSpPr>
        <p:spPr>
          <a:xfrm>
            <a:off x="563563" y="571500"/>
            <a:ext cx="7772400" cy="503238"/>
          </a:xfrm>
        </p:spPr>
        <p:txBody>
          <a:bodyPr>
            <a:normAutofit fontScale="90000"/>
          </a:bodyPr>
          <a:lstStyle/>
          <a:p>
            <a:pPr algn="ctr">
              <a:buSzPct val="100000"/>
              <a:buFont typeface="Times New Roman" pitchFamily="18" charset="0"/>
              <a:buNone/>
            </a:pPr>
            <a:r>
              <a:rPr lang="en-US" dirty="0" smtClean="0">
                <a:ea typeface="ＭＳ Ｐゴシック" pitchFamily="34" charset="-128"/>
              </a:rPr>
              <a:t>Robust Algorithms</a:t>
            </a:r>
          </a:p>
        </p:txBody>
      </p:sp>
      <p:sp>
        <p:nvSpPr>
          <p:cNvPr id="760835" name="Content Placeholder 1"/>
          <p:cNvSpPr txBox="1">
            <a:spLocks/>
          </p:cNvSpPr>
          <p:nvPr/>
        </p:nvSpPr>
        <p:spPr bwMode="auto">
          <a:xfrm>
            <a:off x="563563" y="1439863"/>
            <a:ext cx="8580437" cy="4579937"/>
          </a:xfrm>
          <a:prstGeom prst="rect">
            <a:avLst/>
          </a:prstGeom>
          <a:noFill/>
          <a:ln w="9525">
            <a:noFill/>
            <a:miter lim="800000"/>
            <a:headEnd/>
            <a:tailEnd/>
          </a:ln>
        </p:spPr>
        <p:txBody>
          <a:bodyPr lIns="0" tIns="0" rIns="0" bIns="0"/>
          <a:lstStyle/>
          <a:p>
            <a:pPr marL="387350" indent="-293688" defTabSz="414338" eaLnBrk="0" hangingPunct="0">
              <a:lnSpc>
                <a:spcPct val="90000"/>
              </a:lnSpc>
              <a:spcAft>
                <a:spcPts val="1275"/>
              </a:spcAft>
              <a:buClr>
                <a:srgbClr val="000000"/>
              </a:buClr>
              <a:buSzPct val="80000"/>
              <a:buFont typeface="Wingdings" pitchFamily="2" charset="2"/>
              <a:buChar char="n"/>
            </a:pPr>
            <a:r>
              <a:rPr lang="en-US" sz="2500" dirty="0" smtClean="0">
                <a:latin typeface="Times New Roman" pitchFamily="18" charset="0"/>
                <a:cs typeface="Times New Roman" pitchFamily="18" charset="0"/>
              </a:rPr>
              <a:t>MATCH </a:t>
            </a:r>
          </a:p>
          <a:p>
            <a:pPr marL="842963" lvl="1" indent="-293688" defTabSz="414338" eaLnBrk="0" hangingPunct="0">
              <a:lnSpc>
                <a:spcPct val="90000"/>
              </a:lnSpc>
              <a:spcAft>
                <a:spcPts val="1275"/>
              </a:spcAft>
              <a:buClr>
                <a:srgbClr val="000000"/>
              </a:buClr>
              <a:buSzPct val="80000"/>
              <a:buFont typeface="Wingdings" pitchFamily="2" charset="2"/>
              <a:buChar char="n"/>
            </a:pPr>
            <a:r>
              <a:rPr lang="en-US" sz="2500" dirty="0" smtClean="0">
                <a:latin typeface="Times New Roman" pitchFamily="18" charset="0"/>
                <a:cs typeface="Times New Roman" pitchFamily="18" charset="0"/>
              </a:rPr>
              <a:t>Assume adversary maximizes expected utility</a:t>
            </a:r>
          </a:p>
          <a:p>
            <a:pPr marL="842963" lvl="1" indent="-293688" defTabSz="414338" eaLnBrk="0" hangingPunct="0">
              <a:lnSpc>
                <a:spcPct val="90000"/>
              </a:lnSpc>
              <a:spcAft>
                <a:spcPts val="1275"/>
              </a:spcAft>
              <a:buClr>
                <a:srgbClr val="000000"/>
              </a:buClr>
              <a:buSzPct val="80000"/>
              <a:buFont typeface="Wingdings" pitchFamily="2" charset="2"/>
              <a:buChar char="n"/>
            </a:pPr>
            <a:r>
              <a:rPr lang="en-US" sz="2500" dirty="0" smtClean="0">
                <a:latin typeface="Times New Roman" pitchFamily="18" charset="0"/>
                <a:cs typeface="Times New Roman" pitchFamily="18" charset="0"/>
              </a:rPr>
              <a:t>Extends robust optimization idea of COBRA’s </a:t>
            </a:r>
            <a:r>
              <a:rPr lang="el-GR" sz="2500" dirty="0" smtClean="0">
                <a:latin typeface="Times New Roman" pitchFamily="18" charset="0"/>
                <a:cs typeface="Times New Roman" pitchFamily="18" charset="0"/>
              </a:rPr>
              <a:t>ε</a:t>
            </a:r>
            <a:r>
              <a:rPr lang="en-US" sz="2500" dirty="0" smtClean="0">
                <a:latin typeface="Times New Roman" pitchFamily="18" charset="0"/>
                <a:cs typeface="Times New Roman" pitchFamily="18" charset="0"/>
              </a:rPr>
              <a:t>-deviation</a:t>
            </a:r>
          </a:p>
          <a:p>
            <a:pPr marL="842963" lvl="1" indent="-293688" defTabSz="414338" eaLnBrk="0" hangingPunct="0">
              <a:lnSpc>
                <a:spcPct val="90000"/>
              </a:lnSpc>
              <a:spcAft>
                <a:spcPts val="1275"/>
              </a:spcAft>
              <a:buClr>
                <a:srgbClr val="000000"/>
              </a:buClr>
              <a:buSzPct val="80000"/>
              <a:buFont typeface="Wingdings" pitchFamily="2" charset="2"/>
              <a:buChar char="n"/>
            </a:pPr>
            <a:r>
              <a:rPr lang="en-US" sz="2500" dirty="0" smtClean="0">
                <a:latin typeface="Times New Roman" pitchFamily="18" charset="0"/>
                <a:cs typeface="Times New Roman" pitchFamily="18" charset="0"/>
              </a:rPr>
              <a:t>Robustly constrain the defender’s loss for ANY deviation</a:t>
            </a:r>
          </a:p>
          <a:p>
            <a:pPr marL="842963" lvl="1" indent="-293688" defTabSz="414338" eaLnBrk="0" hangingPunct="0">
              <a:lnSpc>
                <a:spcPct val="90000"/>
              </a:lnSpc>
              <a:spcAft>
                <a:spcPts val="1275"/>
              </a:spcAft>
              <a:buClr>
                <a:srgbClr val="000000"/>
              </a:buClr>
              <a:buSzPct val="80000"/>
              <a:buFont typeface="Wingdings" pitchFamily="2" charset="2"/>
              <a:buChar char="n"/>
            </a:pPr>
            <a:r>
              <a:rPr lang="en-US" sz="2500" dirty="0" smtClean="0">
                <a:latin typeface="Times New Roman" pitchFamily="18" charset="0"/>
                <a:cs typeface="Times New Roman" pitchFamily="18" charset="0"/>
              </a:rPr>
              <a:t>Designed for near perfect observation conditions</a:t>
            </a:r>
          </a:p>
        </p:txBody>
      </p:sp>
    </p:spTree>
    <p:extLst>
      <p:ext uri="{BB962C8B-B14F-4D97-AF65-F5344CB8AC3E}">
        <p14:creationId xmlns:p14="http://schemas.microsoft.com/office/powerpoint/2010/main" val="3884739870"/>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5055840" y="2438400"/>
            <a:ext cx="3939840" cy="2212072"/>
          </a:xfrm>
          <a:prstGeom prst="rect">
            <a:avLst/>
          </a:prstGeom>
          <a:noFill/>
          <a:ln w="9525">
            <a:solidFill>
              <a:srgbClr val="006600"/>
            </a:solidFill>
            <a:miter lim="800000"/>
            <a:headEnd/>
            <a:tailEnd/>
          </a:ln>
          <a:effectLst/>
        </p:spPr>
        <p:txBody>
          <a:bodyPr vert="horz" wrap="square" lIns="0" tIns="0" rIns="0" bIns="0" numCol="1" anchor="t" anchorCtr="0" compatLnSpc="1">
            <a:prstTxWarp prst="textNoShape">
              <a:avLst/>
            </a:prstTxWarp>
          </a:bodyPr>
          <a:lstStyle>
            <a:lvl1pPr marL="429947" indent="-323650" algn="l" defTabSz="456915" rtl="0" eaLnBrk="1" fontAlgn="base" hangingPunct="1">
              <a:lnSpc>
                <a:spcPct val="90000"/>
              </a:lnSpc>
              <a:spcBef>
                <a:spcPct val="0"/>
              </a:spcBef>
              <a:spcAft>
                <a:spcPts val="1400"/>
              </a:spcAft>
              <a:buClr>
                <a:srgbClr val="000000"/>
              </a:buClr>
              <a:buFont typeface="StarBats" charset="0"/>
              <a:buBlip>
                <a:blip r:embed="rId4"/>
              </a:buBlip>
              <a:defRPr sz="2400">
                <a:solidFill>
                  <a:srgbClr val="000000"/>
                </a:solidFill>
                <a:latin typeface="+mn-lt"/>
                <a:ea typeface="+mn-ea"/>
                <a:cs typeface="+mn-cs"/>
              </a:defRPr>
            </a:lvl1pPr>
            <a:lvl2pPr marL="861477" indent="-285573" algn="l" defTabSz="456915" rtl="0" eaLnBrk="1" fontAlgn="base" hangingPunct="1">
              <a:lnSpc>
                <a:spcPct val="90000"/>
              </a:lnSpc>
              <a:spcBef>
                <a:spcPct val="0"/>
              </a:spcBef>
              <a:spcAft>
                <a:spcPts val="1113"/>
              </a:spcAft>
              <a:buClr>
                <a:srgbClr val="000000"/>
              </a:buClr>
              <a:buFont typeface="StarBats" charset="0"/>
              <a:buBlip>
                <a:blip r:embed="rId5"/>
              </a:buBlip>
              <a:defRPr sz="2400" i="1">
                <a:solidFill>
                  <a:srgbClr val="000000"/>
                </a:solidFill>
                <a:latin typeface="+mn-lt"/>
              </a:defRPr>
            </a:lvl2pPr>
            <a:lvl3pPr marL="1293009" indent="-215768" algn="l" defTabSz="456915" rtl="0" eaLnBrk="1" fontAlgn="base" hangingPunct="1">
              <a:lnSpc>
                <a:spcPct val="90000"/>
              </a:lnSpc>
              <a:spcBef>
                <a:spcPct val="0"/>
              </a:spcBef>
              <a:spcAft>
                <a:spcPts val="838"/>
              </a:spcAft>
              <a:buClr>
                <a:srgbClr val="000000"/>
              </a:buClr>
              <a:buFont typeface="StarBats" charset="0"/>
              <a:buBlip>
                <a:blip r:embed="rId6"/>
              </a:buBlip>
              <a:defRPr sz="2400">
                <a:solidFill>
                  <a:srgbClr val="000000"/>
                </a:solidFill>
                <a:latin typeface="+mn-lt"/>
              </a:defRPr>
            </a:lvl3pPr>
            <a:lvl4pPr marL="1724541" indent="-214179" algn="l" defTabSz="456915" rtl="0" eaLnBrk="1" fontAlgn="base" hangingPunct="1">
              <a:spcBef>
                <a:spcPct val="0"/>
              </a:spcBef>
              <a:spcAft>
                <a:spcPts val="550"/>
              </a:spcAft>
              <a:buClr>
                <a:srgbClr val="000000"/>
              </a:buClr>
              <a:buFont typeface="StarBats" charset="0"/>
              <a:buBlip>
                <a:blip r:embed="rId7"/>
              </a:buBlip>
              <a:defRPr sz="2400">
                <a:solidFill>
                  <a:srgbClr val="000000"/>
                </a:solidFill>
                <a:latin typeface="+mn-lt"/>
              </a:defRPr>
            </a:lvl4pPr>
            <a:lvl5pPr marL="2156070"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5pPr>
            <a:lvl6pPr marL="2612986"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6pPr>
            <a:lvl7pPr marL="3069902"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7pPr>
            <a:lvl8pPr marL="3526820"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8pPr>
            <a:lvl9pPr marL="3983735"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9pPr>
          </a:lstStyle>
          <a:p>
            <a:r>
              <a:rPr lang="en-US" b="1" dirty="0"/>
              <a:t>P</a:t>
            </a:r>
            <a:r>
              <a:rPr lang="en-US" b="1" dirty="0" smtClean="0"/>
              <a:t>robability of attacking target t</a:t>
            </a:r>
            <a:endParaRPr lang="en-US" dirty="0"/>
          </a:p>
          <a:p>
            <a:pPr lvl="1"/>
            <a:endParaRPr lang="en-US" dirty="0"/>
          </a:p>
          <a:p>
            <a:pPr marL="521916" lvl="1"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200647712"/>
              </p:ext>
            </p:extLst>
          </p:nvPr>
        </p:nvGraphicFramePr>
        <p:xfrm>
          <a:off x="5808961" y="2966936"/>
          <a:ext cx="2544480" cy="1663375"/>
        </p:xfrm>
        <a:graphic>
          <a:graphicData uri="http://schemas.openxmlformats.org/presentationml/2006/ole">
            <mc:AlternateContent xmlns:mc="http://schemas.openxmlformats.org/markup-compatibility/2006">
              <mc:Choice xmlns:v="urn:schemas-microsoft-com:vml" Requires="v">
                <p:oleObj spid="_x0000_s445566" name="Equation" r:id="rId8" imgW="990360" imgH="647640" progId="Equation.3">
                  <p:embed/>
                </p:oleObj>
              </mc:Choice>
              <mc:Fallback>
                <p:oleObj name="Equation" r:id="rId8" imgW="990360" imgH="647640" progId="Equation.3">
                  <p:embed/>
                  <p:pic>
                    <p:nvPicPr>
                      <p:cNvPr id="0" name=""/>
                      <p:cNvPicPr/>
                      <p:nvPr/>
                    </p:nvPicPr>
                    <p:blipFill>
                      <a:blip r:embed="rId9"/>
                      <a:stretch>
                        <a:fillRect/>
                      </a:stretch>
                    </p:blipFill>
                    <p:spPr>
                      <a:xfrm>
                        <a:off x="5808961" y="2966936"/>
                        <a:ext cx="2544480" cy="1663375"/>
                      </a:xfrm>
                      <a:prstGeom prst="rect">
                        <a:avLst/>
                      </a:prstGeom>
                    </p:spPr>
                  </p:pic>
                </p:oleObj>
              </mc:Fallback>
            </mc:AlternateContent>
          </a:graphicData>
        </a:graphic>
      </p:graphicFrame>
      <p:sp>
        <p:nvSpPr>
          <p:cNvPr id="2" name="Title 1"/>
          <p:cNvSpPr>
            <a:spLocks noGrp="1"/>
          </p:cNvSpPr>
          <p:nvPr>
            <p:ph type="title"/>
          </p:nvPr>
        </p:nvSpPr>
        <p:spPr>
          <a:xfrm>
            <a:off x="0" y="0"/>
            <a:ext cx="9144000" cy="760400"/>
          </a:xfrm>
        </p:spPr>
        <p:txBody>
          <a:bodyPr tIns="41473">
            <a:normAutofit fontScale="90000"/>
          </a:bodyPr>
          <a:lstStyle/>
          <a:p>
            <a:pPr algn="ctr"/>
            <a:r>
              <a:rPr lang="en-US" b="1" dirty="0" err="1" smtClean="0"/>
              <a:t>Quantal</a:t>
            </a:r>
            <a:r>
              <a:rPr lang="en-US" b="1" dirty="0" smtClean="0"/>
              <a:t> Response</a:t>
            </a:r>
            <a:endParaRPr lang="en-US" b="1" dirty="0"/>
          </a:p>
        </p:txBody>
      </p:sp>
      <p:sp>
        <p:nvSpPr>
          <p:cNvPr id="5" name="Content Placeholder 2"/>
          <p:cNvSpPr txBox="1">
            <a:spLocks/>
          </p:cNvSpPr>
          <p:nvPr/>
        </p:nvSpPr>
        <p:spPr bwMode="auto">
          <a:xfrm>
            <a:off x="148320" y="1216927"/>
            <a:ext cx="8847360" cy="1106036"/>
          </a:xfrm>
          <a:prstGeom prst="rect">
            <a:avLst/>
          </a:prstGeom>
          <a:noFill/>
          <a:ln w="9525">
            <a:solidFill>
              <a:srgbClr val="990000"/>
            </a:solidFill>
            <a:miter lim="800000"/>
            <a:headEnd/>
            <a:tailEnd/>
          </a:ln>
          <a:effectLst/>
        </p:spPr>
        <p:txBody>
          <a:bodyPr vert="horz" wrap="square" lIns="0" tIns="0" rIns="0" bIns="0" numCol="1" anchor="t" anchorCtr="0" compatLnSpc="1">
            <a:prstTxWarp prst="textNoShape">
              <a:avLst/>
            </a:prstTxWarp>
          </a:bodyPr>
          <a:lstStyle>
            <a:lvl1pPr marL="429947" indent="-323650" algn="l" defTabSz="456915" rtl="0" eaLnBrk="1" fontAlgn="base" hangingPunct="1">
              <a:lnSpc>
                <a:spcPct val="90000"/>
              </a:lnSpc>
              <a:spcBef>
                <a:spcPct val="0"/>
              </a:spcBef>
              <a:spcAft>
                <a:spcPts val="1400"/>
              </a:spcAft>
              <a:buClr>
                <a:srgbClr val="000000"/>
              </a:buClr>
              <a:buFont typeface="StarBats" charset="0"/>
              <a:buBlip>
                <a:blip r:embed="rId4"/>
              </a:buBlip>
              <a:defRPr sz="2400">
                <a:solidFill>
                  <a:srgbClr val="000000"/>
                </a:solidFill>
                <a:latin typeface="+mn-lt"/>
                <a:ea typeface="+mn-ea"/>
                <a:cs typeface="+mn-cs"/>
              </a:defRPr>
            </a:lvl1pPr>
            <a:lvl2pPr marL="861477" indent="-285573" algn="l" defTabSz="456915" rtl="0" eaLnBrk="1" fontAlgn="base" hangingPunct="1">
              <a:lnSpc>
                <a:spcPct val="90000"/>
              </a:lnSpc>
              <a:spcBef>
                <a:spcPct val="0"/>
              </a:spcBef>
              <a:spcAft>
                <a:spcPts val="1113"/>
              </a:spcAft>
              <a:buClr>
                <a:srgbClr val="000000"/>
              </a:buClr>
              <a:buFont typeface="StarBats" charset="0"/>
              <a:buBlip>
                <a:blip r:embed="rId5"/>
              </a:buBlip>
              <a:defRPr sz="2400" i="1">
                <a:solidFill>
                  <a:srgbClr val="000000"/>
                </a:solidFill>
                <a:latin typeface="+mn-lt"/>
              </a:defRPr>
            </a:lvl2pPr>
            <a:lvl3pPr marL="1293009" indent="-215768" algn="l" defTabSz="456915" rtl="0" eaLnBrk="1" fontAlgn="base" hangingPunct="1">
              <a:lnSpc>
                <a:spcPct val="90000"/>
              </a:lnSpc>
              <a:spcBef>
                <a:spcPct val="0"/>
              </a:spcBef>
              <a:spcAft>
                <a:spcPts val="838"/>
              </a:spcAft>
              <a:buClr>
                <a:srgbClr val="000000"/>
              </a:buClr>
              <a:buFont typeface="StarBats" charset="0"/>
              <a:buBlip>
                <a:blip r:embed="rId6"/>
              </a:buBlip>
              <a:defRPr sz="2400">
                <a:solidFill>
                  <a:srgbClr val="000000"/>
                </a:solidFill>
                <a:latin typeface="+mn-lt"/>
              </a:defRPr>
            </a:lvl3pPr>
            <a:lvl4pPr marL="1724541" indent="-214179" algn="l" defTabSz="456915" rtl="0" eaLnBrk="1" fontAlgn="base" hangingPunct="1">
              <a:spcBef>
                <a:spcPct val="0"/>
              </a:spcBef>
              <a:spcAft>
                <a:spcPts val="550"/>
              </a:spcAft>
              <a:buClr>
                <a:srgbClr val="000000"/>
              </a:buClr>
              <a:buFont typeface="StarBats" charset="0"/>
              <a:buBlip>
                <a:blip r:embed="rId7"/>
              </a:buBlip>
              <a:defRPr sz="2400">
                <a:solidFill>
                  <a:srgbClr val="000000"/>
                </a:solidFill>
                <a:latin typeface="+mn-lt"/>
              </a:defRPr>
            </a:lvl4pPr>
            <a:lvl5pPr marL="2156070"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5pPr>
            <a:lvl6pPr marL="2612986"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6pPr>
            <a:lvl7pPr marL="3069902"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7pPr>
            <a:lvl8pPr marL="3526820"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8pPr>
            <a:lvl9pPr marL="3983735"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9pPr>
          </a:lstStyle>
          <a:p>
            <a:r>
              <a:rPr lang="en-US" b="1" dirty="0" err="1" smtClean="0"/>
              <a:t>Quantal</a:t>
            </a:r>
            <a:r>
              <a:rPr lang="en-US" b="1" dirty="0" smtClean="0"/>
              <a:t> </a:t>
            </a:r>
            <a:r>
              <a:rPr lang="en-US" b="1" dirty="0"/>
              <a:t>Response </a:t>
            </a:r>
            <a:r>
              <a:rPr lang="en-US" b="1" dirty="0" smtClean="0"/>
              <a:t>(QR)</a:t>
            </a:r>
            <a:endParaRPr lang="en-US" b="1" dirty="0"/>
          </a:p>
          <a:p>
            <a:pPr lvl="1"/>
            <a:r>
              <a:rPr lang="en-US" dirty="0"/>
              <a:t>S</a:t>
            </a:r>
            <a:r>
              <a:rPr lang="en-US" dirty="0" smtClean="0"/>
              <a:t>tochastic </a:t>
            </a:r>
            <a:r>
              <a:rPr lang="en-US" dirty="0"/>
              <a:t>distribution of </a:t>
            </a:r>
            <a:r>
              <a:rPr lang="en-US" dirty="0" smtClean="0"/>
              <a:t>adversary response</a:t>
            </a:r>
          </a:p>
          <a:p>
            <a:pPr lvl="1"/>
            <a:endParaRPr lang="en-US" dirty="0" smtClean="0"/>
          </a:p>
          <a:p>
            <a:pPr marL="522403" lvl="1" indent="0">
              <a:buNone/>
            </a:pPr>
            <a:endParaRPr lang="en-US" dirty="0" smtClean="0"/>
          </a:p>
          <a:p>
            <a:pPr marL="521916" lvl="1" indent="0">
              <a:buNone/>
            </a:pPr>
            <a:endParaRPr lang="en-US" dirty="0"/>
          </a:p>
        </p:txBody>
      </p:sp>
      <p:sp>
        <p:nvSpPr>
          <p:cNvPr id="7" name="Content Placeholder 2"/>
          <p:cNvSpPr txBox="1">
            <a:spLocks/>
          </p:cNvSpPr>
          <p:nvPr/>
        </p:nvSpPr>
        <p:spPr bwMode="auto">
          <a:xfrm>
            <a:off x="148320" y="2438400"/>
            <a:ext cx="4631040" cy="3150891"/>
          </a:xfrm>
          <a:prstGeom prst="rect">
            <a:avLst/>
          </a:prstGeom>
          <a:noFill/>
          <a:ln w="9525">
            <a:solidFill>
              <a:srgbClr val="006600"/>
            </a:solidFill>
            <a:miter lim="800000"/>
            <a:headEnd/>
            <a:tailEnd/>
          </a:ln>
          <a:effectLst/>
        </p:spPr>
        <p:txBody>
          <a:bodyPr vert="horz" wrap="square" lIns="0" tIns="0" rIns="0" bIns="0" numCol="1" anchor="t" anchorCtr="0" compatLnSpc="1">
            <a:prstTxWarp prst="textNoShape">
              <a:avLst/>
            </a:prstTxWarp>
          </a:bodyPr>
          <a:lstStyle>
            <a:lvl1pPr marL="429947" indent="-323650" algn="l" defTabSz="456915" rtl="0" eaLnBrk="1" fontAlgn="base" hangingPunct="1">
              <a:lnSpc>
                <a:spcPct val="90000"/>
              </a:lnSpc>
              <a:spcBef>
                <a:spcPct val="0"/>
              </a:spcBef>
              <a:spcAft>
                <a:spcPts val="1400"/>
              </a:spcAft>
              <a:buClr>
                <a:srgbClr val="000000"/>
              </a:buClr>
              <a:buFont typeface="StarBats" charset="0"/>
              <a:buBlip>
                <a:blip r:embed="rId4"/>
              </a:buBlip>
              <a:defRPr sz="2400">
                <a:solidFill>
                  <a:srgbClr val="000000"/>
                </a:solidFill>
                <a:latin typeface="+mn-lt"/>
                <a:ea typeface="+mn-ea"/>
                <a:cs typeface="+mn-cs"/>
              </a:defRPr>
            </a:lvl1pPr>
            <a:lvl2pPr marL="861477" indent="-285573" algn="l" defTabSz="456915" rtl="0" eaLnBrk="1" fontAlgn="base" hangingPunct="1">
              <a:lnSpc>
                <a:spcPct val="90000"/>
              </a:lnSpc>
              <a:spcBef>
                <a:spcPct val="0"/>
              </a:spcBef>
              <a:spcAft>
                <a:spcPts val="1113"/>
              </a:spcAft>
              <a:buClr>
                <a:srgbClr val="000000"/>
              </a:buClr>
              <a:buFont typeface="StarBats" charset="0"/>
              <a:buBlip>
                <a:blip r:embed="rId5"/>
              </a:buBlip>
              <a:defRPr sz="2400" i="1">
                <a:solidFill>
                  <a:srgbClr val="000000"/>
                </a:solidFill>
                <a:latin typeface="+mn-lt"/>
              </a:defRPr>
            </a:lvl2pPr>
            <a:lvl3pPr marL="1293009" indent="-215768" algn="l" defTabSz="456915" rtl="0" eaLnBrk="1" fontAlgn="base" hangingPunct="1">
              <a:lnSpc>
                <a:spcPct val="90000"/>
              </a:lnSpc>
              <a:spcBef>
                <a:spcPct val="0"/>
              </a:spcBef>
              <a:spcAft>
                <a:spcPts val="838"/>
              </a:spcAft>
              <a:buClr>
                <a:srgbClr val="000000"/>
              </a:buClr>
              <a:buFont typeface="StarBats" charset="0"/>
              <a:buBlip>
                <a:blip r:embed="rId6"/>
              </a:buBlip>
              <a:defRPr sz="2400">
                <a:solidFill>
                  <a:srgbClr val="000000"/>
                </a:solidFill>
                <a:latin typeface="+mn-lt"/>
              </a:defRPr>
            </a:lvl3pPr>
            <a:lvl4pPr marL="1724541" indent="-214179" algn="l" defTabSz="456915" rtl="0" eaLnBrk="1" fontAlgn="base" hangingPunct="1">
              <a:spcBef>
                <a:spcPct val="0"/>
              </a:spcBef>
              <a:spcAft>
                <a:spcPts val="550"/>
              </a:spcAft>
              <a:buClr>
                <a:srgbClr val="000000"/>
              </a:buClr>
              <a:buFont typeface="StarBats" charset="0"/>
              <a:buBlip>
                <a:blip r:embed="rId7"/>
              </a:buBlip>
              <a:defRPr sz="2400">
                <a:solidFill>
                  <a:srgbClr val="000000"/>
                </a:solidFill>
                <a:latin typeface="+mn-lt"/>
              </a:defRPr>
            </a:lvl4pPr>
            <a:lvl5pPr marL="2156070"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5pPr>
            <a:lvl6pPr marL="2612986"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6pPr>
            <a:lvl7pPr marL="3069902"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7pPr>
            <a:lvl8pPr marL="3526820"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8pPr>
            <a:lvl9pPr marL="3983735" indent="-215768" algn="l" defTabSz="456915" rtl="0" eaLnBrk="1" fontAlgn="base" hangingPunct="1">
              <a:spcBef>
                <a:spcPct val="0"/>
              </a:spcBef>
              <a:spcAft>
                <a:spcPts val="263"/>
              </a:spcAft>
              <a:buClr>
                <a:srgbClr val="000000"/>
              </a:buClr>
              <a:buFont typeface="StarBats" charset="0"/>
              <a:buBlip>
                <a:blip r:embed="rId7"/>
              </a:buBlip>
              <a:defRPr sz="2400">
                <a:solidFill>
                  <a:srgbClr val="000000"/>
                </a:solidFill>
                <a:latin typeface="+mn-lt"/>
              </a:defRPr>
            </a:lvl9pPr>
          </a:lstStyle>
          <a:p>
            <a:r>
              <a:rPr lang="en-US" sz="2800" b="1" dirty="0" smtClean="0"/>
              <a:t>Key idea</a:t>
            </a:r>
          </a:p>
          <a:p>
            <a:pPr lvl="1"/>
            <a:r>
              <a:rPr lang="en-US" sz="2800" dirty="0" smtClean="0"/>
              <a:t>Higher expected value – higher probability of attack</a:t>
            </a:r>
          </a:p>
          <a:p>
            <a:pPr lvl="1"/>
            <a:r>
              <a:rPr lang="en-US" sz="2800" dirty="0" smtClean="0"/>
              <a:t>Parameter   : measure rationality of adversary</a:t>
            </a:r>
            <a:endParaRPr lang="en-US" sz="2800" dirty="0"/>
          </a:p>
          <a:p>
            <a:pPr lvl="1"/>
            <a:endParaRPr lang="en-US" dirty="0"/>
          </a:p>
          <a:p>
            <a:pPr lvl="1"/>
            <a:endParaRPr lang="en-US" dirty="0"/>
          </a:p>
          <a:p>
            <a:pPr marL="521916" lvl="1" indent="0">
              <a:buNone/>
            </a:pP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873933324"/>
              </p:ext>
            </p:extLst>
          </p:nvPr>
        </p:nvGraphicFramePr>
        <p:xfrm>
          <a:off x="2590800" y="4298998"/>
          <a:ext cx="276480" cy="351474"/>
        </p:xfrm>
        <a:graphic>
          <a:graphicData uri="http://schemas.openxmlformats.org/presentationml/2006/ole">
            <mc:AlternateContent xmlns:mc="http://schemas.openxmlformats.org/markup-compatibility/2006">
              <mc:Choice xmlns:v="urn:schemas-microsoft-com:vml" Requires="v">
                <p:oleObj spid="_x0000_s445567" name="Equation" r:id="rId10" imgW="139700" imgH="177800" progId="Equation.3">
                  <p:embed/>
                </p:oleObj>
              </mc:Choice>
              <mc:Fallback>
                <p:oleObj name="Equation" r:id="rId10" imgW="139700" imgH="177800" progId="Equation.3">
                  <p:embed/>
                  <p:pic>
                    <p:nvPicPr>
                      <p:cNvPr id="0" name=""/>
                      <p:cNvPicPr/>
                      <p:nvPr/>
                    </p:nvPicPr>
                    <p:blipFill>
                      <a:blip r:embed="rId11"/>
                      <a:stretch>
                        <a:fillRect/>
                      </a:stretch>
                    </p:blipFill>
                    <p:spPr>
                      <a:xfrm>
                        <a:off x="2590800" y="4298998"/>
                        <a:ext cx="276480" cy="351474"/>
                      </a:xfrm>
                      <a:prstGeom prst="rect">
                        <a:avLst/>
                      </a:prstGeom>
                    </p:spPr>
                  </p:pic>
                </p:oleObj>
              </mc:Fallback>
            </mc:AlternateContent>
          </a:graphicData>
        </a:graphic>
      </p:graphicFrame>
      <p:sp>
        <p:nvSpPr>
          <p:cNvPr id="3" name="TextBox 2"/>
          <p:cNvSpPr txBox="1"/>
          <p:nvPr/>
        </p:nvSpPr>
        <p:spPr>
          <a:xfrm>
            <a:off x="304800" y="5791200"/>
            <a:ext cx="8763000" cy="1200329"/>
          </a:xfrm>
          <a:prstGeom prst="rect">
            <a:avLst/>
          </a:prstGeom>
          <a:noFill/>
        </p:spPr>
        <p:txBody>
          <a:bodyPr wrap="square" rtlCol="0">
            <a:spAutoFit/>
          </a:bodyPr>
          <a:lstStyle/>
          <a:p>
            <a:r>
              <a:rPr lang="en-US" dirty="0" smtClean="0"/>
              <a:t>Nguyen</a:t>
            </a:r>
            <a:r>
              <a:rPr lang="en-US" dirty="0"/>
              <a:t>, </a:t>
            </a:r>
            <a:r>
              <a:rPr lang="en-US" dirty="0" smtClean="0"/>
              <a:t>Yang</a:t>
            </a:r>
            <a:r>
              <a:rPr lang="en-US" dirty="0"/>
              <a:t>, </a:t>
            </a:r>
            <a:r>
              <a:rPr lang="en-US" dirty="0" smtClean="0"/>
              <a:t>Azaria</a:t>
            </a:r>
            <a:r>
              <a:rPr lang="en-US" dirty="0"/>
              <a:t>, </a:t>
            </a:r>
            <a:r>
              <a:rPr lang="en-US" dirty="0" smtClean="0"/>
              <a:t>Kraus </a:t>
            </a:r>
            <a:r>
              <a:rPr lang="en-US" dirty="0"/>
              <a:t>and </a:t>
            </a:r>
            <a:r>
              <a:rPr lang="en-US" dirty="0" smtClean="0"/>
              <a:t>Tambe </a:t>
            </a:r>
            <a:r>
              <a:rPr lang="en-US" dirty="0"/>
              <a:t>Analyzing the Effectiveness of Adversary Modeling in Security Games, </a:t>
            </a:r>
            <a:r>
              <a:rPr lang="en-US" dirty="0" smtClean="0"/>
              <a:t>AAAI </a:t>
            </a:r>
            <a:r>
              <a:rPr lang="en-US" dirty="0"/>
              <a:t>2013</a:t>
            </a:r>
            <a:r>
              <a:rPr lang="en-US" dirty="0" smtClean="0"/>
              <a:t>.</a:t>
            </a:r>
          </a:p>
          <a:p>
            <a:r>
              <a:rPr lang="en-US" dirty="0"/>
              <a:t>http://u.cs.biu.ac.il/~</a:t>
            </a:r>
            <a:r>
              <a:rPr lang="en-US" dirty="0" smtClean="0"/>
              <a:t>sarit/data/articles/aaai2013_suqr.pdf</a:t>
            </a:r>
          </a:p>
          <a:p>
            <a:endParaRPr lang="en-US" dirty="0"/>
          </a:p>
        </p:txBody>
      </p:sp>
    </p:spTree>
    <p:extLst>
      <p:ext uri="{BB962C8B-B14F-4D97-AF65-F5344CB8AC3E}">
        <p14:creationId xmlns:p14="http://schemas.microsoft.com/office/powerpoint/2010/main" val="14637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4428"/>
            <a:ext cx="6428160" cy="762000"/>
          </a:xfrm>
        </p:spPr>
        <p:txBody>
          <a:bodyPr tIns="41473">
            <a:normAutofit fontScale="90000"/>
          </a:bodyPr>
          <a:lstStyle/>
          <a:p>
            <a:pPr algn="ctr"/>
            <a:r>
              <a:rPr lang="en-US" b="1" dirty="0" smtClean="0"/>
              <a:t>SUQR</a:t>
            </a:r>
            <a:endParaRPr lang="en-US" b="1" dirty="0"/>
          </a:p>
        </p:txBody>
      </p:sp>
      <p:sp>
        <p:nvSpPr>
          <p:cNvPr id="5" name="Content Placeholder 2"/>
          <p:cNvSpPr>
            <a:spLocks noGrp="1"/>
          </p:cNvSpPr>
          <p:nvPr>
            <p:ph idx="1"/>
          </p:nvPr>
        </p:nvSpPr>
        <p:spPr>
          <a:xfrm>
            <a:off x="1828800" y="3124200"/>
            <a:ext cx="6862080" cy="3505200"/>
          </a:xfrm>
          <a:ln>
            <a:solidFill>
              <a:srgbClr val="006600"/>
            </a:solidFill>
          </a:ln>
        </p:spPr>
        <p:txBody>
          <a:bodyPr lIns="82945" tIns="41473" rIns="82945" bIns="41473">
            <a:normAutofit fontScale="92500" lnSpcReduction="10000"/>
          </a:bodyPr>
          <a:lstStyle/>
          <a:p>
            <a:r>
              <a:rPr lang="en-US" b="1" dirty="0" smtClean="0"/>
              <a:t>Subjective utility function</a:t>
            </a:r>
          </a:p>
          <a:p>
            <a:endParaRPr lang="en-US" b="1" dirty="0" smtClean="0"/>
          </a:p>
          <a:p>
            <a:r>
              <a:rPr lang="en-US" b="1" dirty="0" smtClean="0"/>
              <a:t>SUQR</a:t>
            </a:r>
            <a:r>
              <a:rPr lang="en-US" dirty="0" smtClean="0"/>
              <a:t> </a:t>
            </a:r>
          </a:p>
          <a:p>
            <a:pPr marL="522403" lvl="1" indent="0">
              <a:buNone/>
            </a:pPr>
            <a:r>
              <a:rPr lang="en-US" dirty="0" smtClean="0"/>
              <a:t> </a:t>
            </a:r>
          </a:p>
          <a:p>
            <a:pPr lvl="1"/>
            <a:endParaRPr lang="en-US" dirty="0" smtClean="0"/>
          </a:p>
          <a:p>
            <a:pPr lvl="1"/>
            <a:endParaRPr lang="en-US" dirty="0"/>
          </a:p>
          <a:p>
            <a:pPr lvl="1"/>
            <a:endParaRPr lang="en-US" dirty="0" smtClean="0"/>
          </a:p>
          <a:p>
            <a:pPr lvl="1"/>
            <a:endParaRPr lang="en-US" dirty="0"/>
          </a:p>
          <a:p>
            <a:pPr lvl="1"/>
            <a:r>
              <a:rPr lang="en-US" dirty="0" smtClean="0"/>
              <a:t>Key parameters:</a:t>
            </a:r>
          </a:p>
          <a:p>
            <a:pPr marL="912992" lvl="2" indent="0">
              <a:buNone/>
            </a:pPr>
            <a:endParaRPr lang="en-US" b="1" dirty="0" smtClean="0"/>
          </a:p>
        </p:txBody>
      </p:sp>
      <p:graphicFrame>
        <p:nvGraphicFramePr>
          <p:cNvPr id="6" name="Object 5"/>
          <p:cNvGraphicFramePr>
            <a:graphicFrameLocks noChangeAspect="1"/>
          </p:cNvGraphicFramePr>
          <p:nvPr>
            <p:extLst>
              <p:ext uri="{D42A27DB-BD31-4B8C-83A1-F6EECF244321}">
                <p14:modId xmlns:p14="http://schemas.microsoft.com/office/powerpoint/2010/main" val="534342643"/>
              </p:ext>
            </p:extLst>
          </p:nvPr>
        </p:nvGraphicFramePr>
        <p:xfrm>
          <a:off x="4953000" y="3559030"/>
          <a:ext cx="2898720" cy="479570"/>
        </p:xfrm>
        <a:graphic>
          <a:graphicData uri="http://schemas.openxmlformats.org/presentationml/2006/ole">
            <mc:AlternateContent xmlns:mc="http://schemas.openxmlformats.org/markup-compatibility/2006">
              <mc:Choice xmlns:v="urn:schemas-microsoft-com:vml" Requires="v">
                <p:oleObj spid="_x0000_s446900" name="Equation" r:id="rId4" imgW="1536700" imgH="254000" progId="Equation.3">
                  <p:embed/>
                </p:oleObj>
              </mc:Choice>
              <mc:Fallback>
                <p:oleObj name="Equation" r:id="rId4" imgW="1536700" imgH="254000" progId="Equation.3">
                  <p:embed/>
                  <p:pic>
                    <p:nvPicPr>
                      <p:cNvPr id="0" name=""/>
                      <p:cNvPicPr/>
                      <p:nvPr/>
                    </p:nvPicPr>
                    <p:blipFill>
                      <a:blip r:embed="rId5"/>
                      <a:stretch>
                        <a:fillRect/>
                      </a:stretch>
                    </p:blipFill>
                    <p:spPr>
                      <a:xfrm>
                        <a:off x="4953000" y="3559030"/>
                        <a:ext cx="2898720" cy="47957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446834944"/>
              </p:ext>
            </p:extLst>
          </p:nvPr>
        </p:nvGraphicFramePr>
        <p:xfrm>
          <a:off x="4472640" y="4052585"/>
          <a:ext cx="3827520" cy="1764186"/>
        </p:xfrm>
        <a:graphic>
          <a:graphicData uri="http://schemas.openxmlformats.org/presentationml/2006/ole">
            <mc:AlternateContent xmlns:mc="http://schemas.openxmlformats.org/markup-compatibility/2006">
              <mc:Choice xmlns:v="urn:schemas-microsoft-com:vml" Requires="v">
                <p:oleObj spid="_x0000_s446901" name="Equation" r:id="rId6" imgW="1460160" imgH="672840" progId="Equation.3">
                  <p:embed/>
                </p:oleObj>
              </mc:Choice>
              <mc:Fallback>
                <p:oleObj name="Equation" r:id="rId6" imgW="1460160" imgH="672840" progId="Equation.3">
                  <p:embed/>
                  <p:pic>
                    <p:nvPicPr>
                      <p:cNvPr id="0" name=""/>
                      <p:cNvPicPr/>
                      <p:nvPr/>
                    </p:nvPicPr>
                    <p:blipFill>
                      <a:blip r:embed="rId7"/>
                      <a:stretch>
                        <a:fillRect/>
                      </a:stretch>
                    </p:blipFill>
                    <p:spPr>
                      <a:xfrm>
                        <a:off x="4472640" y="4052585"/>
                        <a:ext cx="3827520" cy="1764186"/>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00081774"/>
              </p:ext>
            </p:extLst>
          </p:nvPr>
        </p:nvGraphicFramePr>
        <p:xfrm>
          <a:off x="6415873" y="6124963"/>
          <a:ext cx="1509119" cy="427714"/>
        </p:xfrm>
        <a:graphic>
          <a:graphicData uri="http://schemas.openxmlformats.org/presentationml/2006/ole">
            <mc:AlternateContent xmlns:mc="http://schemas.openxmlformats.org/markup-compatibility/2006">
              <mc:Choice xmlns:v="urn:schemas-microsoft-com:vml" Requires="v">
                <p:oleObj spid="_x0000_s446902" name="Equation" r:id="rId8" imgW="850900" imgH="241300" progId="Equation.3">
                  <p:embed/>
                </p:oleObj>
              </mc:Choice>
              <mc:Fallback>
                <p:oleObj name="Equation" r:id="rId8" imgW="850900" imgH="241300" progId="Equation.3">
                  <p:embed/>
                  <p:pic>
                    <p:nvPicPr>
                      <p:cNvPr id="0" name=""/>
                      <p:cNvPicPr/>
                      <p:nvPr/>
                    </p:nvPicPr>
                    <p:blipFill>
                      <a:blip r:embed="rId9"/>
                      <a:stretch>
                        <a:fillRect/>
                      </a:stretch>
                    </p:blipFill>
                    <p:spPr>
                      <a:xfrm>
                        <a:off x="6415873" y="6124963"/>
                        <a:ext cx="1509119" cy="427714"/>
                      </a:xfrm>
                      <a:prstGeom prst="rect">
                        <a:avLst/>
                      </a:prstGeom>
                    </p:spPr>
                  </p:pic>
                </p:oleObj>
              </mc:Fallback>
            </mc:AlternateContent>
          </a:graphicData>
        </a:graphic>
      </p:graphicFrame>
      <p:sp>
        <p:nvSpPr>
          <p:cNvPr id="14" name="Content Placeholder 2"/>
          <p:cNvSpPr txBox="1">
            <a:spLocks/>
          </p:cNvSpPr>
          <p:nvPr/>
        </p:nvSpPr>
        <p:spPr bwMode="auto">
          <a:xfrm>
            <a:off x="304800" y="685801"/>
            <a:ext cx="8763000" cy="2286000"/>
          </a:xfrm>
          <a:prstGeom prst="rect">
            <a:avLst/>
          </a:prstGeom>
          <a:noFill/>
          <a:ln w="9525">
            <a:solidFill>
              <a:srgbClr val="990000"/>
            </a:solidFill>
            <a:miter lim="800000"/>
            <a:headEnd/>
            <a:tailEnd/>
          </a:ln>
          <a:effectLst/>
        </p:spPr>
        <p:txBody>
          <a:bodyPr vert="horz" wrap="square" lIns="0" tIns="0" rIns="0" bIns="0" numCol="1" anchor="t" anchorCtr="0" compatLnSpc="1">
            <a:prstTxWarp prst="textNoShape">
              <a:avLst/>
            </a:prstTxWarp>
          </a:bodyPr>
          <a:lstStyle>
            <a:lvl1pPr marL="429947" indent="-323650" algn="l" defTabSz="456915" rtl="0" eaLnBrk="1" fontAlgn="base" hangingPunct="1">
              <a:lnSpc>
                <a:spcPct val="90000"/>
              </a:lnSpc>
              <a:spcBef>
                <a:spcPct val="0"/>
              </a:spcBef>
              <a:spcAft>
                <a:spcPts val="1400"/>
              </a:spcAft>
              <a:buClr>
                <a:srgbClr val="000000"/>
              </a:buClr>
              <a:buFont typeface="StarBats" charset="0"/>
              <a:buBlip>
                <a:blip r:embed="rId10"/>
              </a:buBlip>
              <a:defRPr sz="2400">
                <a:solidFill>
                  <a:srgbClr val="000000"/>
                </a:solidFill>
                <a:latin typeface="+mn-lt"/>
                <a:ea typeface="+mn-ea"/>
                <a:cs typeface="+mn-cs"/>
              </a:defRPr>
            </a:lvl1pPr>
            <a:lvl2pPr marL="861477" indent="-285573" algn="l" defTabSz="456915" rtl="0" eaLnBrk="1" fontAlgn="base" hangingPunct="1">
              <a:lnSpc>
                <a:spcPct val="90000"/>
              </a:lnSpc>
              <a:spcBef>
                <a:spcPct val="0"/>
              </a:spcBef>
              <a:spcAft>
                <a:spcPts val="1113"/>
              </a:spcAft>
              <a:buClr>
                <a:srgbClr val="000000"/>
              </a:buClr>
              <a:buFont typeface="StarBats" charset="0"/>
              <a:buBlip>
                <a:blip r:embed="rId11"/>
              </a:buBlip>
              <a:defRPr sz="2400" i="1">
                <a:solidFill>
                  <a:srgbClr val="000000"/>
                </a:solidFill>
                <a:latin typeface="+mn-lt"/>
              </a:defRPr>
            </a:lvl2pPr>
            <a:lvl3pPr marL="1293009" indent="-215768" algn="l" defTabSz="456915" rtl="0" eaLnBrk="1" fontAlgn="base" hangingPunct="1">
              <a:lnSpc>
                <a:spcPct val="90000"/>
              </a:lnSpc>
              <a:spcBef>
                <a:spcPct val="0"/>
              </a:spcBef>
              <a:spcAft>
                <a:spcPts val="838"/>
              </a:spcAft>
              <a:buClr>
                <a:srgbClr val="000000"/>
              </a:buClr>
              <a:buFont typeface="StarBats" charset="0"/>
              <a:buBlip>
                <a:blip r:embed="rId12"/>
              </a:buBlip>
              <a:defRPr sz="2400">
                <a:solidFill>
                  <a:srgbClr val="000000"/>
                </a:solidFill>
                <a:latin typeface="+mn-lt"/>
              </a:defRPr>
            </a:lvl3pPr>
            <a:lvl4pPr marL="1724541" indent="-214179" algn="l" defTabSz="456915" rtl="0" eaLnBrk="1" fontAlgn="base" hangingPunct="1">
              <a:spcBef>
                <a:spcPct val="0"/>
              </a:spcBef>
              <a:spcAft>
                <a:spcPts val="550"/>
              </a:spcAft>
              <a:buClr>
                <a:srgbClr val="000000"/>
              </a:buClr>
              <a:buFont typeface="StarBats" charset="0"/>
              <a:buBlip>
                <a:blip r:embed="rId13"/>
              </a:buBlip>
              <a:defRPr sz="2400">
                <a:solidFill>
                  <a:srgbClr val="000000"/>
                </a:solidFill>
                <a:latin typeface="+mn-lt"/>
              </a:defRPr>
            </a:lvl4pPr>
            <a:lvl5pPr marL="2156070" indent="-215768" algn="l" defTabSz="456915" rtl="0" eaLnBrk="1" fontAlgn="base" hangingPunct="1">
              <a:spcBef>
                <a:spcPct val="0"/>
              </a:spcBef>
              <a:spcAft>
                <a:spcPts val="263"/>
              </a:spcAft>
              <a:buClr>
                <a:srgbClr val="000000"/>
              </a:buClr>
              <a:buFont typeface="StarBats" charset="0"/>
              <a:buBlip>
                <a:blip r:embed="rId13"/>
              </a:buBlip>
              <a:defRPr sz="2400">
                <a:solidFill>
                  <a:srgbClr val="000000"/>
                </a:solidFill>
                <a:latin typeface="+mn-lt"/>
              </a:defRPr>
            </a:lvl5pPr>
            <a:lvl6pPr marL="2612986" indent="-215768" algn="l" defTabSz="456915" rtl="0" eaLnBrk="1" fontAlgn="base" hangingPunct="1">
              <a:spcBef>
                <a:spcPct val="0"/>
              </a:spcBef>
              <a:spcAft>
                <a:spcPts val="263"/>
              </a:spcAft>
              <a:buClr>
                <a:srgbClr val="000000"/>
              </a:buClr>
              <a:buFont typeface="StarBats" charset="0"/>
              <a:buBlip>
                <a:blip r:embed="rId13"/>
              </a:buBlip>
              <a:defRPr sz="2400">
                <a:solidFill>
                  <a:srgbClr val="000000"/>
                </a:solidFill>
                <a:latin typeface="+mn-lt"/>
              </a:defRPr>
            </a:lvl6pPr>
            <a:lvl7pPr marL="3069902" indent="-215768" algn="l" defTabSz="456915" rtl="0" eaLnBrk="1" fontAlgn="base" hangingPunct="1">
              <a:spcBef>
                <a:spcPct val="0"/>
              </a:spcBef>
              <a:spcAft>
                <a:spcPts val="263"/>
              </a:spcAft>
              <a:buClr>
                <a:srgbClr val="000000"/>
              </a:buClr>
              <a:buFont typeface="StarBats" charset="0"/>
              <a:buBlip>
                <a:blip r:embed="rId13"/>
              </a:buBlip>
              <a:defRPr sz="2400">
                <a:solidFill>
                  <a:srgbClr val="000000"/>
                </a:solidFill>
                <a:latin typeface="+mn-lt"/>
              </a:defRPr>
            </a:lvl7pPr>
            <a:lvl8pPr marL="3526820" indent="-215768" algn="l" defTabSz="456915" rtl="0" eaLnBrk="1" fontAlgn="base" hangingPunct="1">
              <a:spcBef>
                <a:spcPct val="0"/>
              </a:spcBef>
              <a:spcAft>
                <a:spcPts val="263"/>
              </a:spcAft>
              <a:buClr>
                <a:srgbClr val="000000"/>
              </a:buClr>
              <a:buFont typeface="StarBats" charset="0"/>
              <a:buBlip>
                <a:blip r:embed="rId13"/>
              </a:buBlip>
              <a:defRPr sz="2400">
                <a:solidFill>
                  <a:srgbClr val="000000"/>
                </a:solidFill>
                <a:latin typeface="+mn-lt"/>
              </a:defRPr>
            </a:lvl8pPr>
            <a:lvl9pPr marL="3983735" indent="-215768" algn="l" defTabSz="456915" rtl="0" eaLnBrk="1" fontAlgn="base" hangingPunct="1">
              <a:spcBef>
                <a:spcPct val="0"/>
              </a:spcBef>
              <a:spcAft>
                <a:spcPts val="263"/>
              </a:spcAft>
              <a:buClr>
                <a:srgbClr val="000000"/>
              </a:buClr>
              <a:buFont typeface="StarBats" charset="0"/>
              <a:buBlip>
                <a:blip r:embed="rId13"/>
              </a:buBlip>
              <a:defRPr sz="2400">
                <a:solidFill>
                  <a:srgbClr val="000000"/>
                </a:solidFill>
                <a:latin typeface="+mn-lt"/>
              </a:defRPr>
            </a:lvl9pPr>
          </a:lstStyle>
          <a:p>
            <a:pPr lvl="0"/>
            <a:r>
              <a:rPr lang="en-US" b="1" dirty="0"/>
              <a:t>SSG </a:t>
            </a:r>
            <a:r>
              <a:rPr lang="en-US" b="1" dirty="0" smtClean="0"/>
              <a:t>representation   Full Information</a:t>
            </a:r>
            <a:endParaRPr lang="en-US" b="1" dirty="0"/>
          </a:p>
          <a:p>
            <a:pPr lvl="1"/>
            <a:r>
              <a:rPr lang="en-US" dirty="0" smtClean="0"/>
              <a:t>Defender payoff:</a:t>
            </a:r>
          </a:p>
          <a:p>
            <a:pPr lvl="1"/>
            <a:r>
              <a:rPr lang="en-US" dirty="0" smtClean="0"/>
              <a:t>Adversary payoff:</a:t>
            </a:r>
          </a:p>
          <a:p>
            <a:pPr lvl="1"/>
            <a:r>
              <a:rPr lang="en-US" dirty="0"/>
              <a:t>C</a:t>
            </a:r>
            <a:r>
              <a:rPr lang="en-US" dirty="0" smtClean="0"/>
              <a:t>overage probability:     </a:t>
            </a:r>
            <a:endParaRPr lang="en-US" dirty="0"/>
          </a:p>
          <a:p>
            <a:pPr lvl="1"/>
            <a:r>
              <a:rPr lang="en-US" dirty="0" smtClean="0"/>
              <a:t>Defender </a:t>
            </a:r>
            <a:r>
              <a:rPr lang="en-US" dirty="0"/>
              <a:t>expected </a:t>
            </a:r>
            <a:r>
              <a:rPr lang="en-US" dirty="0" smtClean="0"/>
              <a:t>value (EU):</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956795686"/>
              </p:ext>
            </p:extLst>
          </p:nvPr>
        </p:nvGraphicFramePr>
        <p:xfrm>
          <a:off x="3359408" y="1120560"/>
          <a:ext cx="1220788" cy="515937"/>
        </p:xfrm>
        <a:graphic>
          <a:graphicData uri="http://schemas.openxmlformats.org/presentationml/2006/ole">
            <mc:AlternateContent xmlns:mc="http://schemas.openxmlformats.org/markup-compatibility/2006">
              <mc:Choice xmlns:v="urn:schemas-microsoft-com:vml" Requires="v">
                <p:oleObj spid="_x0000_s446903" name="Equation" r:id="rId14" imgW="571500" imgH="241300" progId="Equation.3">
                  <p:embed/>
                </p:oleObj>
              </mc:Choice>
              <mc:Fallback>
                <p:oleObj name="Equation" r:id="rId14" imgW="571500" imgH="241300" progId="Equation.3">
                  <p:embed/>
                  <p:pic>
                    <p:nvPicPr>
                      <p:cNvPr id="0" name=""/>
                      <p:cNvPicPr/>
                      <p:nvPr/>
                    </p:nvPicPr>
                    <p:blipFill>
                      <a:blip r:embed="rId15"/>
                      <a:stretch>
                        <a:fillRect/>
                      </a:stretch>
                    </p:blipFill>
                    <p:spPr>
                      <a:xfrm>
                        <a:off x="3359408" y="1120560"/>
                        <a:ext cx="1220788" cy="515937"/>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374584013"/>
              </p:ext>
            </p:extLst>
          </p:nvPr>
        </p:nvGraphicFramePr>
        <p:xfrm>
          <a:off x="3396395" y="1550880"/>
          <a:ext cx="1193800" cy="515937"/>
        </p:xfrm>
        <a:graphic>
          <a:graphicData uri="http://schemas.openxmlformats.org/presentationml/2006/ole">
            <mc:AlternateContent xmlns:mc="http://schemas.openxmlformats.org/markup-compatibility/2006">
              <mc:Choice xmlns:v="urn:schemas-microsoft-com:vml" Requires="v">
                <p:oleObj spid="_x0000_s446904" name="Equation" r:id="rId16" imgW="558800" imgH="241300" progId="Equation.3">
                  <p:embed/>
                </p:oleObj>
              </mc:Choice>
              <mc:Fallback>
                <p:oleObj name="Equation" r:id="rId16" imgW="558800" imgH="241300" progId="Equation.3">
                  <p:embed/>
                  <p:pic>
                    <p:nvPicPr>
                      <p:cNvPr id="0" name=""/>
                      <p:cNvPicPr/>
                      <p:nvPr/>
                    </p:nvPicPr>
                    <p:blipFill>
                      <a:blip r:embed="rId17"/>
                      <a:stretch>
                        <a:fillRect/>
                      </a:stretch>
                    </p:blipFill>
                    <p:spPr>
                      <a:xfrm>
                        <a:off x="3396395" y="1550880"/>
                        <a:ext cx="1193800" cy="515937"/>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370678819"/>
              </p:ext>
            </p:extLst>
          </p:nvPr>
        </p:nvGraphicFramePr>
        <p:xfrm>
          <a:off x="5181600" y="2470151"/>
          <a:ext cx="3695700" cy="501650"/>
        </p:xfrm>
        <a:graphic>
          <a:graphicData uri="http://schemas.openxmlformats.org/presentationml/2006/ole">
            <mc:AlternateContent xmlns:mc="http://schemas.openxmlformats.org/markup-compatibility/2006">
              <mc:Choice xmlns:v="urn:schemas-microsoft-com:vml" Requires="v">
                <p:oleObj spid="_x0000_s446905" name="Equation" r:id="rId18" imgW="1777680" imgH="241200" progId="Equation.3">
                  <p:embed/>
                </p:oleObj>
              </mc:Choice>
              <mc:Fallback>
                <p:oleObj name="Equation" r:id="rId18" imgW="1777680" imgH="241200" progId="Equation.3">
                  <p:embed/>
                  <p:pic>
                    <p:nvPicPr>
                      <p:cNvPr id="0" name=""/>
                      <p:cNvPicPr/>
                      <p:nvPr/>
                    </p:nvPicPr>
                    <p:blipFill>
                      <a:blip r:embed="rId19"/>
                      <a:stretch>
                        <a:fillRect/>
                      </a:stretch>
                    </p:blipFill>
                    <p:spPr>
                      <a:xfrm>
                        <a:off x="5181600" y="2470151"/>
                        <a:ext cx="3695700" cy="50165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200605355"/>
              </p:ext>
            </p:extLst>
          </p:nvPr>
        </p:nvGraphicFramePr>
        <p:xfrm>
          <a:off x="3902911" y="2133600"/>
          <a:ext cx="321623" cy="412750"/>
        </p:xfrm>
        <a:graphic>
          <a:graphicData uri="http://schemas.openxmlformats.org/presentationml/2006/ole">
            <mc:AlternateContent xmlns:mc="http://schemas.openxmlformats.org/markup-compatibility/2006">
              <mc:Choice xmlns:v="urn:schemas-microsoft-com:vml" Requires="v">
                <p:oleObj spid="_x0000_s446906" name="Equation" r:id="rId20" imgW="152400" imgH="215900" progId="Equation.3">
                  <p:embed/>
                </p:oleObj>
              </mc:Choice>
              <mc:Fallback>
                <p:oleObj name="Equation" r:id="rId20" imgW="152400" imgH="215900" progId="Equation.3">
                  <p:embed/>
                  <p:pic>
                    <p:nvPicPr>
                      <p:cNvPr id="0" name=""/>
                      <p:cNvPicPr/>
                      <p:nvPr/>
                    </p:nvPicPr>
                    <p:blipFill>
                      <a:blip r:embed="rId21"/>
                      <a:stretch>
                        <a:fillRect/>
                      </a:stretch>
                    </p:blipFill>
                    <p:spPr>
                      <a:xfrm>
                        <a:off x="3902911" y="2133600"/>
                        <a:ext cx="321623" cy="412750"/>
                      </a:xfrm>
                      <a:prstGeom prst="rect">
                        <a:avLst/>
                      </a:prstGeom>
                    </p:spPr>
                  </p:pic>
                </p:oleObj>
              </mc:Fallback>
            </mc:AlternateContent>
          </a:graphicData>
        </a:graphic>
      </p:graphicFrame>
    </p:spTree>
    <p:extLst>
      <p:ext uri="{BB962C8B-B14F-4D97-AF65-F5344CB8AC3E}">
        <p14:creationId xmlns:p14="http://schemas.microsoft.com/office/powerpoint/2010/main" val="251957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306400"/>
            <a:ext cx="8432640" cy="760400"/>
          </a:xfrm>
        </p:spPr>
        <p:txBody>
          <a:bodyPr tIns="41473"/>
          <a:lstStyle/>
          <a:p>
            <a:pPr algn="ctr"/>
            <a:r>
              <a:rPr lang="en-US" sz="3100" b="1" dirty="0"/>
              <a:t>SUQR - Learning Parameters</a:t>
            </a:r>
          </a:p>
        </p:txBody>
      </p:sp>
      <p:sp>
        <p:nvSpPr>
          <p:cNvPr id="3" name="Content Placeholder 2"/>
          <p:cNvSpPr>
            <a:spLocks noGrp="1"/>
          </p:cNvSpPr>
          <p:nvPr>
            <p:ph idx="1"/>
          </p:nvPr>
        </p:nvSpPr>
        <p:spPr>
          <a:xfrm>
            <a:off x="276480" y="1175164"/>
            <a:ext cx="8640000" cy="4844636"/>
          </a:xfrm>
          <a:ln>
            <a:solidFill>
              <a:srgbClr val="990000"/>
            </a:solidFill>
          </a:ln>
        </p:spPr>
        <p:txBody>
          <a:bodyPr lIns="82945" tIns="41473" rIns="82945" bIns="41473">
            <a:normAutofit/>
          </a:bodyPr>
          <a:lstStyle/>
          <a:p>
            <a:r>
              <a:rPr lang="en-US" b="1" dirty="0" smtClean="0"/>
              <a:t>Learning SUQR parameters</a:t>
            </a:r>
            <a:r>
              <a:rPr lang="en-US" dirty="0" smtClean="0"/>
              <a:t>: </a:t>
            </a:r>
          </a:p>
          <a:p>
            <a:pPr lvl="1"/>
            <a:r>
              <a:rPr lang="en-US" dirty="0" smtClean="0"/>
              <a:t>Apply Maximum Likelihood Estimation (MLE)</a:t>
            </a:r>
          </a:p>
          <a:p>
            <a:pPr lvl="1"/>
            <a:r>
              <a:rPr lang="en-US" dirty="0" smtClean="0"/>
              <a:t> </a:t>
            </a:r>
            <a:r>
              <a:rPr lang="en-US" dirty="0" err="1" smtClean="0"/>
              <a:t>W.l.o.g</a:t>
            </a:r>
            <a:r>
              <a:rPr lang="en-US" dirty="0" smtClean="0"/>
              <a:t>.;    = 1</a:t>
            </a:r>
          </a:p>
          <a:p>
            <a:pPr marL="521916" lvl="1" indent="0">
              <a:buNone/>
            </a:pPr>
            <a:endParaRPr lang="en-US" dirty="0" smtClean="0"/>
          </a:p>
          <a:p>
            <a:endParaRPr lang="en-US" dirty="0" smtClean="0"/>
          </a:p>
          <a:p>
            <a:pPr marL="0" indent="0">
              <a:buNone/>
            </a:pPr>
            <a:r>
              <a:rPr lang="en-US" dirty="0" smtClean="0"/>
              <a:t>   We collected  examples of people choices and used MLE to determine the parameters that will be “closer” to the actual choice.</a:t>
            </a:r>
            <a:endParaRPr lang="en-US" dirty="0"/>
          </a:p>
          <a:p>
            <a:pPr marL="96333" indent="0">
              <a:buNone/>
            </a:pPr>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3837626043"/>
              </p:ext>
            </p:extLst>
          </p:nvPr>
        </p:nvGraphicFramePr>
        <p:xfrm>
          <a:off x="2091480" y="2226571"/>
          <a:ext cx="270720" cy="288029"/>
        </p:xfrm>
        <a:graphic>
          <a:graphicData uri="http://schemas.openxmlformats.org/presentationml/2006/ole">
            <mc:AlternateContent xmlns:mc="http://schemas.openxmlformats.org/markup-compatibility/2006">
              <mc:Choice xmlns:v="urn:schemas-microsoft-com:vml" Requires="v">
                <p:oleObj spid="_x0000_s447578" name="Equation" r:id="rId4" imgW="139700" imgH="177800" progId="Equation.3">
                  <p:embed/>
                </p:oleObj>
              </mc:Choice>
              <mc:Fallback>
                <p:oleObj name="Equation" r:id="rId4" imgW="139700" imgH="177800" progId="Equation.3">
                  <p:embed/>
                  <p:pic>
                    <p:nvPicPr>
                      <p:cNvPr id="0" name=""/>
                      <p:cNvPicPr/>
                      <p:nvPr/>
                    </p:nvPicPr>
                    <p:blipFill>
                      <a:blip r:embed="rId5"/>
                      <a:stretch>
                        <a:fillRect/>
                      </a:stretch>
                    </p:blipFill>
                    <p:spPr>
                      <a:xfrm>
                        <a:off x="2091480" y="2226571"/>
                        <a:ext cx="270720" cy="288029"/>
                      </a:xfrm>
                      <a:prstGeom prst="rect">
                        <a:avLst/>
                      </a:prstGeom>
                    </p:spPr>
                  </p:pic>
                </p:oleObj>
              </mc:Fallback>
            </mc:AlternateContent>
          </a:graphicData>
        </a:graphic>
      </p:graphicFrame>
    </p:spTree>
    <p:extLst>
      <p:ext uri="{BB962C8B-B14F-4D97-AF65-F5344CB8AC3E}">
        <p14:creationId xmlns:p14="http://schemas.microsoft.com/office/powerpoint/2010/main" val="222023440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1143000"/>
          </a:xfrm>
        </p:spPr>
        <p:txBody>
          <a:bodyPr tIns="41473"/>
          <a:lstStyle/>
          <a:p>
            <a:pPr algn="ctr"/>
            <a:r>
              <a:rPr lang="en-US" b="1" dirty="0" smtClean="0"/>
              <a:t>Experimental Setup</a:t>
            </a:r>
            <a:endParaRPr lang="en-US" b="1" dirty="0"/>
          </a:p>
        </p:txBody>
      </p:sp>
      <p:sp>
        <p:nvSpPr>
          <p:cNvPr id="3" name="Content Placeholder 2"/>
          <p:cNvSpPr>
            <a:spLocks noGrp="1"/>
          </p:cNvSpPr>
          <p:nvPr>
            <p:ph idx="1"/>
          </p:nvPr>
        </p:nvSpPr>
        <p:spPr>
          <a:xfrm>
            <a:off x="457200" y="1752600"/>
            <a:ext cx="8382000" cy="4800600"/>
          </a:xfrm>
        </p:spPr>
        <p:txBody>
          <a:bodyPr lIns="82945" tIns="41473" rIns="82945" bIns="41473">
            <a:normAutofit fontScale="92500" lnSpcReduction="10000"/>
          </a:bodyPr>
          <a:lstStyle/>
          <a:p>
            <a:r>
              <a:rPr lang="en-US" b="1" dirty="0" smtClean="0"/>
              <a:t>Sets of experiments</a:t>
            </a:r>
          </a:p>
          <a:p>
            <a:pPr lvl="1"/>
            <a:r>
              <a:rPr lang="en-US" dirty="0" smtClean="0"/>
              <a:t>AMT workers, 8-target games, 3 resources</a:t>
            </a:r>
          </a:p>
          <a:p>
            <a:pPr lvl="1"/>
            <a:r>
              <a:rPr lang="en-US" dirty="0" smtClean="0"/>
              <a:t>Security intelligence experts, 8-target games, 3 resources</a:t>
            </a:r>
          </a:p>
          <a:p>
            <a:pPr lvl="1"/>
            <a:r>
              <a:rPr lang="en-US" dirty="0" smtClean="0"/>
              <a:t>AMT workers, 24-target games, 9 resources</a:t>
            </a:r>
          </a:p>
          <a:p>
            <a:pPr lvl="0"/>
            <a:r>
              <a:rPr lang="en-US" b="1" dirty="0" smtClean="0"/>
              <a:t>Experimental settings:</a:t>
            </a:r>
          </a:p>
          <a:p>
            <a:pPr lvl="1"/>
            <a:r>
              <a:rPr lang="en-US" dirty="0" smtClean="0"/>
              <a:t>Main tested algorithms: SU-BRQR, MATCH</a:t>
            </a:r>
          </a:p>
          <a:p>
            <a:pPr lvl="1"/>
            <a:r>
              <a:rPr lang="en-US" dirty="0" smtClean="0"/>
              <a:t>Other tested algorithms: DOBSS, improved versions of MATCH</a:t>
            </a:r>
          </a:p>
          <a:p>
            <a:pPr lvl="1"/>
            <a:r>
              <a:rPr lang="en-US" dirty="0" smtClean="0"/>
              <a:t>22 </a:t>
            </a:r>
            <a:r>
              <a:rPr lang="en-US" dirty="0"/>
              <a:t>selected payoff structures: based on covariance games in GAMUT </a:t>
            </a:r>
            <a:r>
              <a:rPr lang="en-US" sz="1800" dirty="0"/>
              <a:t>(</a:t>
            </a:r>
            <a:r>
              <a:rPr lang="en-US" sz="1800" dirty="0" err="1"/>
              <a:t>Nudelman</a:t>
            </a:r>
            <a:r>
              <a:rPr lang="en-US" sz="1800" dirty="0"/>
              <a:t> et al. 2004</a:t>
            </a:r>
            <a:r>
              <a:rPr lang="en-US" dirty="0" smtClean="0"/>
              <a:t>)</a:t>
            </a:r>
          </a:p>
          <a:p>
            <a:pPr lvl="1"/>
            <a:r>
              <a:rPr lang="en-US" dirty="0" smtClean="0"/>
              <a:t>Human subjects: At least 40 participants each game</a:t>
            </a:r>
          </a:p>
          <a:p>
            <a:pPr lvl="0"/>
            <a:r>
              <a:rPr lang="en-US" b="1" dirty="0" smtClean="0"/>
              <a:t>Statistical test:</a:t>
            </a:r>
          </a:p>
          <a:p>
            <a:pPr lvl="1"/>
            <a:r>
              <a:rPr lang="en-US" dirty="0" smtClean="0"/>
              <a:t>t-bootstrap method (alpha = .05)</a:t>
            </a:r>
            <a:endParaRPr lang="en-US" dirty="0"/>
          </a:p>
          <a:p>
            <a:pPr marL="521916" lvl="1" indent="0">
              <a:buNone/>
            </a:pPr>
            <a:endParaRPr lang="en-US" dirty="0"/>
          </a:p>
          <a:p>
            <a:pPr marL="521916" lvl="1" indent="0">
              <a:buNone/>
            </a:pPr>
            <a:endParaRPr lang="en-US" dirty="0"/>
          </a:p>
        </p:txBody>
      </p:sp>
    </p:spTree>
    <p:extLst>
      <p:ext uri="{BB962C8B-B14F-4D97-AF65-F5344CB8AC3E}">
        <p14:creationId xmlns:p14="http://schemas.microsoft.com/office/powerpoint/2010/main" val="17126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41473"/>
          <a:lstStyle/>
          <a:p>
            <a:pPr algn="ctr"/>
            <a:r>
              <a:rPr lang="en-US" dirty="0" smtClean="0"/>
              <a:t>Experiments Results</a:t>
            </a:r>
            <a:endParaRPr lang="en-US" dirty="0"/>
          </a:p>
        </p:txBody>
      </p:sp>
      <p:sp>
        <p:nvSpPr>
          <p:cNvPr id="5" name="Content Placeholder 2"/>
          <p:cNvSpPr>
            <a:spLocks noGrp="1"/>
          </p:cNvSpPr>
          <p:nvPr>
            <p:ph idx="1"/>
          </p:nvPr>
        </p:nvSpPr>
        <p:spPr/>
        <p:txBody>
          <a:bodyPr lIns="82945" tIns="41473" rIns="82945" bIns="41473"/>
          <a:lstStyle/>
          <a:p>
            <a:r>
              <a:rPr lang="en-US" b="1" dirty="0" smtClean="0"/>
              <a:t>Adversary modeling is important in solving SSGs</a:t>
            </a:r>
            <a:endParaRPr lang="en-US" b="1" dirty="0"/>
          </a:p>
          <a:p>
            <a:pPr lvl="1"/>
            <a:r>
              <a:rPr lang="en-US" dirty="0" smtClean="0"/>
              <a:t>SU-BRQR significantly outperforms MATCH</a:t>
            </a:r>
            <a:endParaRPr lang="en-US" dirty="0"/>
          </a:p>
          <a:p>
            <a:pPr lvl="0"/>
            <a:r>
              <a:rPr lang="en-US" b="1" dirty="0" smtClean="0"/>
              <a:t>SU-BRQR performs efficiently in new game scenarios</a:t>
            </a:r>
            <a:endParaRPr lang="en-US" b="1" dirty="0"/>
          </a:p>
          <a:p>
            <a:pPr lvl="1"/>
            <a:r>
              <a:rPr lang="en-US" dirty="0"/>
              <a:t>Security intelligence experts</a:t>
            </a:r>
          </a:p>
          <a:p>
            <a:pPr lvl="1"/>
            <a:r>
              <a:rPr lang="en-US" dirty="0"/>
              <a:t>New </a:t>
            </a:r>
            <a:r>
              <a:rPr lang="en-US" dirty="0" smtClean="0"/>
              <a:t>large game </a:t>
            </a:r>
            <a:r>
              <a:rPr lang="en-US" dirty="0"/>
              <a:t>settings of 24-target games, 9 defender </a:t>
            </a:r>
            <a:r>
              <a:rPr lang="en-US" dirty="0" smtClean="0"/>
              <a:t>resources</a:t>
            </a:r>
            <a:endParaRPr lang="en-US" dirty="0"/>
          </a:p>
        </p:txBody>
      </p:sp>
    </p:spTree>
    <p:extLst>
      <p:ext uri="{BB962C8B-B14F-4D97-AF65-F5344CB8AC3E}">
        <p14:creationId xmlns:p14="http://schemas.microsoft.com/office/powerpoint/2010/main" val="245382917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511840" cy="760400"/>
          </a:xfrm>
        </p:spPr>
        <p:txBody>
          <a:bodyPr tIns="41473">
            <a:normAutofit/>
          </a:bodyPr>
          <a:lstStyle/>
          <a:p>
            <a:pPr algn="ctr"/>
            <a:r>
              <a:rPr lang="en-US" sz="3200" b="1" dirty="0" smtClean="0"/>
              <a:t>How Could</a:t>
            </a:r>
            <a:r>
              <a:rPr lang="en-US" sz="3200" b="1" dirty="0"/>
              <a:t> Deployed Systems be Evaluate?</a:t>
            </a:r>
          </a:p>
        </p:txBody>
      </p:sp>
      <p:sp>
        <p:nvSpPr>
          <p:cNvPr id="3" name="Content Placeholder 2"/>
          <p:cNvSpPr>
            <a:spLocks noGrp="1"/>
          </p:cNvSpPr>
          <p:nvPr>
            <p:ph idx="1"/>
          </p:nvPr>
        </p:nvSpPr>
        <p:spPr>
          <a:xfrm>
            <a:off x="504000" y="1009546"/>
            <a:ext cx="8640000" cy="5461053"/>
          </a:xfrm>
          <a:ln>
            <a:solidFill>
              <a:schemeClr val="accent1"/>
            </a:solidFill>
          </a:ln>
        </p:spPr>
        <p:txBody>
          <a:bodyPr lIns="82945" tIns="41473" rIns="82945" bIns="41473">
            <a:normAutofit lnSpcReduction="10000"/>
          </a:bodyPr>
          <a:lstStyle/>
          <a:p>
            <a:pPr>
              <a:buBlip>
                <a:blip r:embed="rId2"/>
              </a:buBlip>
            </a:pPr>
            <a:r>
              <a:rPr lang="en-US" dirty="0" smtClean="0"/>
              <a:t>Evaluating deployed systems not easy</a:t>
            </a:r>
          </a:p>
          <a:p>
            <a:pPr lvl="1"/>
            <a:r>
              <a:rPr lang="en-US" dirty="0" smtClean="0">
                <a:solidFill>
                  <a:schemeClr val="tx1"/>
                </a:solidFill>
              </a:rPr>
              <a:t>Cannot switch security on/off for controlled experiments</a:t>
            </a:r>
            <a:endParaRPr lang="en-US" dirty="0">
              <a:solidFill>
                <a:schemeClr val="tx1"/>
              </a:solidFill>
            </a:endParaRPr>
          </a:p>
          <a:p>
            <a:pPr lvl="1"/>
            <a:r>
              <a:rPr lang="en-US" dirty="0" smtClean="0">
                <a:solidFill>
                  <a:schemeClr val="tx1"/>
                </a:solidFill>
              </a:rPr>
              <a:t>Cannot show we are “safe” (no 100% security)</a:t>
            </a:r>
            <a:endParaRPr lang="en-US" dirty="0">
              <a:solidFill>
                <a:schemeClr val="tx1"/>
              </a:solidFill>
            </a:endParaRPr>
          </a:p>
          <a:p>
            <a:pPr lvl="2"/>
            <a:endParaRPr lang="en-US" u="sng" dirty="0" smtClean="0">
              <a:solidFill>
                <a:schemeClr val="tx1"/>
              </a:solidFill>
            </a:endParaRPr>
          </a:p>
          <a:p>
            <a:r>
              <a:rPr lang="en-US" u="sng" dirty="0" smtClean="0">
                <a:solidFill>
                  <a:srgbClr val="C00000"/>
                </a:solidFill>
              </a:rPr>
              <a:t>Are our systems useful: </a:t>
            </a:r>
            <a:r>
              <a:rPr lang="en-US" u="sng" dirty="0">
                <a:solidFill>
                  <a:srgbClr val="C00000"/>
                </a:solidFill>
              </a:rPr>
              <a:t>Are we better off than previous approaches?</a:t>
            </a:r>
            <a:endParaRPr lang="en-US" u="sng" dirty="0"/>
          </a:p>
          <a:p>
            <a:pPr marL="937454" lvl="1" indent="-414726">
              <a:buFont typeface="+mj-lt"/>
              <a:buAutoNum type="arabicPeriod"/>
            </a:pPr>
            <a:r>
              <a:rPr lang="en-US" dirty="0"/>
              <a:t>Models </a:t>
            </a:r>
            <a:r>
              <a:rPr lang="en-US" dirty="0" smtClean="0"/>
              <a:t>and simulations</a:t>
            </a:r>
            <a:endParaRPr lang="en-US" dirty="0"/>
          </a:p>
          <a:p>
            <a:pPr marL="937454" lvl="1" indent="-414726">
              <a:buFont typeface="+mj-lt"/>
              <a:buAutoNum type="arabicPeriod"/>
            </a:pPr>
            <a:r>
              <a:rPr lang="en-US" dirty="0"/>
              <a:t>Human adversaries in the lab</a:t>
            </a:r>
          </a:p>
          <a:p>
            <a:pPr marL="937454" lvl="1" indent="-414726">
              <a:buFont typeface="+mj-lt"/>
              <a:buAutoNum type="arabicPeriod"/>
            </a:pPr>
            <a:r>
              <a:rPr lang="en-US" dirty="0"/>
              <a:t>A</a:t>
            </a:r>
            <a:r>
              <a:rPr lang="en-US" dirty="0" smtClean="0"/>
              <a:t>ctual security schedules before </a:t>
            </a:r>
            <a:r>
              <a:rPr lang="en-US" dirty="0" err="1" smtClean="0"/>
              <a:t>vs</a:t>
            </a:r>
            <a:r>
              <a:rPr lang="en-US" dirty="0" smtClean="0"/>
              <a:t> after</a:t>
            </a:r>
          </a:p>
          <a:p>
            <a:pPr marL="937454" lvl="1" indent="-414726">
              <a:buFont typeface="+mj-lt"/>
              <a:buAutoNum type="arabicPeriod"/>
            </a:pPr>
            <a:r>
              <a:rPr lang="en-US" dirty="0" smtClean="0"/>
              <a:t>Expert </a:t>
            </a:r>
            <a:r>
              <a:rPr lang="en-US" dirty="0"/>
              <a:t>evaluation</a:t>
            </a:r>
          </a:p>
          <a:p>
            <a:pPr marL="937454" lvl="1" indent="-414726">
              <a:buFont typeface="+mj-lt"/>
              <a:buAutoNum type="arabicPeriod"/>
            </a:pPr>
            <a:r>
              <a:rPr lang="en-US" dirty="0" smtClean="0"/>
              <a:t>“Adversary” teams simulate attack</a:t>
            </a:r>
          </a:p>
          <a:p>
            <a:pPr marL="937454" lvl="1" indent="-414726">
              <a:buFont typeface="+mj-lt"/>
              <a:buAutoNum type="arabicPeriod"/>
            </a:pPr>
            <a:r>
              <a:rPr lang="en-US" dirty="0" smtClean="0"/>
              <a:t>Supportive data from deployment</a:t>
            </a:r>
          </a:p>
          <a:p>
            <a:pPr marL="937454" lvl="1" indent="-414726">
              <a:buFont typeface="+mj-lt"/>
              <a:buAutoNum type="arabicPeriod"/>
            </a:pPr>
            <a:r>
              <a:rPr lang="en-US" dirty="0" smtClean="0"/>
              <a:t>Future deployments</a:t>
            </a:r>
            <a:endParaRPr lang="en-US" dirty="0"/>
          </a:p>
          <a:p>
            <a:pPr marL="96482" indent="0">
              <a:buNone/>
            </a:pPr>
            <a:endParaRPr lang="en-US" dirty="0" smtClean="0">
              <a:solidFill>
                <a:schemeClr val="tx1"/>
              </a:solidFill>
            </a:endParaRPr>
          </a:p>
          <a:p>
            <a:endParaRPr lang="en-US" dirty="0" smtClean="0"/>
          </a:p>
          <a:p>
            <a:endParaRPr lang="en-US" dirty="0" smtClean="0"/>
          </a:p>
          <a:p>
            <a:endParaRPr lang="en-US" dirty="0" smtClean="0"/>
          </a:p>
          <a:p>
            <a:pPr>
              <a:buNone/>
            </a:pPr>
            <a:endParaRPr lang="en-US" dirty="0"/>
          </a:p>
        </p:txBody>
      </p:sp>
    </p:spTree>
    <p:extLst>
      <p:ext uri="{BB962C8B-B14F-4D97-AF65-F5344CB8AC3E}">
        <p14:creationId xmlns:p14="http://schemas.microsoft.com/office/powerpoint/2010/main" val="24448648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381000"/>
            <a:ext cx="9042400" cy="1143000"/>
          </a:xfrm>
        </p:spPr>
        <p:txBody>
          <a:bodyPr>
            <a:normAutofit fontScale="90000"/>
          </a:bodyPr>
          <a:lstStyle/>
          <a:p>
            <a:pPr algn="ctr"/>
            <a:r>
              <a:rPr lang="en-US" b="1" dirty="0" smtClean="0"/>
              <a:t>Fare Evasion: Mixed Strategy Evaluation </a:t>
            </a:r>
            <a:endParaRPr lang="en-US" b="1" dirty="0"/>
          </a:p>
        </p:txBody>
      </p:sp>
      <p:sp>
        <p:nvSpPr>
          <p:cNvPr id="3" name="Content Placeholder 2"/>
          <p:cNvSpPr>
            <a:spLocks noGrp="1"/>
          </p:cNvSpPr>
          <p:nvPr>
            <p:ph idx="1"/>
          </p:nvPr>
        </p:nvSpPr>
        <p:spPr>
          <a:xfrm>
            <a:off x="304801" y="3962400"/>
            <a:ext cx="8839200" cy="2009482"/>
          </a:xfrm>
        </p:spPr>
        <p:txBody>
          <a:bodyPr/>
          <a:lstStyle/>
          <a:p>
            <a:r>
              <a:rPr lang="en-US" sz="2400" dirty="0" smtClean="0"/>
              <a:t>Mixed strategy computed using Game Theory (GT) vs Mixed Strategy computed using Uniform Random (UR)</a:t>
            </a:r>
          </a:p>
          <a:p>
            <a:pPr lvl="1"/>
            <a:r>
              <a:rPr lang="en-US" sz="2000" dirty="0" smtClean="0"/>
              <a:t>UR: automated tool used to allocate security resources</a:t>
            </a:r>
          </a:p>
          <a:p>
            <a:pPr lvl="1"/>
            <a:r>
              <a:rPr lang="en-US" sz="2000" dirty="0" smtClean="0"/>
              <a:t>Idea: race </a:t>
            </a:r>
            <a:r>
              <a:rPr lang="en-US" sz="2000" dirty="0"/>
              <a:t>between </a:t>
            </a:r>
            <a:r>
              <a:rPr lang="en-US" sz="2000" dirty="0" smtClean="0"/>
              <a:t>algorithms</a:t>
            </a:r>
          </a:p>
          <a:p>
            <a:pPr marL="914400" lvl="2" indent="0">
              <a:buNone/>
            </a:pPr>
            <a:r>
              <a:rPr lang="en-US" sz="1600" b="1" dirty="0" smtClean="0">
                <a:solidFill>
                  <a:srgbClr val="8A001E"/>
                </a:solidFill>
              </a:rPr>
              <a:t>	which strategy leads to more captures? </a:t>
            </a:r>
            <a:endParaRPr lang="en-US" sz="1600" b="1" dirty="0">
              <a:solidFill>
                <a:srgbClr val="8A001E"/>
              </a:solidFill>
            </a:endParaRPr>
          </a:p>
        </p:txBody>
      </p:sp>
      <p:pic>
        <p:nvPicPr>
          <p:cNvPr id="5122" name="Picture 2" descr="C:\Users\dellefav\Desktop\sec_assistan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24000"/>
            <a:ext cx="304726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dellefav\Desktop\FE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1447800"/>
            <a:ext cx="1905740" cy="254098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ellefav\Desktop\FE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447800"/>
            <a:ext cx="3064933" cy="2298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5867400"/>
            <a:ext cx="9982200" cy="1200329"/>
          </a:xfrm>
          <a:prstGeom prst="rect">
            <a:avLst/>
          </a:prstGeom>
          <a:noFill/>
        </p:spPr>
        <p:txBody>
          <a:bodyPr wrap="square" rtlCol="0">
            <a:spAutoFit/>
          </a:bodyPr>
          <a:lstStyle/>
          <a:p>
            <a:pPr lvl="0"/>
            <a:r>
              <a:rPr lang="en-US" dirty="0" smtClean="0"/>
              <a:t>Delle, Yin, Zhang, Tambe</a:t>
            </a:r>
            <a:r>
              <a:rPr lang="en-US" dirty="0"/>
              <a:t>, </a:t>
            </a:r>
            <a:r>
              <a:rPr lang="en-US" dirty="0" smtClean="0"/>
              <a:t>Kraus</a:t>
            </a:r>
            <a:r>
              <a:rPr lang="en-US" dirty="0"/>
              <a:t>, </a:t>
            </a:r>
            <a:r>
              <a:rPr lang="en-US" dirty="0" smtClean="0"/>
              <a:t>Sullivan</a:t>
            </a:r>
            <a:r>
              <a:rPr lang="en-US" dirty="0"/>
              <a:t>. Game-theoretic Security Patrolling with </a:t>
            </a:r>
            <a:endParaRPr lang="en-US" dirty="0" smtClean="0"/>
          </a:p>
          <a:p>
            <a:pPr lvl="0"/>
            <a:r>
              <a:rPr lang="en-US" dirty="0" smtClean="0"/>
              <a:t>Dynamic </a:t>
            </a:r>
            <a:r>
              <a:rPr lang="en-US" dirty="0"/>
              <a:t>Execution Uncertainty and a Case Study on a Real Transit </a:t>
            </a:r>
            <a:r>
              <a:rPr lang="en-US" dirty="0" smtClean="0"/>
              <a:t>System, JAIR 2014</a:t>
            </a:r>
          </a:p>
          <a:p>
            <a:pPr lvl="0"/>
            <a:r>
              <a:rPr lang="en-US" dirty="0"/>
              <a:t>http://</a:t>
            </a:r>
            <a:r>
              <a:rPr lang="en-US" dirty="0" smtClean="0"/>
              <a:t>teamcore.usc.edu/papers/2014/jair2014-execution.pdf</a:t>
            </a:r>
          </a:p>
          <a:p>
            <a:pPr lvl="0"/>
            <a:endParaRPr lang="en-US" dirty="0"/>
          </a:p>
        </p:txBody>
      </p:sp>
    </p:spTree>
    <p:extLst>
      <p:ext uri="{BB962C8B-B14F-4D97-AF65-F5344CB8AC3E}">
        <p14:creationId xmlns:p14="http://schemas.microsoft.com/office/powerpoint/2010/main" val="2857423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7|8.2"/>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30089</TotalTime>
  <Words>5029</Words>
  <Application>Microsoft Office PowerPoint</Application>
  <PresentationFormat>On-screen Show (4:3)</PresentationFormat>
  <Paragraphs>934</Paragraphs>
  <Slides>103</Slides>
  <Notes>54</Notes>
  <HiddenSlides>1</HiddenSlides>
  <MMClips>2</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103</vt:i4>
      </vt:variant>
    </vt:vector>
  </HeadingPairs>
  <TitlesOfParts>
    <vt:vector size="109" baseType="lpstr">
      <vt:lpstr>Custom Design</vt:lpstr>
      <vt:lpstr>Flow</vt:lpstr>
      <vt:lpstr>תרשים</vt:lpstr>
      <vt:lpstr>Chart</vt:lpstr>
      <vt:lpstr>Image</vt:lpstr>
      <vt:lpstr>Equation</vt:lpstr>
      <vt:lpstr>    Intelligent Systems for Homeland Security  Sarit Kraus Dept of Computer Science Bar-Ilan University Israel   </vt:lpstr>
      <vt:lpstr>Sarit Kraus</vt:lpstr>
      <vt:lpstr>Sarit Kraus Intelligent Agents that Interact Proficiently with People</vt:lpstr>
      <vt:lpstr>Sarit Kraus: Robots and Homeland Security</vt:lpstr>
      <vt:lpstr>Plan of the Tutorial</vt:lpstr>
      <vt:lpstr>PowerPoint Presentation</vt:lpstr>
      <vt:lpstr>Collaborators</vt:lpstr>
      <vt:lpstr>Physical Security  with Bounded Resources</vt:lpstr>
      <vt:lpstr>Many Targets      Few Resources</vt:lpstr>
      <vt:lpstr>Game Theory</vt:lpstr>
      <vt:lpstr>Short introduction to game theory </vt:lpstr>
      <vt:lpstr>Decision Theory (reminder) (How to make decisions)</vt:lpstr>
      <vt:lpstr>Basic Principle</vt:lpstr>
      <vt:lpstr>Risk Averse, Risk Neutral Risk Seeking</vt:lpstr>
      <vt:lpstr>Game Description</vt:lpstr>
      <vt:lpstr>Game Description (cont)</vt:lpstr>
      <vt:lpstr>Classification of Games</vt:lpstr>
      <vt:lpstr>Games with Simultaneous Moves and Complete Information </vt:lpstr>
      <vt:lpstr>Matching Pennies</vt:lpstr>
      <vt:lpstr>Prisoner’s Dilemma</vt:lpstr>
      <vt:lpstr>Coordination Games</vt:lpstr>
      <vt:lpstr>Battle of sexes</vt:lpstr>
      <vt:lpstr> Definition of Nash Equilibrium</vt:lpstr>
      <vt:lpstr>Definition of Nash Equilibrium</vt:lpstr>
      <vt:lpstr>An Example of a Nash Equilibrium</vt:lpstr>
      <vt:lpstr>Mixed strategies</vt:lpstr>
      <vt:lpstr>Mixed Strategies</vt:lpstr>
      <vt:lpstr>Mixed strategy</vt:lpstr>
      <vt:lpstr>Rock Paper Scissors</vt:lpstr>
      <vt:lpstr>Setup</vt:lpstr>
      <vt:lpstr>Setup</vt:lpstr>
      <vt:lpstr>Extensive Form Games</vt:lpstr>
      <vt:lpstr>Extensive Form Games - Intro</vt:lpstr>
      <vt:lpstr>Example: Cuban Missile Crisis</vt:lpstr>
      <vt:lpstr>Subgame perfect equilibrium &amp; credible threats</vt:lpstr>
      <vt:lpstr>Example: Cuban Missile Crisis</vt:lpstr>
      <vt:lpstr>Type of games</vt:lpstr>
      <vt:lpstr>Security Games</vt:lpstr>
      <vt:lpstr>ARMOR: Deployed at LAX 2007 </vt:lpstr>
      <vt:lpstr>ARMOR (2009 Video)</vt:lpstr>
      <vt:lpstr>ARMOR Canine: Interface</vt:lpstr>
      <vt:lpstr>PowerPoint Presentation</vt:lpstr>
      <vt:lpstr>Federal Air Marshals Service (FAMS)</vt:lpstr>
      <vt:lpstr>PowerPoint Presentation</vt:lpstr>
      <vt:lpstr>IRIS: “Intelligent Randomization  in  International Scheduling”  (Deployed 2009)</vt:lpstr>
      <vt:lpstr>PROTECT (Boston, NY and Beyond)</vt:lpstr>
      <vt:lpstr>Protecting Moving Targets: Ferries</vt:lpstr>
      <vt:lpstr>Protecting Moving Targets: Ferries</vt:lpstr>
      <vt:lpstr>Protecting Ferries: Deployment</vt:lpstr>
      <vt:lpstr>Mumbai</vt:lpstr>
      <vt:lpstr>Urban Road Network Security</vt:lpstr>
      <vt:lpstr>PowerPoint Presentation</vt:lpstr>
      <vt:lpstr>Beyond Counterterrorism: Other Domains</vt:lpstr>
      <vt:lpstr>Research Challenges</vt:lpstr>
      <vt:lpstr>Game Solutions</vt:lpstr>
      <vt:lpstr>Game Solutions</vt:lpstr>
      <vt:lpstr>Game Solutions</vt:lpstr>
      <vt:lpstr>Stackelberg Game: Non-Simultaneous Moves</vt:lpstr>
      <vt:lpstr>Stackelberg Game: Non-Simultaneous Moves</vt:lpstr>
      <vt:lpstr>Stackelberg Equilibrium</vt:lpstr>
      <vt:lpstr>Strong Stackelberg Equilibrium</vt:lpstr>
      <vt:lpstr>PowerPoint Presentation</vt:lpstr>
      <vt:lpstr>Obtaining MILP</vt:lpstr>
      <vt:lpstr>Uncertainty about payoffs: Bayesian Game</vt:lpstr>
      <vt:lpstr>Obtaining MILP (DOBS)</vt:lpstr>
      <vt:lpstr>Example Security Game</vt:lpstr>
      <vt:lpstr>Example Security Game: no coverage</vt:lpstr>
      <vt:lpstr>Example Security Game: Uniform Coverage</vt:lpstr>
      <vt:lpstr>DOBSS</vt:lpstr>
      <vt:lpstr>DOBSS</vt:lpstr>
      <vt:lpstr>DOBSS</vt:lpstr>
      <vt:lpstr>DOBSS</vt:lpstr>
      <vt:lpstr>DOBSS</vt:lpstr>
      <vt:lpstr>DOBSS</vt:lpstr>
      <vt:lpstr>DOBSS</vt:lpstr>
      <vt:lpstr>COBRA: Bounded Rationality</vt:lpstr>
      <vt:lpstr>COBRA: Bounded Rationality</vt:lpstr>
      <vt:lpstr>COBRA: Bounded Rationality</vt:lpstr>
      <vt:lpstr>COBRA: Observational Uncertainty</vt:lpstr>
      <vt:lpstr>COBRA: Observational Uncertainty</vt:lpstr>
      <vt:lpstr>COBRA: Observational Uncertainty</vt:lpstr>
      <vt:lpstr>COBRA: Observational Uncertainty</vt:lpstr>
      <vt:lpstr>COBRA: Observational Uncertainty</vt:lpstr>
      <vt:lpstr>COBRA</vt:lpstr>
      <vt:lpstr>COBRA</vt:lpstr>
      <vt:lpstr>COBRA</vt:lpstr>
      <vt:lpstr>COBRA</vt:lpstr>
      <vt:lpstr>DOBSS</vt:lpstr>
      <vt:lpstr>Experiment Interface</vt:lpstr>
      <vt:lpstr>Experimental Results</vt:lpstr>
      <vt:lpstr>Results – Reward Structures 1 &amp; 2</vt:lpstr>
      <vt:lpstr>Robust Algorithms</vt:lpstr>
      <vt:lpstr>Quantal Response</vt:lpstr>
      <vt:lpstr>SUQR</vt:lpstr>
      <vt:lpstr>SUQR - Learning Parameters</vt:lpstr>
      <vt:lpstr>Experimental Setup</vt:lpstr>
      <vt:lpstr>Experiments Results</vt:lpstr>
      <vt:lpstr>How Could Deployed Systems be Evaluate?</vt:lpstr>
      <vt:lpstr>Fare Evasion: Mixed Strategy Evaluation </vt:lpstr>
      <vt:lpstr>Fare Evasion Trials on the LA Metro</vt:lpstr>
      <vt:lpstr>Results: In general, GT performed better than UR</vt:lpstr>
      <vt:lpstr>Results: GT performed better despite UR augmented with human intelligence</vt:lpstr>
      <vt:lpstr>Dynamic Modeling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 Proposal Business Intelligence  to Quickly Model Data</dc:title>
  <dc:creator>Avi Rosenfeld</dc:creator>
  <cp:lastModifiedBy>user</cp:lastModifiedBy>
  <cp:revision>564</cp:revision>
  <dcterms:created xsi:type="dcterms:W3CDTF">2009-09-02T05:54:12Z</dcterms:created>
  <dcterms:modified xsi:type="dcterms:W3CDTF">2014-06-11T09:16:41Z</dcterms:modified>
</cp:coreProperties>
</file>