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44" r:id="rId2"/>
  </p:sldMasterIdLst>
  <p:notesMasterIdLst>
    <p:notesMasterId r:id="rId104"/>
  </p:notesMasterIdLst>
  <p:sldIdLst>
    <p:sldId id="464" r:id="rId3"/>
    <p:sldId id="951" r:id="rId4"/>
    <p:sldId id="952" r:id="rId5"/>
    <p:sldId id="954" r:id="rId6"/>
    <p:sldId id="955" r:id="rId7"/>
    <p:sldId id="956" r:id="rId8"/>
    <p:sldId id="957" r:id="rId9"/>
    <p:sldId id="1014" r:id="rId10"/>
    <p:sldId id="1018" r:id="rId11"/>
    <p:sldId id="1019" r:id="rId12"/>
    <p:sldId id="1017" r:id="rId13"/>
    <p:sldId id="1020" r:id="rId14"/>
    <p:sldId id="1012" r:id="rId15"/>
    <p:sldId id="1021" r:id="rId16"/>
    <p:sldId id="1022" r:id="rId17"/>
    <p:sldId id="1023" r:id="rId18"/>
    <p:sldId id="1024" r:id="rId19"/>
    <p:sldId id="1013" r:id="rId20"/>
    <p:sldId id="963" r:id="rId21"/>
    <p:sldId id="1025" r:id="rId22"/>
    <p:sldId id="964" r:id="rId23"/>
    <p:sldId id="1026" r:id="rId24"/>
    <p:sldId id="972" r:id="rId25"/>
    <p:sldId id="977" r:id="rId26"/>
    <p:sldId id="978" r:id="rId27"/>
    <p:sldId id="979" r:id="rId28"/>
    <p:sldId id="981" r:id="rId29"/>
    <p:sldId id="982" r:id="rId30"/>
    <p:sldId id="987" r:id="rId31"/>
    <p:sldId id="988" r:id="rId32"/>
    <p:sldId id="989" r:id="rId33"/>
    <p:sldId id="990" r:id="rId34"/>
    <p:sldId id="991" r:id="rId35"/>
    <p:sldId id="992" r:id="rId36"/>
    <p:sldId id="1028" r:id="rId37"/>
    <p:sldId id="993" r:id="rId38"/>
    <p:sldId id="994" r:id="rId39"/>
    <p:sldId id="995" r:id="rId40"/>
    <p:sldId id="996" r:id="rId41"/>
    <p:sldId id="997" r:id="rId42"/>
    <p:sldId id="998" r:id="rId43"/>
    <p:sldId id="999" r:id="rId44"/>
    <p:sldId id="1000" r:id="rId45"/>
    <p:sldId id="1001" r:id="rId46"/>
    <p:sldId id="1002" r:id="rId47"/>
    <p:sldId id="1003" r:id="rId48"/>
    <p:sldId id="1027" r:id="rId49"/>
    <p:sldId id="1004" r:id="rId50"/>
    <p:sldId id="1005" r:id="rId51"/>
    <p:sldId id="1006" r:id="rId52"/>
    <p:sldId id="1007" r:id="rId53"/>
    <p:sldId id="1008" r:id="rId54"/>
    <p:sldId id="1030" r:id="rId55"/>
    <p:sldId id="1029" r:id="rId56"/>
    <p:sldId id="1031" r:id="rId57"/>
    <p:sldId id="1032" r:id="rId58"/>
    <p:sldId id="1033" r:id="rId59"/>
    <p:sldId id="1034" r:id="rId60"/>
    <p:sldId id="1087" r:id="rId61"/>
    <p:sldId id="1088" r:id="rId62"/>
    <p:sldId id="1089" r:id="rId63"/>
    <p:sldId id="1038" r:id="rId64"/>
    <p:sldId id="1039" r:id="rId65"/>
    <p:sldId id="1040" r:id="rId66"/>
    <p:sldId id="1042" r:id="rId67"/>
    <p:sldId id="1045" r:id="rId68"/>
    <p:sldId id="1046" r:id="rId69"/>
    <p:sldId id="1090" r:id="rId70"/>
    <p:sldId id="1049" r:id="rId71"/>
    <p:sldId id="1050" r:id="rId72"/>
    <p:sldId id="1051" r:id="rId73"/>
    <p:sldId id="1053" r:id="rId74"/>
    <p:sldId id="1054" r:id="rId75"/>
    <p:sldId id="1057" r:id="rId76"/>
    <p:sldId id="1058" r:id="rId77"/>
    <p:sldId id="1059" r:id="rId78"/>
    <p:sldId id="1060" r:id="rId79"/>
    <p:sldId id="1061" r:id="rId80"/>
    <p:sldId id="1062" r:id="rId81"/>
    <p:sldId id="1063" r:id="rId82"/>
    <p:sldId id="1064" r:id="rId83"/>
    <p:sldId id="1065" r:id="rId84"/>
    <p:sldId id="1066" r:id="rId85"/>
    <p:sldId id="1067" r:id="rId86"/>
    <p:sldId id="1068" r:id="rId87"/>
    <p:sldId id="1069" r:id="rId88"/>
    <p:sldId id="1072" r:id="rId89"/>
    <p:sldId id="1073" r:id="rId90"/>
    <p:sldId id="1074" r:id="rId91"/>
    <p:sldId id="1075" r:id="rId92"/>
    <p:sldId id="1076" r:id="rId93"/>
    <p:sldId id="1077" r:id="rId94"/>
    <p:sldId id="1078" r:id="rId95"/>
    <p:sldId id="1079" r:id="rId96"/>
    <p:sldId id="1080" r:id="rId97"/>
    <p:sldId id="1081" r:id="rId98"/>
    <p:sldId id="1082" r:id="rId99"/>
    <p:sldId id="1083" r:id="rId100"/>
    <p:sldId id="1084" r:id="rId101"/>
    <p:sldId id="1085" r:id="rId102"/>
    <p:sldId id="1086" r:id="rId10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47" autoAdjust="0"/>
    <p:restoredTop sz="79372" autoAdjust="0"/>
  </p:normalViewPr>
  <p:slideViewPr>
    <p:cSldViewPr>
      <p:cViewPr>
        <p:scale>
          <a:sx n="66" d="100"/>
          <a:sy n="66" d="100"/>
        </p:scale>
        <p:origin x="-2286" y="-1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2" Type="http://schemas.openxmlformats.org/officeDocument/2006/relationships/oleObject" Target="file:///C:\Research\Pirate\results\Stat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sz="3200"/>
            </a:pPr>
            <a:r>
              <a:rPr lang="en-US" sz="2800" dirty="0"/>
              <a:t>Success </a:t>
            </a:r>
            <a:r>
              <a:rPr lang="en-US" sz="2800" dirty="0" smtClean="0"/>
              <a:t>Rate in Catching the Pirate</a:t>
            </a:r>
            <a:endParaRPr lang="en-US" sz="2800" dirty="0"/>
          </a:p>
        </c:rich>
      </c:tx>
      <c:layout/>
      <c:overlay val="0"/>
    </c:title>
    <c:autoTitleDeleted val="0"/>
    <c:plotArea>
      <c:layout/>
      <c:barChart>
        <c:barDir val="col"/>
        <c:grouping val="clustered"/>
        <c:varyColors val="0"/>
        <c:ser>
          <c:idx val="0"/>
          <c:order val="0"/>
          <c:tx>
            <c:strRef>
              <c:f>Sheet2!$A$16</c:f>
              <c:strCache>
                <c:ptCount val="1"/>
                <c:pt idx="0">
                  <c:v>no agent</c:v>
                </c:pt>
              </c:strCache>
            </c:strRef>
          </c:tx>
          <c:invertIfNegative val="0"/>
          <c:errBars>
            <c:errBarType val="both"/>
            <c:errValType val="fixedVal"/>
            <c:noEndCap val="0"/>
            <c:val val="5"/>
          </c:errBars>
          <c:cat>
            <c:strRef>
              <c:f>Sheet2!$B$15:$C$15</c:f>
              <c:strCache>
                <c:ptCount val="2"/>
                <c:pt idx="0">
                  <c:v>basic version</c:v>
                </c:pt>
                <c:pt idx="1">
                  <c:v>informer version</c:v>
                </c:pt>
              </c:strCache>
            </c:strRef>
          </c:cat>
          <c:val>
            <c:numRef>
              <c:f>Sheet2!$B$16:$C$16</c:f>
              <c:numCache>
                <c:formatCode>General</c:formatCode>
                <c:ptCount val="2"/>
                <c:pt idx="0">
                  <c:v>27.450980392156865</c:v>
                </c:pt>
                <c:pt idx="1">
                  <c:v>26.47058823529412</c:v>
                </c:pt>
              </c:numCache>
            </c:numRef>
          </c:val>
        </c:ser>
        <c:ser>
          <c:idx val="1"/>
          <c:order val="1"/>
          <c:tx>
            <c:strRef>
              <c:f>Sheet2!$A$17</c:f>
              <c:strCache>
                <c:ptCount val="1"/>
                <c:pt idx="0">
                  <c:v>with agent</c:v>
                </c:pt>
              </c:strCache>
            </c:strRef>
          </c:tx>
          <c:invertIfNegative val="0"/>
          <c:errBars>
            <c:errBarType val="both"/>
            <c:errValType val="fixedVal"/>
            <c:noEndCap val="0"/>
            <c:val val="5"/>
          </c:errBars>
          <c:cat>
            <c:strRef>
              <c:f>Sheet2!$B$15:$C$15</c:f>
              <c:strCache>
                <c:ptCount val="2"/>
                <c:pt idx="0">
                  <c:v>basic version</c:v>
                </c:pt>
                <c:pt idx="1">
                  <c:v>informer version</c:v>
                </c:pt>
              </c:strCache>
            </c:strRef>
          </c:cat>
          <c:val>
            <c:numRef>
              <c:f>Sheet2!$B$17:$C$17</c:f>
              <c:numCache>
                <c:formatCode>General</c:formatCode>
                <c:ptCount val="2"/>
                <c:pt idx="0">
                  <c:v>43.678160919540232</c:v>
                </c:pt>
                <c:pt idx="1">
                  <c:v>39.726027397260275</c:v>
                </c:pt>
              </c:numCache>
            </c:numRef>
          </c:val>
        </c:ser>
        <c:dLbls>
          <c:showLegendKey val="0"/>
          <c:showVal val="0"/>
          <c:showCatName val="0"/>
          <c:showSerName val="0"/>
          <c:showPercent val="0"/>
          <c:showBubbleSize val="0"/>
        </c:dLbls>
        <c:gapWidth val="150"/>
        <c:axId val="119060480"/>
        <c:axId val="114453312"/>
      </c:barChart>
      <c:catAx>
        <c:axId val="119060480"/>
        <c:scaling>
          <c:orientation val="minMax"/>
        </c:scaling>
        <c:delete val="0"/>
        <c:axPos val="b"/>
        <c:majorTickMark val="out"/>
        <c:minorTickMark val="none"/>
        <c:tickLblPos val="nextTo"/>
        <c:txPr>
          <a:bodyPr/>
          <a:lstStyle/>
          <a:p>
            <a:pPr>
              <a:defRPr sz="2000"/>
            </a:pPr>
            <a:endParaRPr lang="en-US"/>
          </a:p>
        </c:txPr>
        <c:crossAx val="114453312"/>
        <c:crosses val="autoZero"/>
        <c:auto val="1"/>
        <c:lblAlgn val="ctr"/>
        <c:lblOffset val="100"/>
        <c:noMultiLvlLbl val="0"/>
      </c:catAx>
      <c:valAx>
        <c:axId val="114453312"/>
        <c:scaling>
          <c:orientation val="minMax"/>
        </c:scaling>
        <c:delete val="0"/>
        <c:axPos val="l"/>
        <c:majorGridlines/>
        <c:title>
          <c:tx>
            <c:rich>
              <a:bodyPr rot="-5400000" vert="horz"/>
              <a:lstStyle/>
              <a:p>
                <a:pPr>
                  <a:defRPr sz="1800"/>
                </a:pPr>
                <a:r>
                  <a:rPr lang="en-US" sz="1800"/>
                  <a:t>Percent</a:t>
                </a:r>
              </a:p>
            </c:rich>
          </c:tx>
          <c:layout/>
          <c:overlay val="0"/>
        </c:title>
        <c:numFmt formatCode="General" sourceLinked="1"/>
        <c:majorTickMark val="out"/>
        <c:minorTickMark val="none"/>
        <c:tickLblPos val="nextTo"/>
        <c:txPr>
          <a:bodyPr/>
          <a:lstStyle/>
          <a:p>
            <a:pPr>
              <a:defRPr sz="1600"/>
            </a:pPr>
            <a:endParaRPr lang="en-US"/>
          </a:p>
        </c:txPr>
        <c:crossAx val="119060480"/>
        <c:crosses val="autoZero"/>
        <c:crossBetween val="between"/>
      </c:valAx>
    </c:plotArea>
    <c:legend>
      <c:legendPos val="r"/>
      <c:layout/>
      <c:overlay val="0"/>
      <c:txPr>
        <a:bodyPr/>
        <a:lstStyle/>
        <a:p>
          <a:pPr>
            <a:defRPr sz="1600"/>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F52CC69-797E-43F4-877B-3369480CFA67}" type="datetimeFigureOut">
              <a:rPr lang="en-US"/>
              <a:pPr>
                <a:defRPr/>
              </a:pPr>
              <a:t>6/11/2014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5EDC9312-C8AA-4893-8B68-67CCE22049FE}" type="slidenum">
              <a:rPr lang="he-IL"/>
              <a:pPr/>
              <a:t>‹#›</a:t>
            </a:fld>
            <a:endParaRPr lang="en-US"/>
          </a:p>
        </p:txBody>
      </p:sp>
    </p:spTree>
    <p:extLst>
      <p:ext uri="{BB962C8B-B14F-4D97-AF65-F5344CB8AC3E}">
        <p14:creationId xmlns:p14="http://schemas.microsoft.com/office/powerpoint/2010/main" val="10717499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F624C37-3389-4169-B6A6-186A7E1D2A82}" type="slidenum">
              <a:rPr lang="he-IL" smtClean="0"/>
              <a:pPr/>
              <a:t>1</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56945489-FF74-40C9-A30E-6F5AECAF309D}" type="slidenum">
              <a:rPr lang="en-US" smtClean="0"/>
              <a:pPr>
                <a:defRPr/>
              </a:pPr>
              <a:t>76</a:t>
            </a:fld>
            <a:endParaRPr lang="en-US"/>
          </a:p>
        </p:txBody>
      </p:sp>
    </p:spTree>
    <p:extLst>
      <p:ext uri="{BB962C8B-B14F-4D97-AF65-F5344CB8AC3E}">
        <p14:creationId xmlns:p14="http://schemas.microsoft.com/office/powerpoint/2010/main" val="682684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56945489-FF74-40C9-A30E-6F5AECAF309D}" type="slidenum">
              <a:rPr lang="en-US" smtClean="0"/>
              <a:pPr>
                <a:defRPr/>
              </a:pPr>
              <a:t>77</a:t>
            </a:fld>
            <a:endParaRPr lang="en-US"/>
          </a:p>
        </p:txBody>
      </p:sp>
    </p:spTree>
    <p:extLst>
      <p:ext uri="{BB962C8B-B14F-4D97-AF65-F5344CB8AC3E}">
        <p14:creationId xmlns:p14="http://schemas.microsoft.com/office/powerpoint/2010/main" val="682684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B3812982-95BB-4338-9F51-6557BFC06D70}" type="slidenum">
              <a:rPr lang="en-US">
                <a:solidFill>
                  <a:srgbClr val="000000"/>
                </a:solidFill>
                <a:latin typeface="Times New Roman" pitchFamily="16" charset="0"/>
              </a:rPr>
              <a:pPr eaLnBrk="1"/>
              <a:t>78</a:t>
            </a:fld>
            <a:endParaRPr lang="en-US">
              <a:solidFill>
                <a:srgbClr val="000000"/>
              </a:solidFill>
              <a:latin typeface="Times New Roman" pitchFamily="16" charset="0"/>
            </a:endParaRPr>
          </a:p>
        </p:txBody>
      </p:sp>
      <p:sp>
        <p:nvSpPr>
          <p:cNvPr id="36867"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smtClean="0"/>
              <a:t>Our game is a simultaneous variation, where both players need to decide stimulatingly whether to leave or to stay.</a:t>
            </a:r>
          </a:p>
          <a:p>
            <a:r>
              <a:rPr lang="en-US" dirty="0" smtClean="0"/>
              <a:t>The little piggy is the pot. In the onset of the game there is small amount of money in the pot, let say one pound. </a:t>
            </a:r>
          </a:p>
          <a:p>
            <a:endParaRPr lang="en-US" dirty="0" smtClean="0"/>
          </a:p>
          <a:p>
            <a:pPr eaLnBrk="1">
              <a:lnSpc>
                <a:spcPct val="93000"/>
              </a:lnSpc>
              <a:spcBef>
                <a:spcPct val="0"/>
              </a:spcBef>
            </a:pPr>
            <a:r>
              <a:rPr lang="en-US" dirty="0" smtClean="0">
                <a:latin typeface="Arial" charset="0"/>
                <a:ea typeface="DejaVu Sans" charset="0"/>
                <a:cs typeface="DejaVu Sans" charset="0"/>
              </a:rPr>
              <a:t>Why this game?</a:t>
            </a:r>
          </a:p>
          <a:p>
            <a:pPr>
              <a:lnSpc>
                <a:spcPct val="93000"/>
              </a:lnSpc>
              <a:spcBef>
                <a:spcPct val="0"/>
              </a:spcBef>
              <a:spcAft>
                <a:spcPts val="1279"/>
              </a:spcAft>
            </a:pPr>
            <a:r>
              <a:rPr lang="en-US" dirty="0" smtClean="0">
                <a:latin typeface="Arial" charset="0"/>
                <a:ea typeface="DejaVu Sans" charset="0"/>
                <a:cs typeface="DejaVu Sans" charset="0"/>
              </a:rPr>
              <a:t>Binary decision – simple</a:t>
            </a:r>
          </a:p>
          <a:p>
            <a:pPr>
              <a:lnSpc>
                <a:spcPct val="93000"/>
              </a:lnSpc>
              <a:spcBef>
                <a:spcPct val="0"/>
              </a:spcBef>
              <a:spcAft>
                <a:spcPts val="1279"/>
              </a:spcAft>
            </a:pPr>
            <a:r>
              <a:rPr lang="en-US" dirty="0" smtClean="0">
                <a:latin typeface="Arial" charset="0"/>
                <a:ea typeface="DejaVu Sans" charset="0"/>
                <a:cs typeface="DejaVu Sans" charset="0"/>
              </a:rPr>
              <a:t>Cognitive meaning</a:t>
            </a:r>
          </a:p>
          <a:p>
            <a:pPr>
              <a:lnSpc>
                <a:spcPct val="93000"/>
              </a:lnSpc>
              <a:spcBef>
                <a:spcPct val="0"/>
              </a:spcBef>
              <a:spcAft>
                <a:spcPts val="1279"/>
              </a:spcAft>
            </a:pPr>
            <a:r>
              <a:rPr lang="en-US" dirty="0" smtClean="0">
                <a:latin typeface="Arial" charset="0"/>
                <a:ea typeface="DejaVu Sans" charset="0"/>
                <a:cs typeface="DejaVu Sans" charset="0"/>
              </a:rPr>
              <a:t>An agent can use the prediction to play with another human player</a:t>
            </a:r>
          </a:p>
          <a:p>
            <a:pPr>
              <a:lnSpc>
                <a:spcPct val="93000"/>
              </a:lnSpc>
              <a:spcBef>
                <a:spcPct val="0"/>
              </a:spcBef>
              <a:spcAft>
                <a:spcPts val="1279"/>
              </a:spcAft>
            </a:pPr>
            <a:endParaRPr lang="en-US" dirty="0" smtClean="0">
              <a:latin typeface="Arial" charset="0"/>
              <a:ea typeface="DejaVu Sans" charset="0"/>
              <a:cs typeface="DejaVu Sans" charset="0"/>
            </a:endParaRPr>
          </a:p>
          <a:p>
            <a:pPr>
              <a:lnSpc>
                <a:spcPct val="93000"/>
              </a:lnSpc>
              <a:spcBef>
                <a:spcPct val="0"/>
              </a:spcBef>
              <a:spcAft>
                <a:spcPts val="1279"/>
              </a:spcAft>
            </a:pPr>
            <a:r>
              <a:rPr lang="en-US" dirty="0" smtClean="0">
                <a:latin typeface="Arial" charset="0"/>
                <a:ea typeface="DejaVu Sans" charset="0"/>
                <a:cs typeface="DejaVu Sans" charset="0"/>
              </a:rPr>
              <a:t>You don't want to end up staying when the other guy is leaving</a:t>
            </a:r>
          </a:p>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B3812982-95BB-4338-9F51-6557BFC06D70}" type="slidenum">
              <a:rPr lang="en-US">
                <a:solidFill>
                  <a:srgbClr val="000000"/>
                </a:solidFill>
                <a:latin typeface="Times New Roman" pitchFamily="16" charset="0"/>
              </a:rPr>
              <a:pPr eaLnBrk="1"/>
              <a:t>79</a:t>
            </a:fld>
            <a:endParaRPr lang="en-US">
              <a:solidFill>
                <a:srgbClr val="000000"/>
              </a:solidFill>
              <a:latin typeface="Times New Roman" pitchFamily="16" charset="0"/>
            </a:endParaRPr>
          </a:p>
        </p:txBody>
      </p:sp>
      <p:sp>
        <p:nvSpPr>
          <p:cNvPr id="36867"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B3812982-95BB-4338-9F51-6557BFC06D70}" type="slidenum">
              <a:rPr lang="en-US">
                <a:solidFill>
                  <a:srgbClr val="000000"/>
                </a:solidFill>
                <a:latin typeface="Times New Roman" pitchFamily="16" charset="0"/>
              </a:rPr>
              <a:pPr eaLnBrk="1"/>
              <a:t>80</a:t>
            </a:fld>
            <a:endParaRPr lang="en-US">
              <a:solidFill>
                <a:srgbClr val="000000"/>
              </a:solidFill>
              <a:latin typeface="Times New Roman" pitchFamily="16" charset="0"/>
            </a:endParaRPr>
          </a:p>
        </p:txBody>
      </p:sp>
      <p:sp>
        <p:nvSpPr>
          <p:cNvPr id="36867"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C56394E0-EBDF-4C32-9812-169A54FC4019}" type="slidenum">
              <a:rPr lang="en-US">
                <a:solidFill>
                  <a:srgbClr val="000000"/>
                </a:solidFill>
                <a:latin typeface="Times New Roman" pitchFamily="16" charset="0"/>
              </a:rPr>
              <a:pPr eaLnBrk="1"/>
              <a:t>81</a:t>
            </a:fld>
            <a:endParaRPr lang="en-US">
              <a:solidFill>
                <a:srgbClr val="000000"/>
              </a:solidFill>
              <a:latin typeface="Times New Roman" pitchFamily="16" charset="0"/>
            </a:endParaRPr>
          </a:p>
        </p:txBody>
      </p:sp>
      <p:sp>
        <p:nvSpPr>
          <p:cNvPr id="40963"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t>The normal form of the game</a:t>
            </a:r>
          </a:p>
          <a:p>
            <a:r>
              <a:rPr lang="en-US" smtClean="0"/>
              <a:t>I want to show you that even in our version of the game the solution is to leave immediately. </a:t>
            </a:r>
          </a:p>
          <a:p>
            <a:r>
              <a:rPr lang="en-US" smtClean="0"/>
              <a:t>I’ll show it using backward induction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3D5702B2-2F19-49ED-AE68-9E09DA8F6437}" type="slidenum">
              <a:rPr lang="en-US">
                <a:solidFill>
                  <a:srgbClr val="000000"/>
                </a:solidFill>
                <a:latin typeface="Times New Roman" pitchFamily="16" charset="0"/>
              </a:rPr>
              <a:pPr eaLnBrk="1"/>
              <a:t>82</a:t>
            </a:fld>
            <a:endParaRPr lang="en-US">
              <a:solidFill>
                <a:srgbClr val="000000"/>
              </a:solidFill>
              <a:latin typeface="Times New Roman" pitchFamily="16" charset="0"/>
            </a:endParaRPr>
          </a:p>
        </p:txBody>
      </p:sp>
      <p:sp>
        <p:nvSpPr>
          <p:cNvPr id="41987"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t>The last round is a special case, if both players choose to stay, the split the money like in the leave-leave case.</a:t>
            </a:r>
          </a:p>
          <a:p>
            <a:r>
              <a:rPr lang="en-US" smtClean="0"/>
              <a:t>So to leave is the dominant strategy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808D3756-D141-4657-8A1C-4FB3FC5D1BFE}" type="slidenum">
              <a:rPr lang="en-US">
                <a:solidFill>
                  <a:srgbClr val="000000"/>
                </a:solidFill>
                <a:latin typeface="Times New Roman" pitchFamily="16" charset="0"/>
              </a:rPr>
              <a:pPr eaLnBrk="1"/>
              <a:t>83</a:t>
            </a:fld>
            <a:endParaRPr lang="en-US">
              <a:solidFill>
                <a:srgbClr val="000000"/>
              </a:solidFill>
              <a:latin typeface="Times New Roman" pitchFamily="16" charset="0"/>
            </a:endParaRPr>
          </a:p>
        </p:txBody>
      </p:sp>
      <p:sp>
        <p:nvSpPr>
          <p:cNvPr id="43011"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t>Both players will leave on the last round, so one round before the last, the payment for stay-stay will (mr, mr), half of the money in the next round. So again, leave is the dominant strategy.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E8C3FBB8-25A6-4C8A-B1FF-D1ABC24666E0}" type="slidenum">
              <a:rPr lang="en-US">
                <a:solidFill>
                  <a:srgbClr val="000000"/>
                </a:solidFill>
                <a:latin typeface="Times New Roman" pitchFamily="16" charset="0"/>
              </a:rPr>
              <a:pPr eaLnBrk="1"/>
              <a:t>84</a:t>
            </a:fld>
            <a:endParaRPr lang="en-US">
              <a:solidFill>
                <a:srgbClr val="000000"/>
              </a:solidFill>
              <a:latin typeface="Times New Roman" pitchFamily="16" charset="0"/>
            </a:endParaRPr>
          </a:p>
        </p:txBody>
      </p:sp>
      <p:sp>
        <p:nvSpPr>
          <p:cNvPr id="44035"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smtClean="0"/>
              <a:t>We know that people are not playing such games according to the equilibrium. So how can we know if they are going to stay or leave?</a:t>
            </a:r>
          </a:p>
          <a:p>
            <a:r>
              <a:rPr lang="en-US" dirty="0" smtClean="0"/>
              <a:t>I’ll show you a video of one round of one subject thinking what to do until she made her decision. </a:t>
            </a:r>
          </a:p>
          <a:p>
            <a:r>
              <a:rPr lang="en-US" dirty="0" smtClean="0"/>
              <a:t>First we wanted to see if</a:t>
            </a:r>
            <a:r>
              <a:rPr lang="en-US" baseline="0" dirty="0" smtClean="0"/>
              <a:t> how well can humans predict the </a:t>
            </a:r>
            <a:r>
              <a:rPr lang="en-US" baseline="0" dirty="0" err="1" smtClean="0"/>
              <a:t>decsions</a:t>
            </a:r>
            <a:r>
              <a:rPr lang="en-US" baseline="0" dirty="0" smtClean="0"/>
              <a:t> based on facial expression</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74303144-0579-4E33-9BBE-F0FD764EDBC1}" type="slidenum">
              <a:rPr lang="en-US">
                <a:solidFill>
                  <a:srgbClr val="000000"/>
                </a:solidFill>
                <a:latin typeface="Times New Roman" pitchFamily="16" charset="0"/>
              </a:rPr>
              <a:pPr eaLnBrk="1"/>
              <a:t>85</a:t>
            </a:fld>
            <a:endParaRPr lang="en-US">
              <a:solidFill>
                <a:srgbClr val="000000"/>
              </a:solidFill>
              <a:latin typeface="Times New Roman" pitchFamily="16" charset="0"/>
            </a:endParaRPr>
          </a:p>
        </p:txBody>
      </p:sp>
      <p:sp>
        <p:nvSpPr>
          <p:cNvPr id="45059"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t>Here suppose to be the movie clip.</a:t>
            </a:r>
          </a:p>
          <a:p>
            <a:r>
              <a:rPr lang="en-US" smtClean="0"/>
              <a:t>So what do you think the subject has decided?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ahoma" pitchFamily="34" charset="0"/>
              </a:defRPr>
            </a:lvl1pPr>
            <a:lvl2pPr marL="742950" indent="-285750" defTabSz="930275" eaLnBrk="0" hangingPunct="0">
              <a:defRPr sz="2400">
                <a:solidFill>
                  <a:schemeClr val="tx1"/>
                </a:solidFill>
                <a:latin typeface="Tahoma" pitchFamily="34" charset="0"/>
              </a:defRPr>
            </a:lvl2pPr>
            <a:lvl3pPr marL="1143000" indent="-228600" defTabSz="930275" eaLnBrk="0" hangingPunct="0">
              <a:defRPr sz="2400">
                <a:solidFill>
                  <a:schemeClr val="tx1"/>
                </a:solidFill>
                <a:latin typeface="Tahoma" pitchFamily="34" charset="0"/>
              </a:defRPr>
            </a:lvl3pPr>
            <a:lvl4pPr marL="1600200" indent="-228600" defTabSz="930275" eaLnBrk="0" hangingPunct="0">
              <a:defRPr sz="2400">
                <a:solidFill>
                  <a:schemeClr val="tx1"/>
                </a:solidFill>
                <a:latin typeface="Tahoma" pitchFamily="34" charset="0"/>
              </a:defRPr>
            </a:lvl4pPr>
            <a:lvl5pPr marL="2057400" indent="-228600" defTabSz="930275" eaLnBrk="0" hangingPunct="0">
              <a:defRPr sz="2400">
                <a:solidFill>
                  <a:schemeClr val="tx1"/>
                </a:solidFill>
                <a:latin typeface="Tahoma" pitchFamily="34" charset="0"/>
              </a:defRPr>
            </a:lvl5pPr>
            <a:lvl6pPr marL="2514600" indent="-228600" defTabSz="930275" eaLnBrk="0" fontAlgn="base" hangingPunct="0">
              <a:spcBef>
                <a:spcPct val="0"/>
              </a:spcBef>
              <a:spcAft>
                <a:spcPct val="0"/>
              </a:spcAft>
              <a:defRPr sz="2400">
                <a:solidFill>
                  <a:schemeClr val="tx1"/>
                </a:solidFill>
                <a:latin typeface="Tahoma" pitchFamily="34" charset="0"/>
              </a:defRPr>
            </a:lvl6pPr>
            <a:lvl7pPr marL="2971800" indent="-228600" defTabSz="930275" eaLnBrk="0" fontAlgn="base" hangingPunct="0">
              <a:spcBef>
                <a:spcPct val="0"/>
              </a:spcBef>
              <a:spcAft>
                <a:spcPct val="0"/>
              </a:spcAft>
              <a:defRPr sz="2400">
                <a:solidFill>
                  <a:schemeClr val="tx1"/>
                </a:solidFill>
                <a:latin typeface="Tahoma" pitchFamily="34" charset="0"/>
              </a:defRPr>
            </a:lvl7pPr>
            <a:lvl8pPr marL="3429000" indent="-228600" defTabSz="930275" eaLnBrk="0" fontAlgn="base" hangingPunct="0">
              <a:spcBef>
                <a:spcPct val="0"/>
              </a:spcBef>
              <a:spcAft>
                <a:spcPct val="0"/>
              </a:spcAft>
              <a:defRPr sz="2400">
                <a:solidFill>
                  <a:schemeClr val="tx1"/>
                </a:solidFill>
                <a:latin typeface="Tahoma" pitchFamily="34" charset="0"/>
              </a:defRPr>
            </a:lvl8pPr>
            <a:lvl9pPr marL="3886200" indent="-228600" defTabSz="930275" eaLnBrk="0" fontAlgn="base" hangingPunct="0">
              <a:spcBef>
                <a:spcPct val="0"/>
              </a:spcBef>
              <a:spcAft>
                <a:spcPct val="0"/>
              </a:spcAft>
              <a:defRPr sz="2400">
                <a:solidFill>
                  <a:schemeClr val="tx1"/>
                </a:solidFill>
                <a:latin typeface="Tahoma" pitchFamily="34" charset="0"/>
              </a:defRPr>
            </a:lvl9pPr>
          </a:lstStyle>
          <a:p>
            <a:pPr eaLnBrk="1" hangingPunct="1"/>
            <a:fld id="{39F56BC8-B45C-4369-AFAD-92DB8DD80F32}" type="slidenum">
              <a:rPr lang="he-IL" altLang="en-US" sz="1200"/>
              <a:pPr eaLnBrk="1" hangingPunct="1"/>
              <a:t>2</a:t>
            </a:fld>
            <a:endParaRPr lang="en-US" alt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CEA92303-2058-4768-90B2-06604047237B}" type="slidenum">
              <a:rPr lang="en-US">
                <a:solidFill>
                  <a:srgbClr val="000000"/>
                </a:solidFill>
                <a:latin typeface="Times New Roman" pitchFamily="16" charset="0"/>
              </a:rPr>
              <a:pPr eaLnBrk="1"/>
              <a:t>86</a:t>
            </a:fld>
            <a:endParaRPr lang="en-US">
              <a:solidFill>
                <a:srgbClr val="000000"/>
              </a:solidFill>
              <a:latin typeface="Times New Roman" pitchFamily="16" charset="0"/>
            </a:endParaRPr>
          </a:p>
        </p:txBody>
      </p:sp>
      <p:sp>
        <p:nvSpPr>
          <p:cNvPr id="46083"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t>To identify facial expression we used a software that tracks 66 facial points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59A3F895-FB0C-4DC1-BA44-D0240602E761}" type="slidenum">
              <a:rPr lang="en-US">
                <a:solidFill>
                  <a:srgbClr val="000000"/>
                </a:solidFill>
                <a:latin typeface="Times New Roman" pitchFamily="16" charset="0"/>
              </a:rPr>
              <a:pPr eaLnBrk="1"/>
              <a:t>87</a:t>
            </a:fld>
            <a:endParaRPr lang="en-US">
              <a:solidFill>
                <a:srgbClr val="000000"/>
              </a:solidFill>
              <a:latin typeface="Times New Roman" pitchFamily="16" charset="0"/>
            </a:endParaRPr>
          </a:p>
        </p:txBody>
      </p:sp>
      <p:sp>
        <p:nvSpPr>
          <p:cNvPr id="48131"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20579"/>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9pPr>
          </a:lstStyle>
          <a:p>
            <a:pPr>
              <a:lnSpc>
                <a:spcPct val="93000"/>
              </a:lnSpc>
              <a:spcBef>
                <a:spcPct val="0"/>
              </a:spcBef>
              <a:spcAft>
                <a:spcPts val="1279"/>
              </a:spcAft>
            </a:pPr>
            <a:r>
              <a:rPr lang="en-US" sz="2300">
                <a:latin typeface="Arial" charset="0"/>
                <a:ea typeface="DejaVu Sans" charset="0"/>
                <a:cs typeface="DejaVu Sans" charset="0"/>
              </a:rPr>
              <a:t>Here is the frame after normalization. </a:t>
            </a:r>
          </a:p>
          <a:p>
            <a:pPr>
              <a:lnSpc>
                <a:spcPct val="93000"/>
              </a:lnSpc>
              <a:spcBef>
                <a:spcPct val="0"/>
              </a:spcBef>
              <a:spcAft>
                <a:spcPts val="1279"/>
              </a:spcAft>
            </a:pPr>
            <a:r>
              <a:rPr lang="en-US" sz="2300">
                <a:latin typeface="Arial" charset="0"/>
                <a:ea typeface="DejaVu Sans" charset="0"/>
                <a:cs typeface="DejaVu Sans" charset="0"/>
              </a:rPr>
              <a:t>We represent each dot in polar coordinates, so for the whole round for each dot we have 2 time series – its distance from the nose and the angle.</a:t>
            </a:r>
          </a:p>
          <a:p>
            <a:pPr>
              <a:lnSpc>
                <a:spcPct val="93000"/>
              </a:lnSpc>
              <a:spcBef>
                <a:spcPct val="0"/>
              </a:spcBef>
              <a:spcAft>
                <a:spcPts val="1279"/>
              </a:spcAft>
            </a:pPr>
            <a:r>
              <a:rPr lang="en-US" sz="2300">
                <a:latin typeface="Arial" charset="0"/>
                <a:ea typeface="DejaVu Sans" charset="0"/>
                <a:cs typeface="DejaVu Sans" charset="0"/>
              </a:rPr>
              <a:t>You can see as an example the time series represents the distance from the most left point in the eye brow to the center of the nose.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56945489-FF74-40C9-A30E-6F5AECAF309D}" type="slidenum">
              <a:rPr lang="en-US" smtClean="0"/>
              <a:pPr>
                <a:defRPr/>
              </a:pPr>
              <a:t>88</a:t>
            </a:fld>
            <a:endParaRPr lang="en-US"/>
          </a:p>
        </p:txBody>
      </p:sp>
    </p:spTree>
    <p:extLst>
      <p:ext uri="{BB962C8B-B14F-4D97-AF65-F5344CB8AC3E}">
        <p14:creationId xmlns:p14="http://schemas.microsoft.com/office/powerpoint/2010/main" val="682684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1E19C55F-3EBF-4054-8AE7-0B6326148111}" type="slidenum">
              <a:rPr lang="en-US">
                <a:solidFill>
                  <a:srgbClr val="000000"/>
                </a:solidFill>
                <a:latin typeface="Times New Roman" pitchFamily="16" charset="0"/>
              </a:rPr>
              <a:pPr eaLnBrk="1"/>
              <a:t>89</a:t>
            </a:fld>
            <a:endParaRPr lang="en-US">
              <a:solidFill>
                <a:srgbClr val="000000"/>
              </a:solidFill>
              <a:latin typeface="Times New Roman" pitchFamily="16" charset="0"/>
            </a:endParaRPr>
          </a:p>
        </p:txBody>
      </p:sp>
      <p:sp>
        <p:nvSpPr>
          <p:cNvPr id="49155"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t>Here you can see all the time series for a given round. You can see it’s a mess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395956DD-30A4-4BF8-BF05-AD1C1ED2EDEE}" type="slidenum">
              <a:rPr lang="en-US">
                <a:solidFill>
                  <a:srgbClr val="000000"/>
                </a:solidFill>
                <a:latin typeface="Times New Roman" pitchFamily="16" charset="0"/>
              </a:rPr>
              <a:pPr eaLnBrk="1"/>
              <a:t>90</a:t>
            </a:fld>
            <a:endParaRPr lang="en-US">
              <a:solidFill>
                <a:srgbClr val="000000"/>
              </a:solidFill>
              <a:latin typeface="Times New Roman" pitchFamily="16" charset="0"/>
            </a:endParaRPr>
          </a:p>
        </p:txBody>
      </p:sp>
      <p:sp>
        <p:nvSpPr>
          <p:cNvPr id="50179"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t>And we have a problem that each round is in different length!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2E5B4392-0FE4-47FE-9FD3-CF2AB502DB47}" type="slidenum">
              <a:rPr lang="en-US">
                <a:solidFill>
                  <a:srgbClr val="000000"/>
                </a:solidFill>
                <a:latin typeface="Times New Roman" pitchFamily="16" charset="0"/>
              </a:rPr>
              <a:pPr eaLnBrk="1"/>
              <a:t>91</a:t>
            </a:fld>
            <a:endParaRPr lang="en-US">
              <a:solidFill>
                <a:srgbClr val="000000"/>
              </a:solidFill>
              <a:latin typeface="Times New Roman" pitchFamily="16" charset="0"/>
            </a:endParaRPr>
          </a:p>
        </p:txBody>
      </p:sp>
      <p:sp>
        <p:nvSpPr>
          <p:cNvPr id="51203"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Text Box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830"/>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9pPr>
          </a:lstStyle>
          <a:p>
            <a:pPr eaLnBrk="1">
              <a:lnSpc>
                <a:spcPct val="93000"/>
              </a:lnSpc>
              <a:spcBef>
                <a:spcPct val="0"/>
              </a:spcBef>
            </a:pPr>
            <a:r>
              <a:rPr lang="en-US" sz="1800" dirty="0">
                <a:latin typeface="Arial" charset="0"/>
                <a:ea typeface="DejaVu Sans" charset="0"/>
                <a:cs typeface="DejaVu Sans" charset="0"/>
              </a:rPr>
              <a:t>So to extract a features vector with a constant length for all rounds, we calculated the covariance matrix of all the time series for each round</a:t>
            </a:r>
          </a:p>
          <a:p>
            <a:pPr eaLnBrk="1">
              <a:lnSpc>
                <a:spcPct val="93000"/>
              </a:lnSpc>
              <a:spcBef>
                <a:spcPct val="0"/>
              </a:spcBef>
            </a:pPr>
            <a:r>
              <a:rPr lang="en-US" sz="1800" dirty="0">
                <a:latin typeface="Arial" charset="0"/>
                <a:ea typeface="DejaVu Sans" charset="0"/>
                <a:cs typeface="DejaVu Sans" charset="0"/>
              </a:rPr>
              <a:t>Now, the information lies in the correlation between the moving points, not each point separately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2A277BE6-A9DD-44D5-9256-34126060C358}" type="slidenum">
              <a:rPr lang="en-US">
                <a:solidFill>
                  <a:srgbClr val="000000"/>
                </a:solidFill>
                <a:latin typeface="Times New Roman" pitchFamily="16" charset="0"/>
              </a:rPr>
              <a:pPr eaLnBrk="1"/>
              <a:t>92</a:t>
            </a:fld>
            <a:endParaRPr lang="en-US">
              <a:solidFill>
                <a:srgbClr val="000000"/>
              </a:solidFill>
              <a:latin typeface="Times New Roman" pitchFamily="16" charset="0"/>
            </a:endParaRPr>
          </a:p>
        </p:txBody>
      </p:sp>
      <p:sp>
        <p:nvSpPr>
          <p:cNvPr id="52227"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Text Box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830"/>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9pPr>
          </a:lstStyle>
          <a:p>
            <a:pPr>
              <a:lnSpc>
                <a:spcPct val="93000"/>
              </a:lnSpc>
              <a:spcBef>
                <a:spcPct val="0"/>
              </a:spcBef>
              <a:spcAft>
                <a:spcPts val="1279"/>
              </a:spcAft>
            </a:pPr>
            <a:r>
              <a:rPr lang="en-US" sz="1800">
                <a:latin typeface="Arial" charset="0"/>
                <a:ea typeface="DejaVu Sans" charset="0"/>
                <a:cs typeface="DejaVu Sans" charset="0"/>
              </a:rPr>
              <a:t>Another problem is the imbalance of the data.</a:t>
            </a:r>
          </a:p>
          <a:p>
            <a:pPr>
              <a:lnSpc>
                <a:spcPct val="93000"/>
              </a:lnSpc>
              <a:spcBef>
                <a:spcPct val="0"/>
              </a:spcBef>
              <a:spcAft>
                <a:spcPts val="1279"/>
              </a:spcAft>
            </a:pPr>
            <a:r>
              <a:rPr lang="en-US" sz="1800">
                <a:latin typeface="Arial" charset="0"/>
                <a:ea typeface="DejaVu Sans" charset="0"/>
                <a:cs typeface="DejaVu Sans" charset="0"/>
              </a:rPr>
              <a:t>For each ~8 stays, we have 1 leave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7823A69F-F6D3-4C30-B055-EDFE145A2415}" type="slidenum">
              <a:rPr lang="en-US">
                <a:solidFill>
                  <a:srgbClr val="000000"/>
                </a:solidFill>
                <a:latin typeface="Times New Roman" pitchFamily="16" charset="0"/>
              </a:rPr>
              <a:pPr eaLnBrk="1"/>
              <a:t>93</a:t>
            </a:fld>
            <a:endParaRPr lang="en-US">
              <a:solidFill>
                <a:srgbClr val="000000"/>
              </a:solidFill>
              <a:latin typeface="Times New Roman" pitchFamily="16" charset="0"/>
            </a:endParaRPr>
          </a:p>
        </p:txBody>
      </p:sp>
      <p:sp>
        <p:nvSpPr>
          <p:cNvPr id="53251"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Text Box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830"/>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9pPr>
          </a:lstStyle>
          <a:p>
            <a:pPr>
              <a:lnSpc>
                <a:spcPct val="93000"/>
              </a:lnSpc>
              <a:spcBef>
                <a:spcPct val="0"/>
              </a:spcBef>
              <a:spcAft>
                <a:spcPts val="1279"/>
              </a:spcAft>
            </a:pPr>
            <a:r>
              <a:rPr lang="en-US" sz="1800">
                <a:latin typeface="Arial" charset="0"/>
                <a:ea typeface="DejaVu Sans" charset="0"/>
                <a:cs typeface="DejaVu Sans" charset="0"/>
              </a:rPr>
              <a:t>Here is the ROC curve of a SVM classifier, trained using cross-validation over the subjects:</a:t>
            </a:r>
          </a:p>
          <a:p>
            <a:pPr>
              <a:lnSpc>
                <a:spcPct val="93000"/>
              </a:lnSpc>
              <a:spcBef>
                <a:spcPct val="0"/>
              </a:spcBef>
              <a:spcAft>
                <a:spcPts val="1279"/>
              </a:spcAft>
            </a:pPr>
            <a:r>
              <a:rPr lang="en-US" sz="1800">
                <a:latin typeface="Arial" charset="0"/>
                <a:ea typeface="DejaVu Sans" charset="0"/>
                <a:cs typeface="DejaVu Sans" charset="0"/>
              </a:rPr>
              <a:t>Train: Other subjects, except the current subject and its opponent</a:t>
            </a:r>
          </a:p>
          <a:p>
            <a:pPr>
              <a:lnSpc>
                <a:spcPct val="93000"/>
              </a:lnSpc>
              <a:spcBef>
                <a:spcPct val="0"/>
              </a:spcBef>
              <a:spcAft>
                <a:spcPts val="1279"/>
              </a:spcAft>
            </a:pPr>
            <a:r>
              <a:rPr lang="en-US" sz="1800">
                <a:latin typeface="Arial" charset="0"/>
                <a:ea typeface="DejaVu Sans" charset="0"/>
                <a:cs typeface="DejaVu Sans" charset="0"/>
              </a:rPr>
              <a:t>Test: The current subject</a:t>
            </a:r>
          </a:p>
          <a:p>
            <a:pPr>
              <a:lnSpc>
                <a:spcPct val="93000"/>
              </a:lnSpc>
              <a:spcBef>
                <a:spcPct val="0"/>
              </a:spcBef>
              <a:spcAft>
                <a:spcPts val="1279"/>
              </a:spcAft>
            </a:pPr>
            <a:endParaRPr lang="en-US" sz="1800">
              <a:latin typeface="Arial" charset="0"/>
              <a:ea typeface="DejaVu Sans" charset="0"/>
              <a:cs typeface="DejaVu Sans" charset="0"/>
            </a:endParaRPr>
          </a:p>
          <a:p>
            <a:pPr>
              <a:lnSpc>
                <a:spcPct val="93000"/>
              </a:lnSpc>
              <a:spcBef>
                <a:spcPct val="0"/>
              </a:spcBef>
              <a:spcAft>
                <a:spcPts val="1279"/>
              </a:spcAft>
            </a:pPr>
            <a:r>
              <a:rPr lang="en-US" sz="1800">
                <a:latin typeface="Arial" charset="0"/>
                <a:ea typeface="DejaVu Sans" charset="0"/>
                <a:cs typeface="DejaVu Sans" charset="0"/>
              </a:rPr>
              <a:t>You can see that it’s a crappy classifier – it always predicts “stay”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D8A65258-9375-4BC1-AC7F-1957FEE45AA6}" type="slidenum">
              <a:rPr lang="en-US">
                <a:solidFill>
                  <a:srgbClr val="000000"/>
                </a:solidFill>
                <a:latin typeface="Times New Roman" pitchFamily="16" charset="0"/>
              </a:rPr>
              <a:pPr eaLnBrk="1"/>
              <a:t>94</a:t>
            </a:fld>
            <a:endParaRPr lang="en-US">
              <a:solidFill>
                <a:srgbClr val="000000"/>
              </a:solidFill>
              <a:latin typeface="Times New Roman" pitchFamily="16" charset="0"/>
            </a:endParaRPr>
          </a:p>
        </p:txBody>
      </p:sp>
      <p:sp>
        <p:nvSpPr>
          <p:cNvPr id="54275"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t>We used a double loss SVM, where there is a different C for each class.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13350BBA-9CA5-43D4-B49E-00020EF5C845}" type="slidenum">
              <a:rPr lang="en-US">
                <a:solidFill>
                  <a:srgbClr val="000000"/>
                </a:solidFill>
                <a:latin typeface="Times New Roman" pitchFamily="16" charset="0"/>
              </a:rPr>
              <a:pPr eaLnBrk="1"/>
              <a:t>95</a:t>
            </a:fld>
            <a:endParaRPr lang="en-US">
              <a:solidFill>
                <a:srgbClr val="000000"/>
              </a:solidFill>
              <a:latin typeface="Times New Roman" pitchFamily="16" charset="0"/>
            </a:endParaRPr>
          </a:p>
        </p:txBody>
      </p:sp>
      <p:sp>
        <p:nvSpPr>
          <p:cNvPr id="55299"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t>It’s proven that balancing the data set maximizes the AUC (area under the curve)</a:t>
            </a:r>
          </a:p>
          <a:p>
            <a:pPr>
              <a:lnSpc>
                <a:spcPct val="93000"/>
              </a:lnSpc>
              <a:spcBef>
                <a:spcPct val="0"/>
              </a:spcBef>
              <a:spcAft>
                <a:spcPts val="1279"/>
              </a:spcAft>
            </a:pPr>
            <a:r>
              <a:rPr lang="en-US" smtClean="0">
                <a:latin typeface="Arial" charset="0"/>
                <a:ea typeface="DejaVu Sans" charset="0"/>
                <a:cs typeface="DejaVu Sans" charset="0"/>
              </a:rPr>
              <a:t>There are 2 different balancing approaches:</a:t>
            </a:r>
          </a:p>
          <a:p>
            <a:pPr>
              <a:lnSpc>
                <a:spcPct val="93000"/>
              </a:lnSpc>
              <a:spcBef>
                <a:spcPct val="0"/>
              </a:spcBef>
              <a:spcAft>
                <a:spcPts val="1279"/>
              </a:spcAft>
            </a:pPr>
            <a:r>
              <a:rPr lang="en-US" smtClean="0">
                <a:latin typeface="Arial" charset="0"/>
                <a:ea typeface="DejaVu Sans" charset="0"/>
                <a:cs typeface="DejaVu Sans" charset="0"/>
              </a:rPr>
              <a:t>1) Re-sampling of the minority records</a:t>
            </a:r>
          </a:p>
          <a:p>
            <a:pPr>
              <a:lnSpc>
                <a:spcPct val="93000"/>
              </a:lnSpc>
              <a:spcBef>
                <a:spcPct val="0"/>
              </a:spcBef>
              <a:spcAft>
                <a:spcPts val="1279"/>
              </a:spcAft>
            </a:pPr>
            <a:r>
              <a:rPr lang="en-US" smtClean="0">
                <a:latin typeface="Arial" charset="0"/>
                <a:ea typeface="DejaVu Sans" charset="0"/>
                <a:cs typeface="DejaVu Sans" charset="0"/>
              </a:rPr>
              <a:t>2) Under-sampling of  the majority records</a:t>
            </a:r>
          </a:p>
          <a:p>
            <a:pPr>
              <a:lnSpc>
                <a:spcPct val="93000"/>
              </a:lnSpc>
              <a:spcBef>
                <a:spcPct val="0"/>
              </a:spcBef>
              <a:spcAft>
                <a:spcPts val="1279"/>
              </a:spcAft>
            </a:pPr>
            <a:endParaRPr lang="en-US" smtClean="0">
              <a:latin typeface="Arial" charset="0"/>
              <a:ea typeface="DejaVu Sans" charset="0"/>
              <a:cs typeface="DejaVu Sans" charset="0"/>
            </a:endParaRPr>
          </a:p>
          <a:p>
            <a:pPr>
              <a:lnSpc>
                <a:spcPct val="93000"/>
              </a:lnSpc>
              <a:spcBef>
                <a:spcPct val="0"/>
              </a:spcBef>
              <a:spcAft>
                <a:spcPts val="1279"/>
              </a:spcAft>
            </a:pPr>
            <a:r>
              <a:rPr lang="en-US" smtClean="0">
                <a:latin typeface="Arial" charset="0"/>
                <a:ea typeface="DejaVu Sans" charset="0"/>
                <a:cs typeface="DejaVu Sans" charset="0"/>
              </a:rPr>
              <a:t>Here we used the re-sampling</a:t>
            </a:r>
          </a:p>
          <a:p>
            <a:r>
              <a:rPr lang="en-US" smtClean="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8130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643D57BA-53E8-4D42-A369-77CE5B4D5C1E}" type="slidenum">
              <a:rPr lang="en-US">
                <a:solidFill>
                  <a:srgbClr val="000000"/>
                </a:solidFill>
                <a:latin typeface="Times New Roman" pitchFamily="16" charset="0"/>
              </a:rPr>
              <a:pPr eaLnBrk="1"/>
              <a:t>96</a:t>
            </a:fld>
            <a:endParaRPr lang="en-US">
              <a:solidFill>
                <a:srgbClr val="000000"/>
              </a:solidFill>
              <a:latin typeface="Times New Roman" pitchFamily="16" charset="0"/>
            </a:endParaRPr>
          </a:p>
        </p:txBody>
      </p:sp>
      <p:sp>
        <p:nvSpPr>
          <p:cNvPr id="56323"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Text Box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830"/>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6" charset="0"/>
              </a:defRPr>
            </a:lvl9pPr>
          </a:lstStyle>
          <a:p>
            <a:pPr>
              <a:lnSpc>
                <a:spcPct val="93000"/>
              </a:lnSpc>
              <a:spcBef>
                <a:spcPct val="0"/>
              </a:spcBef>
              <a:spcAft>
                <a:spcPts val="1279"/>
              </a:spcAft>
            </a:pPr>
            <a:r>
              <a:rPr lang="en-US" sz="1800">
                <a:latin typeface="Arial" charset="0"/>
                <a:ea typeface="DejaVu Sans" charset="0"/>
                <a:cs typeface="DejaVu Sans" charset="0"/>
              </a:rPr>
              <a:t>With the cross-validation over the subjects, we didn’t use the current subject’s history for training. </a:t>
            </a:r>
          </a:p>
          <a:p>
            <a:pPr>
              <a:lnSpc>
                <a:spcPct val="93000"/>
              </a:lnSpc>
              <a:spcBef>
                <a:spcPct val="0"/>
              </a:spcBef>
              <a:spcAft>
                <a:spcPts val="1279"/>
              </a:spcAft>
            </a:pPr>
            <a:r>
              <a:rPr lang="en-US" sz="1800">
                <a:latin typeface="Arial" charset="0"/>
                <a:ea typeface="DejaVu Sans" charset="0"/>
                <a:cs typeface="DejaVu Sans" charset="0"/>
              </a:rPr>
              <a:t>So we used the leave-one-out method </a:t>
            </a:r>
          </a:p>
          <a:p>
            <a:pPr>
              <a:lnSpc>
                <a:spcPct val="93000"/>
              </a:lnSpc>
              <a:spcBef>
                <a:spcPct val="0"/>
              </a:spcBef>
              <a:spcAft>
                <a:spcPts val="1279"/>
              </a:spcAft>
            </a:pPr>
            <a:r>
              <a:rPr lang="en-US" sz="1800">
                <a:latin typeface="Arial" charset="0"/>
                <a:ea typeface="DejaVu Sans" charset="0"/>
                <a:cs typeface="DejaVu Sans" charset="0"/>
              </a:rPr>
              <a:t>Train: Other subjects + player's history + opponent history</a:t>
            </a:r>
          </a:p>
          <a:p>
            <a:pPr>
              <a:lnSpc>
                <a:spcPct val="93000"/>
              </a:lnSpc>
              <a:spcBef>
                <a:spcPct val="0"/>
              </a:spcBef>
              <a:spcAft>
                <a:spcPts val="1279"/>
              </a:spcAft>
            </a:pPr>
            <a:r>
              <a:rPr lang="en-US" sz="1800">
                <a:latin typeface="Arial" charset="0"/>
                <a:ea typeface="DejaVu Sans" charset="0"/>
                <a:cs typeface="DejaVu Sans" charset="0"/>
              </a:rPr>
              <a:t>Test: current record</a:t>
            </a:r>
          </a:p>
          <a:p>
            <a:pPr>
              <a:lnSpc>
                <a:spcPct val="93000"/>
              </a:lnSpc>
              <a:spcBef>
                <a:spcPct val="0"/>
              </a:spcBef>
              <a:spcAft>
                <a:spcPts val="1279"/>
              </a:spcAft>
            </a:pPr>
            <a:endParaRPr lang="en-US" sz="1800">
              <a:latin typeface="Arial" charset="0"/>
              <a:ea typeface="DejaVu Sans" charset="0"/>
              <a:cs typeface="DejaVu Sans" charset="0"/>
            </a:endParaRPr>
          </a:p>
          <a:p>
            <a:pPr>
              <a:lnSpc>
                <a:spcPct val="93000"/>
              </a:lnSpc>
              <a:spcBef>
                <a:spcPct val="0"/>
              </a:spcBef>
              <a:spcAft>
                <a:spcPts val="1279"/>
              </a:spcAft>
            </a:pPr>
            <a:r>
              <a:rPr lang="en-US" sz="1800">
                <a:latin typeface="Arial" charset="0"/>
                <a:ea typeface="DejaVu Sans" charset="0"/>
                <a:cs typeface="DejaVu Sans" charset="0"/>
              </a:rPr>
              <a:t>It didn’t really help here</a:t>
            </a:r>
          </a:p>
          <a:p>
            <a:pPr>
              <a:lnSpc>
                <a:spcPct val="93000"/>
              </a:lnSpc>
              <a:spcBef>
                <a:spcPct val="0"/>
              </a:spcBef>
              <a:spcAft>
                <a:spcPts val="1279"/>
              </a:spcAft>
            </a:pPr>
            <a:endParaRPr lang="en-US" sz="1800">
              <a:latin typeface="Arial" charset="0"/>
              <a:ea typeface="DejaVu Sans" charset="0"/>
              <a:cs typeface="DejaVu San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751F1CFD-3746-4F2B-9E66-BAB7E5939EB5}" type="slidenum">
              <a:rPr lang="en-US">
                <a:solidFill>
                  <a:srgbClr val="000000"/>
                </a:solidFill>
                <a:latin typeface="Times New Roman" pitchFamily="16" charset="0"/>
              </a:rPr>
              <a:pPr eaLnBrk="1"/>
              <a:t>97</a:t>
            </a:fld>
            <a:endParaRPr lang="en-US">
              <a:solidFill>
                <a:srgbClr val="000000"/>
              </a:solidFill>
              <a:latin typeface="Times New Roman" pitchFamily="16" charset="0"/>
            </a:endParaRPr>
          </a:p>
        </p:txBody>
      </p:sp>
      <p:sp>
        <p:nvSpPr>
          <p:cNvPr id="57347"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t>We tried the other balancing method – the under-sampling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C00468AA-DCFE-4A82-9E26-3BDE66F80807}" type="slidenum">
              <a:rPr lang="en-US">
                <a:solidFill>
                  <a:srgbClr val="000000"/>
                </a:solidFill>
                <a:latin typeface="Times New Roman" pitchFamily="16" charset="0"/>
              </a:rPr>
              <a:pPr eaLnBrk="1"/>
              <a:t>98</a:t>
            </a:fld>
            <a:endParaRPr lang="en-US">
              <a:solidFill>
                <a:srgbClr val="000000"/>
              </a:solidFill>
              <a:latin typeface="Times New Roman" pitchFamily="16" charset="0"/>
            </a:endParaRPr>
          </a:p>
        </p:txBody>
      </p:sp>
      <p:sp>
        <p:nvSpPr>
          <p:cNvPr id="58371"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t>Instead of duplicate the minor class records, we used the SMOTE algorithm to produce new synthetic data sets.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C7DEE233-93C2-4EC4-9A4F-03DE36207BE9}" type="slidenum">
              <a:rPr lang="en-US">
                <a:solidFill>
                  <a:srgbClr val="000000"/>
                </a:solidFill>
                <a:latin typeface="Times New Roman" pitchFamily="16" charset="0"/>
              </a:rPr>
              <a:pPr eaLnBrk="1"/>
              <a:t>99</a:t>
            </a:fld>
            <a:endParaRPr lang="en-US">
              <a:solidFill>
                <a:srgbClr val="000000"/>
              </a:solidFill>
              <a:latin typeface="Times New Roman" pitchFamily="16" charset="0"/>
            </a:endParaRPr>
          </a:p>
        </p:txBody>
      </p:sp>
      <p:sp>
        <p:nvSpPr>
          <p:cNvPr id="59395" name="Text Box 1"/>
          <p:cNvSpPr txBox="1">
            <a:spLocks noChangeArrowheads="1"/>
          </p:cNvSpPr>
          <p:nvPr/>
        </p:nvSpPr>
        <p:spPr bwMode="auto">
          <a:xfrm>
            <a:off x="3881438" y="8686512"/>
            <a:ext cx="2975162" cy="456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59396" name="Rectangle 2"/>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7" name="Rectangle 3"/>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t>We hypothesized that the prediction accuracy can improved for records with longer history.</a:t>
            </a:r>
          </a:p>
          <a:p>
            <a:r>
              <a:rPr lang="en-US" smtClean="0"/>
              <a:t>Here in the graph you can see there is a significant improvement until history length of 70. </a:t>
            </a:r>
          </a:p>
          <a:p>
            <a:r>
              <a:rPr lang="en-US" smtClean="0"/>
              <a:t>So for records with history length of at least 70 rounds, we reach accuracy rate of 70% for both classes, which is quite astonishing!</a:t>
            </a:r>
          </a:p>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B98976FE-8A6F-49E9-A828-2B3F2329D98E}" type="slidenum">
              <a:rPr lang="en-US">
                <a:solidFill>
                  <a:srgbClr val="000000"/>
                </a:solidFill>
                <a:latin typeface="Times New Roman" pitchFamily="16" charset="0"/>
              </a:rPr>
              <a:pPr eaLnBrk="1"/>
              <a:t>100</a:t>
            </a:fld>
            <a:endParaRPr lang="en-US">
              <a:solidFill>
                <a:srgbClr val="000000"/>
              </a:solidFill>
              <a:latin typeface="Times New Roman" pitchFamily="16" charset="0"/>
            </a:endParaRPr>
          </a:p>
        </p:txBody>
      </p:sp>
      <p:sp>
        <p:nvSpPr>
          <p:cNvPr id="60419"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0"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mtClean="0"/>
              <a:t>So we took now only the records with history length of at least 70 rounds. You can see the great improvement in the AUC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23</a:t>
            </a:fld>
            <a:endParaRPr lang="en-US"/>
          </a:p>
        </p:txBody>
      </p:sp>
    </p:spTree>
    <p:extLst>
      <p:ext uri="{BB962C8B-B14F-4D97-AF65-F5344CB8AC3E}">
        <p14:creationId xmlns:p14="http://schemas.microsoft.com/office/powerpoint/2010/main" val="1180744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ahoma" pitchFamily="34" charset="0"/>
              </a:defRPr>
            </a:lvl1pPr>
            <a:lvl2pPr marL="742950" indent="-285750" defTabSz="930275" eaLnBrk="0" hangingPunct="0">
              <a:defRPr sz="2400">
                <a:solidFill>
                  <a:schemeClr val="tx1"/>
                </a:solidFill>
                <a:latin typeface="Tahoma" pitchFamily="34" charset="0"/>
              </a:defRPr>
            </a:lvl2pPr>
            <a:lvl3pPr marL="1143000" indent="-228600" defTabSz="930275" eaLnBrk="0" hangingPunct="0">
              <a:defRPr sz="2400">
                <a:solidFill>
                  <a:schemeClr val="tx1"/>
                </a:solidFill>
                <a:latin typeface="Tahoma" pitchFamily="34" charset="0"/>
              </a:defRPr>
            </a:lvl3pPr>
            <a:lvl4pPr marL="1600200" indent="-228600" defTabSz="930275" eaLnBrk="0" hangingPunct="0">
              <a:defRPr sz="2400">
                <a:solidFill>
                  <a:schemeClr val="tx1"/>
                </a:solidFill>
                <a:latin typeface="Tahoma" pitchFamily="34" charset="0"/>
              </a:defRPr>
            </a:lvl4pPr>
            <a:lvl5pPr marL="2057400" indent="-228600" defTabSz="930275" eaLnBrk="0" hangingPunct="0">
              <a:defRPr sz="2400">
                <a:solidFill>
                  <a:schemeClr val="tx1"/>
                </a:solidFill>
                <a:latin typeface="Tahoma" pitchFamily="34" charset="0"/>
              </a:defRPr>
            </a:lvl5pPr>
            <a:lvl6pPr marL="2514600" indent="-228600" defTabSz="930275" eaLnBrk="0" fontAlgn="base" hangingPunct="0">
              <a:spcBef>
                <a:spcPct val="0"/>
              </a:spcBef>
              <a:spcAft>
                <a:spcPct val="0"/>
              </a:spcAft>
              <a:defRPr sz="2400">
                <a:solidFill>
                  <a:schemeClr val="tx1"/>
                </a:solidFill>
                <a:latin typeface="Tahoma" pitchFamily="34" charset="0"/>
              </a:defRPr>
            </a:lvl6pPr>
            <a:lvl7pPr marL="2971800" indent="-228600" defTabSz="930275" eaLnBrk="0" fontAlgn="base" hangingPunct="0">
              <a:spcBef>
                <a:spcPct val="0"/>
              </a:spcBef>
              <a:spcAft>
                <a:spcPct val="0"/>
              </a:spcAft>
              <a:defRPr sz="2400">
                <a:solidFill>
                  <a:schemeClr val="tx1"/>
                </a:solidFill>
                <a:latin typeface="Tahoma" pitchFamily="34" charset="0"/>
              </a:defRPr>
            </a:lvl7pPr>
            <a:lvl8pPr marL="3429000" indent="-228600" defTabSz="930275" eaLnBrk="0" fontAlgn="base" hangingPunct="0">
              <a:spcBef>
                <a:spcPct val="0"/>
              </a:spcBef>
              <a:spcAft>
                <a:spcPct val="0"/>
              </a:spcAft>
              <a:defRPr sz="2400">
                <a:solidFill>
                  <a:schemeClr val="tx1"/>
                </a:solidFill>
                <a:latin typeface="Tahoma" pitchFamily="34" charset="0"/>
              </a:defRPr>
            </a:lvl8pPr>
            <a:lvl9pPr marL="3886200" indent="-228600" defTabSz="930275" eaLnBrk="0" fontAlgn="base" hangingPunct="0">
              <a:spcBef>
                <a:spcPct val="0"/>
              </a:spcBef>
              <a:spcAft>
                <a:spcPct val="0"/>
              </a:spcAft>
              <a:defRPr sz="2400">
                <a:solidFill>
                  <a:schemeClr val="tx1"/>
                </a:solidFill>
                <a:latin typeface="Tahoma" pitchFamily="34" charset="0"/>
              </a:defRPr>
            </a:lvl9pPr>
          </a:lstStyle>
          <a:p>
            <a:pPr eaLnBrk="1" hangingPunct="1"/>
            <a:fld id="{33BC4C88-1C7E-4D3F-B30D-CAFFE2A49DCF}" type="slidenum">
              <a:rPr lang="he-IL" altLang="en-US" sz="1200"/>
              <a:pPr eaLnBrk="1" hangingPunct="1"/>
              <a:t>26</a:t>
            </a:fld>
            <a:endParaRPr lang="en-US" altLang="en-US"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C9312-C8AA-4893-8B68-67CCE22049FE}" type="slidenum">
              <a:rPr lang="he-IL" smtClean="0"/>
              <a:pPr/>
              <a:t>54</a:t>
            </a:fld>
            <a:endParaRPr lang="en-US"/>
          </a:p>
        </p:txBody>
      </p:sp>
    </p:spTree>
    <p:extLst>
      <p:ext uri="{BB962C8B-B14F-4D97-AF65-F5344CB8AC3E}">
        <p14:creationId xmlns:p14="http://schemas.microsoft.com/office/powerpoint/2010/main" val="289070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Unfortunately,</a:t>
            </a:r>
            <a:r>
              <a:rPr lang="en-US" baseline="0" dirty="0" smtClean="0"/>
              <a:t> our world is full with deception. From a </a:t>
            </a:r>
            <a:r>
              <a:rPr lang="en-US" dirty="0" smtClean="0"/>
              <a:t>65 billion fraud (</a:t>
            </a:r>
            <a:r>
              <a:rPr lang="en-US" dirty="0" err="1" smtClean="0"/>
              <a:t>Madoff</a:t>
            </a:r>
            <a:r>
              <a:rPr lang="en-US" dirty="0" smtClean="0"/>
              <a:t>). Small lies by drivers</a:t>
            </a:r>
            <a:r>
              <a:rPr lang="en-US" baseline="0" dirty="0" smtClean="0"/>
              <a:t> who exceed the speed limit</a:t>
            </a:r>
            <a:r>
              <a:rPr lang="en-US" dirty="0" smtClean="0"/>
              <a:t> “I wasn’t speeding…”, “I’m losing on you…”. How can we catch a liar?</a:t>
            </a:r>
            <a:endParaRPr lang="en-US" dirty="0"/>
          </a:p>
        </p:txBody>
      </p:sp>
      <p:sp>
        <p:nvSpPr>
          <p:cNvPr id="4" name="Slide Number Placeholder 3"/>
          <p:cNvSpPr>
            <a:spLocks noGrp="1"/>
          </p:cNvSpPr>
          <p:nvPr>
            <p:ph type="sldNum" sz="quarter" idx="10"/>
          </p:nvPr>
        </p:nvSpPr>
        <p:spPr/>
        <p:txBody>
          <a:bodyPr/>
          <a:lstStyle/>
          <a:p>
            <a:fld id="{B7EE0BEC-E1B0-4652-A8FF-CAB00EE32F2A}" type="slidenum">
              <a:rPr lang="en-US" smtClean="0"/>
              <a:pPr/>
              <a:t>62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E0BEC-E1B0-4652-A8FF-CAB00EE32F2A}" type="slidenum">
              <a:rPr lang="en-US" smtClean="0"/>
              <a:pPr/>
              <a:t>65</a:t>
            </a:fld>
            <a:endParaRPr lang="en-US"/>
          </a:p>
        </p:txBody>
      </p:sp>
    </p:spTree>
    <p:extLst>
      <p:ext uri="{BB962C8B-B14F-4D97-AF65-F5344CB8AC3E}">
        <p14:creationId xmlns:p14="http://schemas.microsoft.com/office/powerpoint/2010/main" val="3215141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56945489-FF74-40C9-A30E-6F5AECAF309D}" type="slidenum">
              <a:rPr lang="en-US" smtClean="0"/>
              <a:pPr>
                <a:defRPr/>
              </a:pPr>
              <a:t>75</a:t>
            </a:fld>
            <a:endParaRPr lang="en-US"/>
          </a:p>
        </p:txBody>
      </p:sp>
    </p:spTree>
    <p:extLst>
      <p:ext uri="{BB962C8B-B14F-4D97-AF65-F5344CB8AC3E}">
        <p14:creationId xmlns:p14="http://schemas.microsoft.com/office/powerpoint/2010/main" val="68268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AB0BDE-DB37-4F8F-B4E7-7EB49BDD3E21}"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68287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C8DB1F-48F7-424C-96EF-52C09A484D55}"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423936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0A4538-DC4E-46E8-BC75-37109E8D05A5}"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413476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FD09B0B2-DBC0-4320-A9C6-A4A8766362DC}" type="datetime1">
              <a:rPr lang="en-US" smtClean="0"/>
              <a:pPr>
                <a:defRPr/>
              </a:pPr>
              <a:t>6/11/2014</a:t>
            </a:fld>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fld id="{9299FC37-8B9E-4D91-A886-6458AA2FFEC3}" type="slidenum">
              <a:rPr lang="he-IL"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E292055F-F35B-4940-BAC2-53997839448D}" type="datetime1">
              <a:rPr lang="en-US" smtClean="0"/>
              <a:pPr>
                <a:defRPr/>
              </a:pPr>
              <a:t>6/11/2014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0976B79-0DD0-4D71-841F-0C38EA70C66A}" type="slidenum">
              <a:rPr lang="he-IL" smtClean="0"/>
              <a:pPr/>
              <a:t>‹#›</a:t>
            </a:fld>
            <a:endParaRPr lang="en-US"/>
          </a:p>
        </p:txBody>
      </p:sp>
      <p:pic>
        <p:nvPicPr>
          <p:cNvPr id="8"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3779" y="-6804"/>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E5203101-55DC-48E6-AE61-0B824069F32E}" type="datetime1">
              <a:rPr lang="en-US" smtClean="0"/>
              <a:pPr>
                <a:defRPr/>
              </a:pPr>
              <a:t>6/11/2014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5054E4E-60AB-4158-A3B3-587A3E56C98C}" type="slidenum">
              <a:rPr lang="he-IL" smtClean="0"/>
              <a:pPr/>
              <a:t>‹#›</a:t>
            </a:fld>
            <a:endParaRPr lang="en-US"/>
          </a:p>
        </p:txBody>
      </p:sp>
      <p:pic>
        <p:nvPicPr>
          <p:cNvPr id="7"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E4BF522D-EB80-4501-B690-1757A6BCC306}" type="datetime1">
              <a:rPr lang="en-US" smtClean="0"/>
              <a:pPr>
                <a:defRPr/>
              </a:pPr>
              <a:t>6/11/2014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518A6EB-A327-42C3-8632-4F3C4C06ECCD}" type="slidenum">
              <a:rPr lang="he-IL" smtClean="0"/>
              <a:pPr/>
              <a:t>‹#›</a:t>
            </a:fld>
            <a:endParaRPr lang="en-US"/>
          </a:p>
        </p:txBody>
      </p:sp>
      <p:pic>
        <p:nvPicPr>
          <p:cNvPr id="8"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0498278F-4ECD-4F1A-9298-872EA994CE3C}" type="datetime1">
              <a:rPr lang="en-US" smtClean="0"/>
              <a:pPr>
                <a:defRPr/>
              </a:pPr>
              <a:t>6/11/2014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9CFB80CF-FA5F-494F-84D5-F071B3B25218}" type="slidenum">
              <a:rPr lang="he-IL" smtClean="0"/>
              <a:pPr/>
              <a:t>‹#›</a:t>
            </a:fld>
            <a:endParaRPr lang="en-US"/>
          </a:p>
        </p:txBody>
      </p:sp>
      <p:pic>
        <p:nvPicPr>
          <p:cNvPr id="10"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0E417726-08E5-46BA-840E-4B5F2351CCB5}" type="datetime1">
              <a:rPr lang="en-US" smtClean="0"/>
              <a:pPr>
                <a:defRPr/>
              </a:pPr>
              <a:t>6/11/2014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C2F0B92-0978-4ECA-85EF-A83EE21CC228}" type="slidenum">
              <a:rPr lang="he-IL" smtClean="0"/>
              <a:pPr/>
              <a:t>‹#›</a:t>
            </a:fld>
            <a:endParaRPr lang="en-US"/>
          </a:p>
        </p:txBody>
      </p:sp>
      <p:pic>
        <p:nvPicPr>
          <p:cNvPr id="6"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902F76F-E92C-4D80-99EB-57D5E098F889}" type="datetime1">
              <a:rPr lang="en-US" smtClean="0"/>
              <a:pPr>
                <a:defRPr/>
              </a:pPr>
              <a:t>6/11/2014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6A1307F6-D9F1-4609-B42B-40F096E9813F}" type="slidenum">
              <a:rPr lang="he-IL" smtClean="0"/>
              <a:pPr/>
              <a:t>‹#›</a:t>
            </a:fld>
            <a:endParaRPr lang="en-US"/>
          </a:p>
        </p:txBody>
      </p:sp>
      <p:pic>
        <p:nvPicPr>
          <p:cNvPr id="5"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BF6E1B75-EF87-4FAC-827D-6CB40DD4AD88}" type="datetime1">
              <a:rPr lang="en-US" smtClean="0"/>
              <a:pPr>
                <a:defRPr/>
              </a:pPr>
              <a:t>6/11/2014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309EF2A-AF2A-4BA2-88A4-0DE8CBD10AB4}" type="slidenum">
              <a:rPr lang="he-IL" smtClean="0"/>
              <a:pPr/>
              <a:t>‹#›</a:t>
            </a:fld>
            <a:endParaRPr lang="en-US"/>
          </a:p>
        </p:txBody>
      </p:sp>
      <p:pic>
        <p:nvPicPr>
          <p:cNvPr id="8" name="Picture 7" descr="MAS_Logo.JPG"/>
          <p:cNvPicPr>
            <a:picLocks noChangeAspect="1"/>
          </p:cNvPicPr>
          <p:nvPr userDrawn="1"/>
        </p:nvPicPr>
        <p:blipFill>
          <a:blip r:embed="rId2" cstate="print"/>
          <a:stretch>
            <a:fillRect/>
          </a:stretch>
        </p:blipFill>
        <p:spPr>
          <a:xfrm>
            <a:off x="0" y="6248400"/>
            <a:ext cx="1411301" cy="6096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683709-1137-484C-8EF3-9652EE54A53F}"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576820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21287320-1CD4-47A1-B810-6009BB15B047}" type="datetime1">
              <a:rPr lang="en-US" smtClean="0"/>
              <a:pPr>
                <a:defRPr/>
              </a:pPr>
              <a:t>6/11/2014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83CF426-A172-4D6E-9EDA-AF44175448F5}" type="slidenum">
              <a:rPr lang="he-IL"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3"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8FEEE29B-C185-40CC-82FC-79258620072E}" type="datetime1">
              <a:rPr lang="en-US" smtClean="0"/>
              <a:pPr>
                <a:defRPr/>
              </a:pPr>
              <a:t>6/11/2014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4D9B7B9-5FB1-497D-AC97-3A2E1F9080D2}" type="slidenum">
              <a:rPr lang="he-IL" smtClean="0"/>
              <a:pPr/>
              <a:t>‹#›</a:t>
            </a:fld>
            <a:endParaRPr lang="en-US"/>
          </a:p>
        </p:txBody>
      </p:sp>
      <p:pic>
        <p:nvPicPr>
          <p:cNvPr id="7"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D64B842-A07C-4C4D-8D4E-26227652F61F}" type="datetime1">
              <a:rPr lang="en-US" smtClean="0"/>
              <a:pPr>
                <a:defRPr/>
              </a:pPr>
              <a:t>6/11/2014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C6EF1CB-8425-4103-9BBA-F1F60B99CA27}" type="slidenum">
              <a:rPr lang="he-IL"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28800"/>
            <a:ext cx="4038600" cy="4302125"/>
          </a:xfrm>
        </p:spPr>
        <p:txBody>
          <a:bodyPr/>
          <a:lstStyle>
            <a:lvl1pPr algn="l" rtl="0">
              <a:defRPr/>
            </a:lvl1pPr>
            <a:lvl2pPr algn="l" rtl="0">
              <a:defRPr/>
            </a:lvl2pPr>
            <a:lvl3pPr algn="l" rtl="0">
              <a:defRPr/>
            </a:lvl3pPr>
            <a:lvl4pPr algn="l" rtl="0">
              <a:defRPr/>
            </a:lvl4pPr>
            <a:lvl5pPr algn="l" rtl="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828800"/>
            <a:ext cx="4038600" cy="2074863"/>
          </a:xfrm>
        </p:spPr>
        <p:txBody>
          <a:bodyPr/>
          <a:lstStyle>
            <a:lvl1pPr algn="l" rtl="0">
              <a:defRPr/>
            </a:lvl1pPr>
            <a:lvl2pPr algn="l" rtl="0">
              <a:defRPr/>
            </a:lvl2pPr>
            <a:lvl3pPr algn="l" rtl="0">
              <a:defRPr/>
            </a:lvl3pPr>
            <a:lvl4pPr algn="l" rtl="0">
              <a:defRPr/>
            </a:lvl4pPr>
            <a:lvl5pPr algn="l" rtl="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4648200" y="4056063"/>
            <a:ext cx="4038600" cy="2074862"/>
          </a:xfrm>
        </p:spPr>
        <p:txBody>
          <a:bodyPr/>
          <a:lstStyle>
            <a:lvl1pPr algn="l" rtl="0">
              <a:defRPr/>
            </a:lvl1pPr>
            <a:lvl2pPr algn="l" rtl="0">
              <a:defRPr/>
            </a:lvl2pPr>
            <a:lvl3pPr algn="l" rtl="0">
              <a:defRPr/>
            </a:lvl3pPr>
            <a:lvl4pPr algn="l" rtl="0">
              <a:defRPr/>
            </a:lvl4pPr>
            <a:lvl5pPr algn="l" rtl="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5"/>
          <p:cNvSpPr>
            <a:spLocks noGrp="1"/>
          </p:cNvSpPr>
          <p:nvPr>
            <p:ph type="dt" sz="half" idx="10"/>
          </p:nvPr>
        </p:nvSpPr>
        <p:spPr>
          <a:xfrm>
            <a:off x="457200" y="6248400"/>
            <a:ext cx="16764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781800" y="6248400"/>
            <a:ext cx="1905000" cy="457200"/>
          </a:xfrm>
        </p:spPr>
        <p:txBody>
          <a:bodyPr/>
          <a:lstStyle>
            <a:lvl1pPr>
              <a:defRPr/>
            </a:lvl1pPr>
          </a:lstStyle>
          <a:p>
            <a:fld id="{FBF26B7B-A8A6-4EBD-9D73-2A554A7DBD2A}" type="slidenum">
              <a:rPr lang="he-IL"/>
              <a:pPr/>
              <a:t>‹#›</a:t>
            </a:fld>
            <a:endParaRPr lang="en-US"/>
          </a:p>
        </p:txBody>
      </p:sp>
    </p:spTree>
    <p:extLst>
      <p:ext uri="{BB962C8B-B14F-4D97-AF65-F5344CB8AC3E}">
        <p14:creationId xmlns:p14="http://schemas.microsoft.com/office/powerpoint/2010/main" val="839090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65225" y="131763"/>
            <a:ext cx="7793038"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ICS611</a:t>
            </a:r>
          </a:p>
        </p:txBody>
      </p:sp>
      <p:sp>
        <p:nvSpPr>
          <p:cNvPr id="7" name="Rectangle 13"/>
          <p:cNvSpPr>
            <a:spLocks noGrp="1" noChangeArrowheads="1"/>
          </p:cNvSpPr>
          <p:nvPr>
            <p:ph type="sldNum" sz="quarter" idx="12"/>
          </p:nvPr>
        </p:nvSpPr>
        <p:spPr>
          <a:ln/>
        </p:spPr>
        <p:txBody>
          <a:bodyPr/>
          <a:lstStyle>
            <a:lvl1pPr>
              <a:defRPr/>
            </a:lvl1pPr>
          </a:lstStyle>
          <a:p>
            <a:pPr>
              <a:defRPr/>
            </a:pPr>
            <a:fld id="{A536E6AC-6655-4170-879B-8E4D91A6C6DE}" type="slidenum">
              <a:rPr lang="he-IL"/>
              <a:pPr>
                <a:defRPr/>
              </a:pPr>
              <a:t>‹#›</a:t>
            </a:fld>
            <a:endParaRPr lang="en-US"/>
          </a:p>
        </p:txBody>
      </p:sp>
    </p:spTree>
    <p:extLst>
      <p:ext uri="{BB962C8B-B14F-4D97-AF65-F5344CB8AC3E}">
        <p14:creationId xmlns:p14="http://schemas.microsoft.com/office/powerpoint/2010/main" val="369969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462B82-E5F1-4C3A-8681-42BBA3BCB25D}"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10149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8026B9-2F56-42B0-81EF-C15BBAEC6277}" type="datetime1">
              <a:rPr lang="en-US" smtClean="0"/>
              <a:pPr/>
              <a:t>6/11/2014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1452170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2FCDEA-8172-4E2E-B1E7-9E410456F372}" type="datetime1">
              <a:rPr lang="en-US" smtClean="0"/>
              <a:pPr/>
              <a:t>6/11/2014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267858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5A2BCD-164F-4E00-8300-779C2A49B20A}" type="datetime1">
              <a:rPr lang="en-US" smtClean="0"/>
              <a:pPr/>
              <a:t>6/11/2014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1941864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6BF51C-7687-4ECE-854E-144C30237615}" type="datetime1">
              <a:rPr lang="en-US" smtClean="0"/>
              <a:pPr/>
              <a:t>6/11/2014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77914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81FA22-8877-4E99-AEE8-FFD2E0BDE069}" type="datetime1">
              <a:rPr lang="en-US" smtClean="0"/>
              <a:pPr/>
              <a:t>6/11/2014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653978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926EA-9C45-41B1-8EB0-4FD40DF0B755}" type="datetime1">
              <a:rPr lang="en-US" smtClean="0"/>
              <a:pPr/>
              <a:t>6/11/2014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15962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EA6B3-5BF8-4D62-97BE-524A48579EB0}" type="datetime1">
              <a:rPr lang="en-US" smtClean="0"/>
              <a:pPr/>
              <a:t>6/11/2014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37262-14D0-4467-8DBA-E04A6AA4AC41}" type="slidenum">
              <a:rPr lang="en-US" smtClean="0"/>
              <a:pPr/>
              <a:t>‹#›</a:t>
            </a:fld>
            <a:endParaRPr lang="en-US"/>
          </a:p>
        </p:txBody>
      </p:sp>
      <p:pic>
        <p:nvPicPr>
          <p:cNvPr id="7" name="Picture 20"/>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85013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rtl="0" eaLnBrk="1" latinLnBrk="0" hangingPunct="1">
              <a:defRPr kumimoji="0" sz="1200">
                <a:solidFill>
                  <a:schemeClr val="tx2">
                    <a:shade val="90000"/>
                  </a:schemeClr>
                </a:solidFill>
              </a:defRPr>
            </a:lvl1pPr>
          </a:lstStyle>
          <a:p>
            <a:pPr>
              <a:defRPr/>
            </a:pPr>
            <a:fld id="{D5A11594-0F15-4CA9-9131-4A91B147BE41}" type="datetime1">
              <a:rPr lang="en-US" smtClean="0"/>
              <a:pPr>
                <a:defRPr/>
              </a:pPr>
              <a:t>6/11/2014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rtl="0"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rtl="0" eaLnBrk="1" latinLnBrk="0" hangingPunct="1">
              <a:defRPr kumimoji="0" sz="1200">
                <a:solidFill>
                  <a:schemeClr val="tx2">
                    <a:shade val="90000"/>
                  </a:schemeClr>
                </a:solidFill>
              </a:defRPr>
            </a:lvl1pPr>
          </a:lstStyle>
          <a:p>
            <a:fld id="{D01A3725-2CDC-4D81-9749-AD21EC7D40AA}" type="slidenum">
              <a:rPr lang="he-IL"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rtl="0"/>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rtl="0"/>
              <a:endParaRPr kumimoji="0" lang="en-US"/>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8" r:id="rId12"/>
    <p:sldLayoutId id="2147483759" r:id="rId13"/>
  </p:sldLayoutIdLst>
  <p:hf hdr="0" ftr="0" dt="0"/>
  <p:txStyles>
    <p:titleStyle>
      <a:lvl1pPr algn="r"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11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8.xml"/><Relationship Id="rId7" Type="http://schemas.openxmlformats.org/officeDocument/2006/relationships/image" Target="../media/image19.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8.jpeg"/><Relationship Id="rId5" Type="http://schemas.openxmlformats.org/officeDocument/2006/relationships/slideLayout" Target="../slideLayouts/slideLayout13.xml"/><Relationship Id="rId4" Type="http://schemas.openxmlformats.org/officeDocument/2006/relationships/tags" Target="../tags/tag9.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12.xml"/><Relationship Id="rId7" Type="http://schemas.openxmlformats.org/officeDocument/2006/relationships/image" Target="../media/image22.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slideLayout" Target="../slideLayouts/slideLayout13.xml"/><Relationship Id="rId4" Type="http://schemas.openxmlformats.org/officeDocument/2006/relationships/tags" Target="../tags/tag13.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3.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3.xml"/><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2.gif"/></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oleObject" Target="../embeddings/oleObject2.bin"/><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4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50.wmf"/><Relationship Id="rId4"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gi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jpe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cupkey.com/home/pgTrain" TargetMode="External"/><Relationship Id="rId2" Type="http://schemas.openxmlformats.org/officeDocument/2006/relationships/slideLayout" Target="../slideLayouts/slideLayout13.xml"/><Relationship Id="rId1" Type="http://schemas.openxmlformats.org/officeDocument/2006/relationships/video" Target="file:///C:\Research\Pirate\slides\pirate4.avi" TargetMode="External"/><Relationship Id="rId6" Type="http://schemas.openxmlformats.org/officeDocument/2006/relationships/hyperlink" Target="pirate4.avi" TargetMode="External"/><Relationship Id="rId5" Type="http://schemas.openxmlformats.org/officeDocument/2006/relationships/image" Target="../media/image72.jpeg"/><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81.png"/><Relationship Id="rId4" Type="http://schemas.openxmlformats.org/officeDocument/2006/relationships/image" Target="../media/image80.jpeg"/></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3.xml"/><Relationship Id="rId5" Type="http://schemas.openxmlformats.org/officeDocument/2006/relationships/tags" Target="../tags/tag5.xml"/><Relationship Id="rId4" Type="http://schemas.openxmlformats.org/officeDocument/2006/relationships/tags" Target="../tags/tag4.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82.jpeg"/></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28.png"/></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28.png"/></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ideo" Target="file:///C:\Users\Moshe\Desktop\presentation\one%20round%20movie.mp4" TargetMode="External"/><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91.png"/></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100.png"/><Relationship Id="rId4" Type="http://schemas.openxmlformats.org/officeDocument/2006/relationships/image" Target="../media/image99.png"/></Relationships>
</file>

<file path=ppt/slides/_rels/slide9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02.png"/></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AutoShape 2"/>
          <p:cNvSpPr>
            <a:spLocks noGrp="1" noChangeArrowheads="1"/>
          </p:cNvSpPr>
          <p:nvPr>
            <p:ph type="ctrTitle"/>
          </p:nvPr>
        </p:nvSpPr>
        <p:spPr>
          <a:xfrm>
            <a:off x="-381000" y="1752600"/>
            <a:ext cx="9601200" cy="5410200"/>
          </a:xfrm>
        </p:spPr>
        <p:txBody>
          <a:bodyPr>
            <a:normAutofit fontScale="90000"/>
          </a:bodyPr>
          <a:lstStyle/>
          <a:p>
            <a:pPr algn="ct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900" dirty="0">
                <a:solidFill>
                  <a:schemeClr val="tx1"/>
                </a:solidFill>
                <a:effectLst/>
              </a:rPr>
              <a:t>Intelligent Systems </a:t>
            </a:r>
            <a:r>
              <a:rPr lang="en-US" sz="4900" dirty="0" smtClean="0">
                <a:solidFill>
                  <a:schemeClr val="tx1"/>
                </a:solidFill>
                <a:effectLst/>
              </a:rPr>
              <a:t>for</a:t>
            </a:r>
            <a:r>
              <a:rPr lang="en-US" sz="4900" dirty="0">
                <a:solidFill>
                  <a:schemeClr val="tx1"/>
                </a:solidFill>
                <a:effectLst/>
              </a:rPr>
              <a:t> Homeland </a:t>
            </a:r>
            <a:r>
              <a:rPr lang="en-US" sz="4900" dirty="0" smtClean="0">
                <a:solidFill>
                  <a:schemeClr val="tx1"/>
                </a:solidFill>
                <a:effectLst/>
              </a:rPr>
              <a:t>Security</a:t>
            </a:r>
            <a:br>
              <a:rPr lang="en-US" sz="4900" dirty="0" smtClean="0">
                <a:solidFill>
                  <a:schemeClr val="tx1"/>
                </a:solidFill>
                <a:effectLst/>
              </a:rPr>
            </a:br>
            <a:r>
              <a:rPr lang="en-US" sz="4000" b="0" dirty="0" smtClean="0">
                <a:effectLst/>
              </a:rPr>
              <a:t/>
            </a:r>
            <a:br>
              <a:rPr lang="en-US" sz="4000" b="0" dirty="0" smtClean="0">
                <a:effectLst/>
              </a:rPr>
            </a:br>
            <a:r>
              <a:rPr lang="en-US" sz="4000" dirty="0" smtClean="0">
                <a:solidFill>
                  <a:schemeClr val="tx1">
                    <a:lumMod val="75000"/>
                  </a:schemeClr>
                </a:solidFill>
                <a:effectLst/>
              </a:rPr>
              <a:t>Sarit Kraus</a:t>
            </a:r>
            <a:br>
              <a:rPr lang="en-US" sz="4000" dirty="0" smtClean="0">
                <a:solidFill>
                  <a:schemeClr val="tx1">
                    <a:lumMod val="75000"/>
                  </a:schemeClr>
                </a:solidFill>
                <a:effectLst/>
              </a:rPr>
            </a:br>
            <a:r>
              <a:rPr lang="en-US" sz="4000" dirty="0" err="1" smtClean="0">
                <a:solidFill>
                  <a:schemeClr val="tx1">
                    <a:lumMod val="75000"/>
                  </a:schemeClr>
                </a:solidFill>
                <a:effectLst/>
              </a:rPr>
              <a:t>Dept</a:t>
            </a:r>
            <a:r>
              <a:rPr lang="en-US" sz="4000" dirty="0" smtClean="0">
                <a:solidFill>
                  <a:schemeClr val="tx1">
                    <a:lumMod val="75000"/>
                  </a:schemeClr>
                </a:solidFill>
                <a:effectLst/>
              </a:rPr>
              <a:t> of Computer Science</a:t>
            </a:r>
            <a:br>
              <a:rPr lang="en-US" sz="4000" dirty="0" smtClean="0">
                <a:solidFill>
                  <a:schemeClr val="tx1">
                    <a:lumMod val="75000"/>
                  </a:schemeClr>
                </a:solidFill>
                <a:effectLst/>
              </a:rPr>
            </a:br>
            <a:r>
              <a:rPr lang="en-US" sz="4000" dirty="0" smtClean="0">
                <a:solidFill>
                  <a:schemeClr val="tx1">
                    <a:lumMod val="75000"/>
                  </a:schemeClr>
                </a:solidFill>
                <a:effectLst/>
              </a:rPr>
              <a:t>Bar-Ilan University</a:t>
            </a:r>
            <a:br>
              <a:rPr lang="en-US" sz="4000" dirty="0" smtClean="0">
                <a:solidFill>
                  <a:schemeClr val="tx1">
                    <a:lumMod val="75000"/>
                  </a:schemeClr>
                </a:solidFill>
                <a:effectLst/>
              </a:rPr>
            </a:br>
            <a:r>
              <a:rPr lang="en-US" sz="4000" dirty="0" smtClean="0">
                <a:solidFill>
                  <a:schemeClr val="tx1">
                    <a:lumMod val="75000"/>
                  </a:schemeClr>
                </a:solidFill>
                <a:effectLst/>
              </a:rPr>
              <a:t>Israel</a:t>
            </a:r>
            <a:r>
              <a:rPr lang="en-US" sz="4000" dirty="0" smtClean="0">
                <a:solidFill>
                  <a:schemeClr val="tx2">
                    <a:lumMod val="25000"/>
                  </a:schemeClr>
                </a:solidFill>
                <a:effectLst>
                  <a:outerShdw blurRad="38100" dist="38100" dir="2700000" algn="tl">
                    <a:srgbClr val="000000">
                      <a:alpha val="43137"/>
                    </a:srgbClr>
                  </a:outerShdw>
                </a:effectLst>
              </a:rPr>
              <a:t/>
            </a:r>
            <a:br>
              <a:rPr lang="en-US" sz="4000" dirty="0" smtClean="0">
                <a:solidFill>
                  <a:schemeClr val="tx2">
                    <a:lumMod val="25000"/>
                  </a:schemeClr>
                </a:solidFill>
                <a:effectLst>
                  <a:outerShdw blurRad="38100" dist="38100" dir="2700000" algn="tl">
                    <a:srgbClr val="000000">
                      <a:alpha val="43137"/>
                    </a:srgbClr>
                  </a:outerShdw>
                </a:effectLst>
              </a:rPr>
            </a:br>
            <a:r>
              <a:rPr lang="en-US" sz="4000" dirty="0" smtClean="0"/>
              <a:t/>
            </a:r>
            <a:br>
              <a:rPr lang="en-US" sz="4000" dirty="0" smtClean="0"/>
            </a:br>
            <a:r>
              <a:rPr lang="en-US" sz="4400" dirty="0" smtClean="0"/>
              <a:t/>
            </a:r>
            <a:br>
              <a:rPr lang="en-US" sz="4400" dirty="0" smtClean="0"/>
            </a:br>
            <a:endParaRPr lang="en-US" sz="4400" dirty="0" smtClean="0"/>
          </a:p>
        </p:txBody>
      </p:sp>
      <p:sp>
        <p:nvSpPr>
          <p:cNvPr id="2" name="Slide Number Placeholder 1"/>
          <p:cNvSpPr>
            <a:spLocks noGrp="1"/>
          </p:cNvSpPr>
          <p:nvPr>
            <p:ph type="sldNum" sz="quarter" idx="12"/>
          </p:nvPr>
        </p:nvSpPr>
        <p:spPr/>
        <p:txBody>
          <a:bodyPr/>
          <a:lstStyle/>
          <a:p>
            <a:fld id="{9299FC37-8B9E-4D91-A886-6458AA2FFEC3}" type="slidenum">
              <a:rPr lang="he-IL" smtClean="0"/>
              <a:pPr/>
              <a:t>1</a:t>
            </a:fld>
            <a:endParaRPr lang="en-US"/>
          </a:p>
        </p:txBody>
      </p:sp>
      <p:sp>
        <p:nvSpPr>
          <p:cNvPr id="4" name="Rectangle 3"/>
          <p:cNvSpPr/>
          <p:nvPr/>
        </p:nvSpPr>
        <p:spPr>
          <a:xfrm>
            <a:off x="2757111" y="4953000"/>
            <a:ext cx="3617016" cy="646331"/>
          </a:xfrm>
          <a:prstGeom prst="rect">
            <a:avLst/>
          </a:prstGeom>
        </p:spPr>
        <p:txBody>
          <a:bodyPr wrap="none">
            <a:spAutoFit/>
          </a:bodyPr>
          <a:lstStyle/>
          <a:p>
            <a:pPr marL="39688" indent="0" algn="ctr" eaLnBrk="1" hangingPunct="1">
              <a:buFont typeface="Arial" charset="0"/>
              <a:buNone/>
            </a:pPr>
            <a:r>
              <a:rPr lang="en-US" sz="3600" b="1" dirty="0" smtClean="0">
                <a:solidFill>
                  <a:schemeClr val="bg1"/>
                </a:solidFill>
                <a:latin typeface="Times New Roman" pitchFamily="-107" charset="0"/>
                <a:cs typeface="Times New Roman" pitchFamily="-107" charset="0"/>
                <a:sym typeface="Times New Roman" pitchFamily="-107" charset="0"/>
              </a:rPr>
              <a:t>sarit@cs.biu.ac.il</a:t>
            </a:r>
            <a:endParaRPr lang="en-US" sz="3600" b="1" dirty="0" smtClean="0">
              <a:solidFill>
                <a:schemeClr val="bg1"/>
              </a:solidFill>
              <a:latin typeface="Courier New" pitchFamily="-107" charset="0"/>
              <a:sym typeface="Courier New" pitchFamily="-107" charset="0"/>
            </a:endParaRPr>
          </a:p>
        </p:txBody>
      </p:sp>
      <p:sp>
        <p:nvSpPr>
          <p:cNvPr id="6" name="Rectangle 5"/>
          <p:cNvSpPr/>
          <p:nvPr/>
        </p:nvSpPr>
        <p:spPr>
          <a:xfrm>
            <a:off x="1663639" y="5486400"/>
            <a:ext cx="5803961" cy="584775"/>
          </a:xfrm>
          <a:prstGeom prst="rect">
            <a:avLst/>
          </a:prstGeom>
        </p:spPr>
        <p:txBody>
          <a:bodyPr wrap="none">
            <a:spAutoFit/>
          </a:bodyPr>
          <a:lstStyle/>
          <a:p>
            <a:r>
              <a:rPr lang="en-US" sz="3200" b="1" dirty="0" smtClean="0">
                <a:solidFill>
                  <a:schemeClr val="bg1"/>
                </a:solidFill>
              </a:rPr>
              <a:t>http://www.cs.biu.ac.il/~sarit/</a:t>
            </a:r>
            <a:endParaRPr lang="en-US" sz="3200" b="1" dirty="0">
              <a:solidFill>
                <a:schemeClr val="bg1"/>
              </a:solidFill>
            </a:endParaRPr>
          </a:p>
        </p:txBody>
      </p:sp>
      <p:pic>
        <p:nvPicPr>
          <p:cNvPr id="7" name="Picture 6" descr="http://erc.europa.eu/sites/default/files/content/ERC_logo.JPG"/>
          <p:cNvPicPr/>
          <p:nvPr/>
        </p:nvPicPr>
        <p:blipFill>
          <a:blip r:embed="rId3" cstate="print"/>
          <a:srcRect/>
          <a:stretch>
            <a:fillRect/>
          </a:stretch>
        </p:blipFill>
        <p:spPr bwMode="auto">
          <a:xfrm>
            <a:off x="7731696" y="5867400"/>
            <a:ext cx="1336104" cy="867066"/>
          </a:xfrm>
          <a:prstGeom prst="rect">
            <a:avLst/>
          </a:prstGeom>
          <a:noFill/>
          <a:ln w="9525">
            <a:noFill/>
            <a:miter lim="800000"/>
            <a:headEnd/>
            <a:tailEnd/>
          </a:ln>
        </p:spPr>
      </p:pic>
      <p:pic>
        <p:nvPicPr>
          <p:cNvPr id="8"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47" y="5867400"/>
            <a:ext cx="1535453" cy="87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E48F6D3A-97B7-4072-9F2A-93E2FFE1D6A0}" type="slidenum">
              <a:rPr lang="he-IL" altLang="en-US" sz="1400"/>
              <a:pPr eaLnBrk="1" hangingPunct="1"/>
              <a:t>10</a:t>
            </a:fld>
            <a:endParaRPr lang="en-US" altLang="en-US" sz="1400"/>
          </a:p>
        </p:txBody>
      </p:sp>
      <p:sp>
        <p:nvSpPr>
          <p:cNvPr id="16387" name="Rectangle 2"/>
          <p:cNvSpPr>
            <a:spLocks noGrp="1" noChangeArrowheads="1"/>
          </p:cNvSpPr>
          <p:nvPr>
            <p:ph type="title"/>
          </p:nvPr>
        </p:nvSpPr>
        <p:spPr>
          <a:xfrm>
            <a:off x="-1981200" y="0"/>
            <a:ext cx="8229600" cy="1143000"/>
          </a:xfrm>
        </p:spPr>
        <p:txBody>
          <a:bodyPr/>
          <a:lstStyle/>
          <a:p>
            <a:pPr eaLnBrk="1" hangingPunct="1"/>
            <a:r>
              <a:rPr lang="en-US" altLang="en-US" sz="4700" b="1" dirty="0" smtClean="0"/>
              <a:t>Classification</a:t>
            </a:r>
          </a:p>
        </p:txBody>
      </p:sp>
      <p:sp>
        <p:nvSpPr>
          <p:cNvPr id="16388" name="Rectangle 3"/>
          <p:cNvSpPr>
            <a:spLocks noChangeArrowheads="1"/>
          </p:cNvSpPr>
          <p:nvPr/>
        </p:nvSpPr>
        <p:spPr bwMode="auto">
          <a:xfrm>
            <a:off x="1692275" y="-8848725"/>
            <a:ext cx="29718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Text Classification Example</a:t>
            </a:r>
          </a:p>
          <a:p>
            <a:pPr eaLnBrk="1" hangingPunct="1"/>
            <a:r>
              <a:rPr lang="en-US" altLang="en-US"/>
              <a:t>Yes No</a:t>
            </a:r>
          </a:p>
          <a:p>
            <a:pPr eaLnBrk="1" hangingPunct="1"/>
            <a:r>
              <a:rPr lang="en-US" altLang="en-US"/>
              <a:t>About the Middle East</a:t>
            </a:r>
          </a:p>
          <a:p>
            <a:pPr eaLnBrk="1" hangingPunct="1"/>
            <a:r>
              <a:rPr lang="en-US" altLang="en-US"/>
              <a:t>conflict?</a:t>
            </a:r>
          </a:p>
          <a:p>
            <a:pPr eaLnBrk="1" hangingPunct="1"/>
            <a:r>
              <a:rPr lang="en-US" altLang="en-US" i="1"/>
              <a:t>Text</a:t>
            </a:r>
          </a:p>
        </p:txBody>
      </p:sp>
      <p:pic>
        <p:nvPicPr>
          <p:cNvPr id="16389" name="Picture 4"/>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704975" y="2703513"/>
            <a:ext cx="5400675" cy="3965575"/>
          </a:xfrm>
          <a:noFill/>
        </p:spPr>
      </p:pic>
      <p:sp>
        <p:nvSpPr>
          <p:cNvPr id="16390" name="Rectangle 5"/>
          <p:cNvSpPr>
            <a:spLocks noGrp="1" noChangeArrowheads="1"/>
          </p:cNvSpPr>
          <p:nvPr>
            <p:ph type="body" sz="half" idx="1"/>
          </p:nvPr>
        </p:nvSpPr>
        <p:spPr>
          <a:xfrm>
            <a:off x="1331913" y="1268413"/>
            <a:ext cx="6480175" cy="1439862"/>
          </a:xfrm>
          <a:noFill/>
        </p:spPr>
        <p:txBody>
          <a:bodyPr/>
          <a:lstStyle/>
          <a:p>
            <a:pPr indent="17463" eaLnBrk="1" hangingPunct="1">
              <a:buFont typeface="Wingdings" pitchFamily="2" charset="2"/>
              <a:buNone/>
            </a:pPr>
            <a:r>
              <a:rPr lang="en-US" altLang="en-US" sz="2600" dirty="0" smtClean="0"/>
              <a:t>Assign items to one of a set of predefined classes of objects based on a set of observed features </a:t>
            </a:r>
          </a:p>
        </p:txBody>
      </p:sp>
    </p:spTree>
    <p:extLst>
      <p:ext uri="{BB962C8B-B14F-4D97-AF65-F5344CB8AC3E}">
        <p14:creationId xmlns:p14="http://schemas.microsoft.com/office/powerpoint/2010/main" val="8947106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80" y="14402"/>
            <a:ext cx="911232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40" y="14402"/>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3286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nodeType="clickEffect">
                                  <p:stCondLst>
                                    <p:cond delay="0"/>
                                  </p:stCondLst>
                                  <p:childTnLst>
                                    <p:animEffect transition="out" filter="fade">
                                      <p:cBhvr additive="repl">
                                        <p:cTn id="6" dur="2000"/>
                                        <p:tgtEl>
                                          <p:spTgt spid="29697"/>
                                        </p:tgtEl>
                                      </p:cBhvr>
                                    </p:animEffect>
                                    <p:set>
                                      <p:cBhvr additive="repl">
                                        <p:cTn id="7" dur="1" fill="hold">
                                          <p:stCondLst>
                                            <p:cond delay="1999"/>
                                          </p:stCondLst>
                                        </p:cTn>
                                        <p:tgtEl>
                                          <p:spTgt spid="29697"/>
                                        </p:tgtEl>
                                        <p:attrNameLst>
                                          <p:attrName>style.visibility</p:attrName>
                                        </p:attrNameLst>
                                      </p:cBhvr>
                                      <p:to>
                                        <p:strVal val="hidden"/>
                                      </p:to>
                                    </p:set>
                                  </p:childTnLst>
                                </p:cTn>
                              </p:par>
                              <p:par>
                                <p:cTn id="8" presetID="10" presetClass="entr" fill="hold" nodeType="withEffect">
                                  <p:stCondLst>
                                    <p:cond delay="0"/>
                                  </p:stCondLst>
                                  <p:childTnLst>
                                    <p:set>
                                      <p:cBhvr additive="repl">
                                        <p:cTn id="9" dur="1" fill="hold">
                                          <p:stCondLst>
                                            <p:cond delay="0"/>
                                          </p:stCondLst>
                                        </p:cTn>
                                        <p:tgtEl>
                                          <p:spTgt spid="29698"/>
                                        </p:tgtEl>
                                        <p:attrNameLst>
                                          <p:attrName>style.visibility</p:attrName>
                                        </p:attrNameLst>
                                      </p:cBhvr>
                                      <p:to>
                                        <p:strVal val="visible"/>
                                      </p:to>
                                    </p:set>
                                    <p:animEffect transition="in" filter="fade">
                                      <p:cBhvr additive="repl">
                                        <p:cTn id="10" dur="2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Machine Learning for Homeland Security</a:t>
            </a:r>
            <a:endParaRPr lang="en-US" dirty="0"/>
          </a:p>
        </p:txBody>
      </p:sp>
      <p:sp>
        <p:nvSpPr>
          <p:cNvPr id="3" name="Content Placeholder 2"/>
          <p:cNvSpPr>
            <a:spLocks noGrp="1"/>
          </p:cNvSpPr>
          <p:nvPr>
            <p:ph idx="1"/>
          </p:nvPr>
        </p:nvSpPr>
        <p:spPr/>
        <p:txBody>
          <a:bodyPr/>
          <a:lstStyle/>
          <a:p>
            <a:r>
              <a:rPr lang="en-US" dirty="0" smtClean="0"/>
              <a:t>Extremely useful.</a:t>
            </a:r>
          </a:p>
          <a:p>
            <a:r>
              <a:rPr lang="en-US" dirty="0" smtClean="0"/>
              <a:t>Difficulty: collecting data.</a:t>
            </a:r>
          </a:p>
          <a:p>
            <a:r>
              <a:rPr lang="en-US" dirty="0" smtClean="0"/>
              <a:t>Difficult to identify features.</a:t>
            </a:r>
            <a:endParaRPr lang="en-US" dirty="0"/>
          </a:p>
        </p:txBody>
      </p:sp>
      <p:sp>
        <p:nvSpPr>
          <p:cNvPr id="4" name="Slide Number Placeholder 3"/>
          <p:cNvSpPr>
            <a:spLocks noGrp="1"/>
          </p:cNvSpPr>
          <p:nvPr>
            <p:ph type="sldNum" sz="quarter" idx="12"/>
          </p:nvPr>
        </p:nvSpPr>
        <p:spPr/>
        <p:txBody>
          <a:bodyPr/>
          <a:lstStyle/>
          <a:p>
            <a:fld id="{70976B79-0DD0-4D71-841F-0C38EA70C66A}" type="slidenum">
              <a:rPr lang="he-IL" smtClean="0"/>
              <a:pPr/>
              <a:t>101</a:t>
            </a:fld>
            <a:endParaRPr lang="en-US"/>
          </a:p>
        </p:txBody>
      </p:sp>
    </p:spTree>
    <p:extLst>
      <p:ext uri="{BB962C8B-B14F-4D97-AF65-F5344CB8AC3E}">
        <p14:creationId xmlns:p14="http://schemas.microsoft.com/office/powerpoint/2010/main" val="2670714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zh-CN" sz="4000" b="1" dirty="0">
                <a:ea typeface="宋体" charset="-122"/>
              </a:rPr>
              <a:t>Examples of Classification Problem</a:t>
            </a:r>
          </a:p>
        </p:txBody>
      </p:sp>
      <p:sp>
        <p:nvSpPr>
          <p:cNvPr id="67587" name="Rectangle 3"/>
          <p:cNvSpPr>
            <a:spLocks noGrp="1" noChangeArrowheads="1"/>
          </p:cNvSpPr>
          <p:nvPr>
            <p:ph type="body" idx="1"/>
          </p:nvPr>
        </p:nvSpPr>
        <p:spPr>
          <a:xfrm>
            <a:off x="457200" y="1828800"/>
            <a:ext cx="8458200" cy="4302125"/>
          </a:xfrm>
        </p:spPr>
        <p:txBody>
          <a:bodyPr/>
          <a:lstStyle/>
          <a:p>
            <a:pPr>
              <a:lnSpc>
                <a:spcPct val="90000"/>
              </a:lnSpc>
            </a:pPr>
            <a:r>
              <a:rPr lang="en-US" altLang="zh-CN" sz="2800" dirty="0">
                <a:latin typeface="Times New Roman" pitchFamily="18" charset="0"/>
                <a:ea typeface="宋体" charset="-122"/>
                <a:cs typeface="Times New Roman" pitchFamily="18" charset="0"/>
              </a:rPr>
              <a:t>Image Classification:</a:t>
            </a:r>
          </a:p>
          <a:p>
            <a:pPr lvl="1">
              <a:lnSpc>
                <a:spcPct val="90000"/>
              </a:lnSpc>
            </a:pPr>
            <a:endParaRPr lang="en-US" altLang="zh-CN" sz="2400" dirty="0">
              <a:ea typeface="宋体" charset="-122"/>
            </a:endParaRPr>
          </a:p>
          <a:p>
            <a:pPr lvl="1">
              <a:lnSpc>
                <a:spcPct val="90000"/>
              </a:lnSpc>
            </a:pPr>
            <a:endParaRPr lang="en-US" altLang="zh-CN" sz="2400" dirty="0">
              <a:ea typeface="宋体" charset="-122"/>
            </a:endParaRPr>
          </a:p>
          <a:p>
            <a:pPr lvl="1">
              <a:lnSpc>
                <a:spcPct val="90000"/>
              </a:lnSpc>
            </a:pPr>
            <a:endParaRPr lang="en-US" altLang="zh-CN" sz="2400" dirty="0">
              <a:ea typeface="宋体" charset="-122"/>
            </a:endParaRPr>
          </a:p>
          <a:p>
            <a:pPr>
              <a:lnSpc>
                <a:spcPct val="90000"/>
              </a:lnSpc>
            </a:pPr>
            <a:r>
              <a:rPr lang="en-US" altLang="zh-CN" sz="2800" dirty="0">
                <a:ea typeface="宋体" charset="-122"/>
              </a:rPr>
              <a:t>Input features </a:t>
            </a:r>
            <a:r>
              <a:rPr lang="en-US" altLang="zh-CN" sz="2800" b="1" dirty="0">
                <a:ea typeface="宋体" charset="-122"/>
              </a:rPr>
              <a:t>X</a:t>
            </a:r>
          </a:p>
          <a:p>
            <a:pPr lvl="1">
              <a:lnSpc>
                <a:spcPct val="90000"/>
              </a:lnSpc>
            </a:pPr>
            <a:r>
              <a:rPr lang="en-US" altLang="zh-CN" sz="2400" dirty="0">
                <a:ea typeface="宋体" charset="-122"/>
              </a:rPr>
              <a:t>Color histogram</a:t>
            </a:r>
          </a:p>
          <a:p>
            <a:pPr lvl="1">
              <a:lnSpc>
                <a:spcPct val="90000"/>
              </a:lnSpc>
            </a:pPr>
            <a:r>
              <a:rPr lang="en-US" altLang="zh-CN" sz="2400" dirty="0">
                <a:ea typeface="宋体" charset="-122"/>
              </a:rPr>
              <a:t>{(red, 1004), (red, 23000), …}</a:t>
            </a:r>
          </a:p>
          <a:p>
            <a:pPr>
              <a:lnSpc>
                <a:spcPct val="90000"/>
              </a:lnSpc>
            </a:pPr>
            <a:r>
              <a:rPr lang="en-US" altLang="zh-CN" sz="2800" dirty="0">
                <a:ea typeface="宋体" charset="-122"/>
              </a:rPr>
              <a:t>Class label y</a:t>
            </a:r>
          </a:p>
          <a:p>
            <a:pPr lvl="1">
              <a:lnSpc>
                <a:spcPct val="90000"/>
              </a:lnSpc>
            </a:pPr>
            <a:r>
              <a:rPr lang="en-US" altLang="zh-CN" sz="2400" dirty="0">
                <a:ea typeface="宋体" charset="-122"/>
              </a:rPr>
              <a:t>Y = +1: ‘bird image’ </a:t>
            </a:r>
          </a:p>
          <a:p>
            <a:pPr lvl="1">
              <a:lnSpc>
                <a:spcPct val="90000"/>
              </a:lnSpc>
            </a:pPr>
            <a:r>
              <a:rPr lang="en-US" altLang="zh-CN" sz="2400" dirty="0">
                <a:ea typeface="宋体" charset="-122"/>
              </a:rPr>
              <a:t>Y = -1: ‘non-bird image’</a:t>
            </a:r>
          </a:p>
        </p:txBody>
      </p:sp>
      <p:pic>
        <p:nvPicPr>
          <p:cNvPr id="67593" name="Picture 9" descr="STRS0018"/>
          <p:cNvPicPr>
            <a:picLocks noChangeAspect="1" noChangeArrowheads="1"/>
          </p:cNvPicPr>
          <p:nvPr/>
        </p:nvPicPr>
        <p:blipFill>
          <a:blip r:embed="rId2" cstate="print"/>
          <a:srcRect/>
          <a:stretch>
            <a:fillRect/>
          </a:stretch>
        </p:blipFill>
        <p:spPr bwMode="auto">
          <a:xfrm>
            <a:off x="1371600" y="2438400"/>
            <a:ext cx="989013" cy="990600"/>
          </a:xfrm>
          <a:prstGeom prst="rect">
            <a:avLst/>
          </a:prstGeom>
          <a:noFill/>
          <a:ln w="9525">
            <a:noFill/>
            <a:miter lim="800000"/>
            <a:headEnd/>
            <a:tailEnd/>
          </a:ln>
        </p:spPr>
      </p:pic>
      <p:pic>
        <p:nvPicPr>
          <p:cNvPr id="67594" name="Picture 10" descr="ANBD0017"/>
          <p:cNvPicPr>
            <a:picLocks noChangeAspect="1" noChangeArrowheads="1"/>
          </p:cNvPicPr>
          <p:nvPr/>
        </p:nvPicPr>
        <p:blipFill>
          <a:blip r:embed="rId3" cstate="print"/>
          <a:srcRect/>
          <a:stretch>
            <a:fillRect/>
          </a:stretch>
        </p:blipFill>
        <p:spPr bwMode="auto">
          <a:xfrm>
            <a:off x="2846388" y="2438400"/>
            <a:ext cx="965200" cy="990600"/>
          </a:xfrm>
          <a:prstGeom prst="rect">
            <a:avLst/>
          </a:prstGeom>
          <a:noFill/>
          <a:ln w="9525">
            <a:noFill/>
            <a:miter lim="800000"/>
            <a:headEnd/>
            <a:tailEnd/>
          </a:ln>
        </p:spPr>
      </p:pic>
      <p:pic>
        <p:nvPicPr>
          <p:cNvPr id="67595" name="Picture 11" descr="FDFS0004"/>
          <p:cNvPicPr>
            <a:picLocks noChangeAspect="1" noChangeArrowheads="1"/>
          </p:cNvPicPr>
          <p:nvPr/>
        </p:nvPicPr>
        <p:blipFill>
          <a:blip r:embed="rId4" cstate="print"/>
          <a:srcRect/>
          <a:stretch>
            <a:fillRect/>
          </a:stretch>
        </p:blipFill>
        <p:spPr bwMode="auto">
          <a:xfrm>
            <a:off x="4191000" y="2438400"/>
            <a:ext cx="965200" cy="990600"/>
          </a:xfrm>
          <a:prstGeom prst="rect">
            <a:avLst/>
          </a:prstGeom>
          <a:noFill/>
          <a:ln w="9525">
            <a:noFill/>
            <a:miter lim="800000"/>
            <a:headEnd/>
            <a:tailEnd/>
          </a:ln>
        </p:spPr>
      </p:pic>
      <p:sp>
        <p:nvSpPr>
          <p:cNvPr id="67599" name="Text Box 15"/>
          <p:cNvSpPr txBox="1">
            <a:spLocks noChangeArrowheads="1"/>
          </p:cNvSpPr>
          <p:nvPr/>
        </p:nvSpPr>
        <p:spPr bwMode="auto">
          <a:xfrm>
            <a:off x="5410200" y="2514600"/>
            <a:ext cx="3505200" cy="830997"/>
          </a:xfrm>
          <a:prstGeom prst="rect">
            <a:avLst/>
          </a:prstGeom>
          <a:noFill/>
          <a:ln w="9525">
            <a:noFill/>
            <a:miter lim="800000"/>
            <a:headEnd/>
            <a:tailEnd/>
          </a:ln>
          <a:effectLst/>
        </p:spPr>
        <p:txBody>
          <a:bodyPr>
            <a:spAutoFit/>
          </a:bodyPr>
          <a:lstStyle/>
          <a:p>
            <a:pPr algn="ctr">
              <a:spcBef>
                <a:spcPct val="50000"/>
              </a:spcBef>
            </a:pPr>
            <a:r>
              <a:rPr lang="en-US" altLang="zh-CN" sz="2400" dirty="0">
                <a:ea typeface="宋体" charset="-122"/>
              </a:rPr>
              <a:t>Which </a:t>
            </a:r>
            <a:r>
              <a:rPr lang="en-US" altLang="zh-CN" sz="2400" dirty="0" smtClean="0">
                <a:ea typeface="宋体" charset="-122"/>
              </a:rPr>
              <a:t>images have </a:t>
            </a:r>
            <a:r>
              <a:rPr lang="en-US" altLang="zh-CN" sz="2400" dirty="0">
                <a:ea typeface="宋体" charset="-122"/>
              </a:rPr>
              <a:t>birds, which </a:t>
            </a:r>
            <a:r>
              <a:rPr lang="en-US" altLang="zh-CN" sz="2400" dirty="0" smtClean="0">
                <a:ea typeface="宋体" charset="-122"/>
              </a:rPr>
              <a:t>one does </a:t>
            </a:r>
            <a:r>
              <a:rPr lang="en-US" altLang="zh-CN" sz="2400" dirty="0">
                <a:ea typeface="宋体" charset="-122"/>
              </a:rPr>
              <a:t>not?</a:t>
            </a:r>
          </a:p>
        </p:txBody>
      </p:sp>
      <p:sp>
        <p:nvSpPr>
          <p:cNvPr id="67600" name="Rectangle 16"/>
          <p:cNvSpPr>
            <a:spLocks noChangeArrowheads="1"/>
          </p:cNvSpPr>
          <p:nvPr/>
        </p:nvSpPr>
        <p:spPr bwMode="auto">
          <a:xfrm>
            <a:off x="304800" y="3581400"/>
            <a:ext cx="8534400" cy="2819400"/>
          </a:xfrm>
          <a:prstGeom prst="rect">
            <a:avLst/>
          </a:prstGeom>
          <a:solidFill>
            <a:schemeClr val="bg1"/>
          </a:solidFill>
          <a:ln w="9525">
            <a:noFill/>
            <a:miter lim="800000"/>
            <a:headEnd/>
            <a:tailEnd/>
          </a:ln>
          <a:effectLst/>
        </p:spPr>
        <p:txBody>
          <a:bodyPr wrap="none" anchor="ctr"/>
          <a:lstStyle/>
          <a:p>
            <a:endParaRPr lang="en-US"/>
          </a:p>
        </p:txBody>
      </p:sp>
    </p:spTree>
    <p:extLst>
      <p:ext uri="{BB962C8B-B14F-4D97-AF65-F5344CB8AC3E}">
        <p14:creationId xmlns:p14="http://schemas.microsoft.com/office/powerpoint/2010/main" val="3167871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85710" y="381000"/>
            <a:ext cx="8229600" cy="1143000"/>
          </a:xfrm>
        </p:spPr>
        <p:txBody>
          <a:bodyPr/>
          <a:lstStyle/>
          <a:p>
            <a:r>
              <a:rPr lang="en-US" altLang="zh-CN" sz="4000" b="1" dirty="0">
                <a:ea typeface="宋体" charset="-122"/>
              </a:rPr>
              <a:t>Examples of Classification Problem</a:t>
            </a:r>
          </a:p>
        </p:txBody>
      </p:sp>
      <p:sp>
        <p:nvSpPr>
          <p:cNvPr id="69635" name="Rectangle 3"/>
          <p:cNvSpPr>
            <a:spLocks noGrp="1" noChangeArrowheads="1"/>
          </p:cNvSpPr>
          <p:nvPr>
            <p:ph type="body" idx="1"/>
          </p:nvPr>
        </p:nvSpPr>
        <p:spPr>
          <a:xfrm>
            <a:off x="457200" y="1828800"/>
            <a:ext cx="8458200" cy="4302125"/>
          </a:xfrm>
        </p:spPr>
        <p:txBody>
          <a:bodyPr/>
          <a:lstStyle/>
          <a:p>
            <a:pPr>
              <a:lnSpc>
                <a:spcPct val="90000"/>
              </a:lnSpc>
            </a:pPr>
            <a:r>
              <a:rPr lang="en-US" altLang="zh-CN" sz="2800" dirty="0">
                <a:latin typeface="Times New Roman" pitchFamily="18" charset="0"/>
                <a:ea typeface="宋体" charset="-122"/>
                <a:cs typeface="Times New Roman" pitchFamily="18" charset="0"/>
              </a:rPr>
              <a:t>Image Classification:</a:t>
            </a:r>
          </a:p>
          <a:p>
            <a:pPr lvl="1">
              <a:lnSpc>
                <a:spcPct val="90000"/>
              </a:lnSpc>
            </a:pPr>
            <a:endParaRPr lang="en-US" altLang="zh-CN" sz="2400" dirty="0">
              <a:latin typeface="Times New Roman" pitchFamily="18" charset="0"/>
              <a:ea typeface="宋体" charset="-122"/>
              <a:cs typeface="Times New Roman" pitchFamily="18" charset="0"/>
            </a:endParaRPr>
          </a:p>
          <a:p>
            <a:pPr lvl="1">
              <a:lnSpc>
                <a:spcPct val="90000"/>
              </a:lnSpc>
            </a:pPr>
            <a:endParaRPr lang="en-US" altLang="zh-CN" sz="2400" dirty="0">
              <a:latin typeface="Times New Roman" pitchFamily="18" charset="0"/>
              <a:ea typeface="宋体" charset="-122"/>
              <a:cs typeface="Times New Roman" pitchFamily="18" charset="0"/>
            </a:endParaRPr>
          </a:p>
          <a:p>
            <a:pPr lvl="1">
              <a:lnSpc>
                <a:spcPct val="90000"/>
              </a:lnSpc>
            </a:pPr>
            <a:endParaRPr lang="en-US" altLang="zh-CN" sz="2400" dirty="0">
              <a:latin typeface="Times New Roman" pitchFamily="18" charset="0"/>
              <a:ea typeface="宋体" charset="-122"/>
              <a:cs typeface="Times New Roman" pitchFamily="18" charset="0"/>
            </a:endParaRPr>
          </a:p>
          <a:p>
            <a:pPr>
              <a:lnSpc>
                <a:spcPct val="90000"/>
              </a:lnSpc>
            </a:pPr>
            <a:r>
              <a:rPr lang="en-US" altLang="zh-CN" sz="2800" dirty="0">
                <a:latin typeface="Times New Roman" pitchFamily="18" charset="0"/>
                <a:ea typeface="宋体" charset="-122"/>
                <a:cs typeface="Times New Roman" pitchFamily="18" charset="0"/>
              </a:rPr>
              <a:t>Input features </a:t>
            </a:r>
            <a:endParaRPr lang="en-US" altLang="zh-CN" sz="2800" b="1" dirty="0">
              <a:latin typeface="Times New Roman" pitchFamily="18" charset="0"/>
              <a:ea typeface="宋体" charset="-122"/>
              <a:cs typeface="Times New Roman" pitchFamily="18" charset="0"/>
            </a:endParaRPr>
          </a:p>
          <a:p>
            <a:pPr lvl="1">
              <a:lnSpc>
                <a:spcPct val="90000"/>
              </a:lnSpc>
            </a:pPr>
            <a:r>
              <a:rPr lang="en-US" altLang="zh-CN" sz="2400" dirty="0">
                <a:latin typeface="Times New Roman" pitchFamily="18" charset="0"/>
                <a:ea typeface="宋体" charset="-122"/>
                <a:cs typeface="Times New Roman" pitchFamily="18" charset="0"/>
              </a:rPr>
              <a:t>Color histogram</a:t>
            </a:r>
          </a:p>
          <a:p>
            <a:pPr lvl="1">
              <a:lnSpc>
                <a:spcPct val="90000"/>
              </a:lnSpc>
            </a:pPr>
            <a:r>
              <a:rPr lang="en-US" altLang="zh-CN" sz="2400" dirty="0">
                <a:latin typeface="Times New Roman" pitchFamily="18" charset="0"/>
                <a:ea typeface="宋体" charset="-122"/>
                <a:cs typeface="Times New Roman" pitchFamily="18" charset="0"/>
              </a:rPr>
              <a:t>{(red, 1004), (blue, 23000), …}</a:t>
            </a:r>
          </a:p>
          <a:p>
            <a:pPr>
              <a:lnSpc>
                <a:spcPct val="90000"/>
              </a:lnSpc>
            </a:pPr>
            <a:r>
              <a:rPr lang="en-US" altLang="zh-CN" sz="2800" dirty="0">
                <a:latin typeface="Times New Roman" pitchFamily="18" charset="0"/>
                <a:ea typeface="宋体" charset="-122"/>
                <a:cs typeface="Times New Roman" pitchFamily="18" charset="0"/>
              </a:rPr>
              <a:t>Class </a:t>
            </a:r>
            <a:r>
              <a:rPr lang="en-US" altLang="zh-CN" sz="2800" dirty="0" smtClean="0">
                <a:latin typeface="Times New Roman" pitchFamily="18" charset="0"/>
                <a:ea typeface="宋体" charset="-122"/>
                <a:cs typeface="Times New Roman" pitchFamily="18" charset="0"/>
              </a:rPr>
              <a:t>label </a:t>
            </a:r>
            <a:endParaRPr lang="en-US" altLang="zh-CN" sz="2800" dirty="0">
              <a:latin typeface="Times New Roman" pitchFamily="18" charset="0"/>
              <a:ea typeface="宋体" charset="-122"/>
              <a:cs typeface="Times New Roman" pitchFamily="18" charset="0"/>
            </a:endParaRPr>
          </a:p>
          <a:p>
            <a:pPr lvl="1">
              <a:lnSpc>
                <a:spcPct val="90000"/>
              </a:lnSpc>
            </a:pPr>
            <a:r>
              <a:rPr lang="en-US" altLang="zh-CN" sz="2400" dirty="0" smtClean="0">
                <a:latin typeface="Times New Roman" pitchFamily="18" charset="0"/>
                <a:ea typeface="宋体" charset="-122"/>
                <a:cs typeface="Times New Roman" pitchFamily="18" charset="0"/>
              </a:rPr>
              <a:t>‘</a:t>
            </a:r>
            <a:r>
              <a:rPr lang="en-US" altLang="zh-CN" sz="2400" dirty="0">
                <a:latin typeface="Times New Roman" pitchFamily="18" charset="0"/>
                <a:ea typeface="宋体" charset="-122"/>
                <a:cs typeface="Times New Roman" pitchFamily="18" charset="0"/>
              </a:rPr>
              <a:t>bird image</a:t>
            </a:r>
            <a:r>
              <a:rPr lang="en-US" altLang="zh-CN" sz="2400" dirty="0" smtClean="0">
                <a:latin typeface="Times New Roman" pitchFamily="18" charset="0"/>
                <a:ea typeface="宋体" charset="-122"/>
                <a:cs typeface="Times New Roman" pitchFamily="18" charset="0"/>
              </a:rPr>
              <a:t>’: </a:t>
            </a:r>
            <a:endParaRPr lang="en-US" altLang="zh-CN" sz="2400" dirty="0">
              <a:latin typeface="Times New Roman" pitchFamily="18" charset="0"/>
              <a:ea typeface="宋体" charset="-122"/>
              <a:cs typeface="Times New Roman" pitchFamily="18" charset="0"/>
            </a:endParaRPr>
          </a:p>
          <a:p>
            <a:pPr lvl="1">
              <a:lnSpc>
                <a:spcPct val="90000"/>
              </a:lnSpc>
            </a:pPr>
            <a:r>
              <a:rPr lang="en-US" altLang="zh-CN" sz="2400" dirty="0" smtClean="0">
                <a:latin typeface="Times New Roman" pitchFamily="18" charset="0"/>
                <a:ea typeface="宋体" charset="-122"/>
                <a:cs typeface="Times New Roman" pitchFamily="18" charset="0"/>
              </a:rPr>
              <a:t>‘</a:t>
            </a:r>
            <a:r>
              <a:rPr lang="en-US" altLang="zh-CN" sz="2400" dirty="0">
                <a:latin typeface="Times New Roman" pitchFamily="18" charset="0"/>
                <a:ea typeface="宋体" charset="-122"/>
                <a:cs typeface="Times New Roman" pitchFamily="18" charset="0"/>
              </a:rPr>
              <a:t>non-bird image</a:t>
            </a:r>
            <a:r>
              <a:rPr lang="en-US" altLang="zh-CN" sz="2400" dirty="0" smtClean="0">
                <a:latin typeface="Times New Roman" pitchFamily="18" charset="0"/>
                <a:ea typeface="宋体" charset="-122"/>
                <a:cs typeface="Times New Roman" pitchFamily="18" charset="0"/>
              </a:rPr>
              <a:t>’:</a:t>
            </a:r>
            <a:endParaRPr lang="en-US" altLang="zh-CN" sz="2400" dirty="0">
              <a:latin typeface="Times New Roman" pitchFamily="18" charset="0"/>
              <a:ea typeface="宋体" charset="-122"/>
              <a:cs typeface="Times New Roman" pitchFamily="18" charset="0"/>
            </a:endParaRPr>
          </a:p>
        </p:txBody>
      </p:sp>
      <p:pic>
        <p:nvPicPr>
          <p:cNvPr id="69636" name="Picture 4" descr="STRS0018"/>
          <p:cNvPicPr>
            <a:picLocks noChangeAspect="1" noChangeArrowheads="1"/>
          </p:cNvPicPr>
          <p:nvPr/>
        </p:nvPicPr>
        <p:blipFill>
          <a:blip r:embed="rId6" cstate="print"/>
          <a:srcRect/>
          <a:stretch>
            <a:fillRect/>
          </a:stretch>
        </p:blipFill>
        <p:spPr bwMode="auto">
          <a:xfrm>
            <a:off x="1371600" y="2438400"/>
            <a:ext cx="989013" cy="990600"/>
          </a:xfrm>
          <a:prstGeom prst="rect">
            <a:avLst/>
          </a:prstGeom>
          <a:noFill/>
          <a:ln w="9525">
            <a:noFill/>
            <a:miter lim="800000"/>
            <a:headEnd/>
            <a:tailEnd/>
          </a:ln>
        </p:spPr>
      </p:pic>
      <p:pic>
        <p:nvPicPr>
          <p:cNvPr id="69637" name="Picture 5" descr="ANBD0017"/>
          <p:cNvPicPr>
            <a:picLocks noChangeAspect="1" noChangeArrowheads="1"/>
          </p:cNvPicPr>
          <p:nvPr/>
        </p:nvPicPr>
        <p:blipFill>
          <a:blip r:embed="rId7" cstate="print"/>
          <a:srcRect/>
          <a:stretch>
            <a:fillRect/>
          </a:stretch>
        </p:blipFill>
        <p:spPr bwMode="auto">
          <a:xfrm>
            <a:off x="2846388" y="2438400"/>
            <a:ext cx="965200" cy="990600"/>
          </a:xfrm>
          <a:prstGeom prst="rect">
            <a:avLst/>
          </a:prstGeom>
          <a:noFill/>
          <a:ln w="9525">
            <a:noFill/>
            <a:miter lim="800000"/>
            <a:headEnd/>
            <a:tailEnd/>
          </a:ln>
        </p:spPr>
      </p:pic>
      <p:pic>
        <p:nvPicPr>
          <p:cNvPr id="69638" name="Picture 6" descr="FDFS0004"/>
          <p:cNvPicPr>
            <a:picLocks noChangeAspect="1" noChangeArrowheads="1"/>
          </p:cNvPicPr>
          <p:nvPr/>
        </p:nvPicPr>
        <p:blipFill>
          <a:blip r:embed="rId8" cstate="print"/>
          <a:srcRect/>
          <a:stretch>
            <a:fillRect/>
          </a:stretch>
        </p:blipFill>
        <p:spPr bwMode="auto">
          <a:xfrm>
            <a:off x="4191000" y="2438400"/>
            <a:ext cx="965200" cy="990600"/>
          </a:xfrm>
          <a:prstGeom prst="rect">
            <a:avLst/>
          </a:prstGeom>
          <a:noFill/>
          <a:ln w="9525">
            <a:noFill/>
            <a:miter lim="800000"/>
            <a:headEnd/>
            <a:tailEnd/>
          </a:ln>
        </p:spPr>
      </p:pic>
      <p:sp>
        <p:nvSpPr>
          <p:cNvPr id="69639" name="Text Box 7"/>
          <p:cNvSpPr txBox="1">
            <a:spLocks noChangeArrowheads="1"/>
          </p:cNvSpPr>
          <p:nvPr/>
        </p:nvSpPr>
        <p:spPr bwMode="auto">
          <a:xfrm>
            <a:off x="5410200" y="2514600"/>
            <a:ext cx="3505200" cy="822325"/>
          </a:xfrm>
          <a:prstGeom prst="rect">
            <a:avLst/>
          </a:prstGeom>
          <a:noFill/>
          <a:ln w="9525">
            <a:noFill/>
            <a:miter lim="800000"/>
            <a:headEnd/>
            <a:tailEnd/>
          </a:ln>
          <a:effectLst/>
        </p:spPr>
        <p:txBody>
          <a:bodyPr>
            <a:spAutoFit/>
          </a:bodyPr>
          <a:lstStyle/>
          <a:p>
            <a:pPr algn="ctr">
              <a:spcBef>
                <a:spcPct val="50000"/>
              </a:spcBef>
            </a:pPr>
            <a:r>
              <a:rPr lang="en-US" altLang="zh-CN" sz="2400">
                <a:ea typeface="宋体" charset="-122"/>
              </a:rPr>
              <a:t>Which images are birds, which are not?</a:t>
            </a:r>
          </a:p>
        </p:txBody>
      </p:sp>
      <p:sp>
        <p:nvSpPr>
          <p:cNvPr id="8" name="Freeform 5"/>
          <p:cNvSpPr>
            <a:spLocks noChangeAspect="1"/>
          </p:cNvSpPr>
          <p:nvPr>
            <p:custDataLst>
              <p:tags r:id="rId1"/>
            </p:custDataLst>
          </p:nvPr>
        </p:nvSpPr>
        <p:spPr bwMode="auto">
          <a:xfrm>
            <a:off x="4385367" y="3651364"/>
            <a:ext cx="284799" cy="214314"/>
          </a:xfrm>
          <a:custGeom>
            <a:avLst/>
            <a:gdLst/>
            <a:ahLst/>
            <a:cxnLst>
              <a:cxn ang="0">
                <a:pos x="941" y="133"/>
              </a:cxn>
              <a:cxn ang="0">
                <a:pos x="962" y="117"/>
              </a:cxn>
              <a:cxn ang="0">
                <a:pos x="984" y="108"/>
              </a:cxn>
              <a:cxn ang="0">
                <a:pos x="1020" y="101"/>
              </a:cxn>
              <a:cxn ang="0">
                <a:pos x="1074" y="97"/>
              </a:cxn>
              <a:cxn ang="0">
                <a:pos x="1153" y="95"/>
              </a:cxn>
              <a:cxn ang="0">
                <a:pos x="1117" y="2"/>
              </a:cxn>
              <a:cxn ang="0">
                <a:pos x="1059" y="4"/>
              </a:cxn>
              <a:cxn ang="0">
                <a:pos x="1006" y="6"/>
              </a:cxn>
              <a:cxn ang="0">
                <a:pos x="969" y="6"/>
              </a:cxn>
              <a:cxn ang="0">
                <a:pos x="920" y="6"/>
              </a:cxn>
              <a:cxn ang="0">
                <a:pos x="827" y="3"/>
              </a:cxn>
              <a:cxn ang="0">
                <a:pos x="758" y="1"/>
              </a:cxn>
              <a:cxn ang="0">
                <a:pos x="761" y="96"/>
              </a:cxn>
              <a:cxn ang="0">
                <a:pos x="820" y="114"/>
              </a:cxn>
              <a:cxn ang="0">
                <a:pos x="811" y="127"/>
              </a:cxn>
              <a:cxn ang="0">
                <a:pos x="803" y="138"/>
              </a:cxn>
              <a:cxn ang="0">
                <a:pos x="501" y="95"/>
              </a:cxn>
              <a:cxn ang="0">
                <a:pos x="464" y="2"/>
              </a:cxn>
              <a:cxn ang="0">
                <a:pos x="391" y="4"/>
              </a:cxn>
              <a:cxn ang="0">
                <a:pos x="287" y="6"/>
              </a:cxn>
              <a:cxn ang="0">
                <a:pos x="214" y="6"/>
              </a:cxn>
              <a:cxn ang="0">
                <a:pos x="111" y="4"/>
              </a:cxn>
              <a:cxn ang="0">
                <a:pos x="11" y="0"/>
              </a:cxn>
              <a:cxn ang="0">
                <a:pos x="493" y="469"/>
              </a:cxn>
              <a:cxn ang="0">
                <a:pos x="191" y="784"/>
              </a:cxn>
              <a:cxn ang="0">
                <a:pos x="142" y="798"/>
              </a:cxn>
              <a:cxn ang="0">
                <a:pos x="78" y="804"/>
              </a:cxn>
              <a:cxn ang="0">
                <a:pos x="0" y="805"/>
              </a:cxn>
              <a:cxn ang="0">
                <a:pos x="37" y="898"/>
              </a:cxn>
              <a:cxn ang="0">
                <a:pos x="113" y="895"/>
              </a:cxn>
              <a:cxn ang="0">
                <a:pos x="161" y="895"/>
              </a:cxn>
              <a:cxn ang="0">
                <a:pos x="231" y="895"/>
              </a:cxn>
              <a:cxn ang="0">
                <a:pos x="297" y="896"/>
              </a:cxn>
              <a:cxn ang="0">
                <a:pos x="365" y="898"/>
              </a:cxn>
              <a:cxn ang="0">
                <a:pos x="414" y="900"/>
              </a:cxn>
              <a:cxn ang="0">
                <a:pos x="386" y="803"/>
              </a:cxn>
              <a:cxn ang="0">
                <a:pos x="350" y="795"/>
              </a:cxn>
              <a:cxn ang="0">
                <a:pos x="336" y="783"/>
              </a:cxn>
              <a:cxn ang="0">
                <a:pos x="339" y="776"/>
              </a:cxn>
              <a:cxn ang="0">
                <a:pos x="350" y="762"/>
              </a:cxn>
              <a:cxn ang="0">
                <a:pos x="707" y="805"/>
              </a:cxn>
              <a:cxn ang="0">
                <a:pos x="744" y="898"/>
              </a:cxn>
              <a:cxn ang="0">
                <a:pos x="816" y="896"/>
              </a:cxn>
              <a:cxn ang="0">
                <a:pos x="894" y="895"/>
              </a:cxn>
              <a:cxn ang="0">
                <a:pos x="1026" y="895"/>
              </a:cxn>
              <a:cxn ang="0">
                <a:pos x="1130" y="898"/>
              </a:cxn>
              <a:cxn ang="0">
                <a:pos x="1196" y="805"/>
              </a:cxn>
            </a:cxnLst>
            <a:rect l="0" t="0" r="r" b="b"/>
            <a:pathLst>
              <a:path w="1196" h="900">
                <a:moveTo>
                  <a:pt x="688" y="401"/>
                </a:moveTo>
                <a:lnTo>
                  <a:pt x="937" y="138"/>
                </a:lnTo>
                <a:lnTo>
                  <a:pt x="941" y="133"/>
                </a:lnTo>
                <a:lnTo>
                  <a:pt x="951" y="124"/>
                </a:lnTo>
                <a:lnTo>
                  <a:pt x="956" y="120"/>
                </a:lnTo>
                <a:lnTo>
                  <a:pt x="962" y="117"/>
                </a:lnTo>
                <a:lnTo>
                  <a:pt x="968" y="114"/>
                </a:lnTo>
                <a:lnTo>
                  <a:pt x="975" y="110"/>
                </a:lnTo>
                <a:lnTo>
                  <a:pt x="984" y="108"/>
                </a:lnTo>
                <a:lnTo>
                  <a:pt x="995" y="105"/>
                </a:lnTo>
                <a:lnTo>
                  <a:pt x="1006" y="103"/>
                </a:lnTo>
                <a:lnTo>
                  <a:pt x="1020" y="101"/>
                </a:lnTo>
                <a:lnTo>
                  <a:pt x="1035" y="99"/>
                </a:lnTo>
                <a:lnTo>
                  <a:pt x="1053" y="98"/>
                </a:lnTo>
                <a:lnTo>
                  <a:pt x="1074" y="97"/>
                </a:lnTo>
                <a:lnTo>
                  <a:pt x="1097" y="96"/>
                </a:lnTo>
                <a:lnTo>
                  <a:pt x="1124" y="96"/>
                </a:lnTo>
                <a:lnTo>
                  <a:pt x="1153" y="95"/>
                </a:lnTo>
                <a:lnTo>
                  <a:pt x="1153" y="0"/>
                </a:lnTo>
                <a:lnTo>
                  <a:pt x="1136" y="1"/>
                </a:lnTo>
                <a:lnTo>
                  <a:pt x="1117" y="2"/>
                </a:lnTo>
                <a:lnTo>
                  <a:pt x="1097" y="3"/>
                </a:lnTo>
                <a:lnTo>
                  <a:pt x="1078" y="4"/>
                </a:lnTo>
                <a:lnTo>
                  <a:pt x="1059" y="4"/>
                </a:lnTo>
                <a:lnTo>
                  <a:pt x="1041" y="5"/>
                </a:lnTo>
                <a:lnTo>
                  <a:pt x="1023" y="5"/>
                </a:lnTo>
                <a:lnTo>
                  <a:pt x="1006" y="6"/>
                </a:lnTo>
                <a:lnTo>
                  <a:pt x="992" y="6"/>
                </a:lnTo>
                <a:lnTo>
                  <a:pt x="980" y="6"/>
                </a:lnTo>
                <a:lnTo>
                  <a:pt x="969" y="6"/>
                </a:lnTo>
                <a:lnTo>
                  <a:pt x="962" y="7"/>
                </a:lnTo>
                <a:lnTo>
                  <a:pt x="940" y="7"/>
                </a:lnTo>
                <a:lnTo>
                  <a:pt x="920" y="6"/>
                </a:lnTo>
                <a:lnTo>
                  <a:pt x="898" y="6"/>
                </a:lnTo>
                <a:lnTo>
                  <a:pt x="875" y="5"/>
                </a:lnTo>
                <a:lnTo>
                  <a:pt x="827" y="3"/>
                </a:lnTo>
                <a:lnTo>
                  <a:pt x="802" y="3"/>
                </a:lnTo>
                <a:lnTo>
                  <a:pt x="780" y="2"/>
                </a:lnTo>
                <a:lnTo>
                  <a:pt x="758" y="1"/>
                </a:lnTo>
                <a:lnTo>
                  <a:pt x="739" y="0"/>
                </a:lnTo>
                <a:lnTo>
                  <a:pt x="739" y="95"/>
                </a:lnTo>
                <a:lnTo>
                  <a:pt x="761" y="96"/>
                </a:lnTo>
                <a:lnTo>
                  <a:pt x="781" y="99"/>
                </a:lnTo>
                <a:lnTo>
                  <a:pt x="801" y="105"/>
                </a:lnTo>
                <a:lnTo>
                  <a:pt x="820" y="114"/>
                </a:lnTo>
                <a:lnTo>
                  <a:pt x="816" y="119"/>
                </a:lnTo>
                <a:lnTo>
                  <a:pt x="814" y="123"/>
                </a:lnTo>
                <a:lnTo>
                  <a:pt x="811" y="127"/>
                </a:lnTo>
                <a:lnTo>
                  <a:pt x="809" y="131"/>
                </a:lnTo>
                <a:lnTo>
                  <a:pt x="807" y="134"/>
                </a:lnTo>
                <a:lnTo>
                  <a:pt x="803" y="138"/>
                </a:lnTo>
                <a:lnTo>
                  <a:pt x="625" y="329"/>
                </a:lnTo>
                <a:lnTo>
                  <a:pt x="417" y="95"/>
                </a:lnTo>
                <a:lnTo>
                  <a:pt x="501" y="95"/>
                </a:lnTo>
                <a:lnTo>
                  <a:pt x="501" y="0"/>
                </a:lnTo>
                <a:lnTo>
                  <a:pt x="484" y="1"/>
                </a:lnTo>
                <a:lnTo>
                  <a:pt x="464" y="2"/>
                </a:lnTo>
                <a:lnTo>
                  <a:pt x="441" y="2"/>
                </a:lnTo>
                <a:lnTo>
                  <a:pt x="417" y="3"/>
                </a:lnTo>
                <a:lnTo>
                  <a:pt x="391" y="4"/>
                </a:lnTo>
                <a:lnTo>
                  <a:pt x="364" y="5"/>
                </a:lnTo>
                <a:lnTo>
                  <a:pt x="312" y="6"/>
                </a:lnTo>
                <a:lnTo>
                  <a:pt x="287" y="6"/>
                </a:lnTo>
                <a:lnTo>
                  <a:pt x="265" y="6"/>
                </a:lnTo>
                <a:lnTo>
                  <a:pt x="244" y="7"/>
                </a:lnTo>
                <a:lnTo>
                  <a:pt x="214" y="6"/>
                </a:lnTo>
                <a:lnTo>
                  <a:pt x="181" y="6"/>
                </a:lnTo>
                <a:lnTo>
                  <a:pt x="146" y="5"/>
                </a:lnTo>
                <a:lnTo>
                  <a:pt x="111" y="4"/>
                </a:lnTo>
                <a:lnTo>
                  <a:pt x="76" y="3"/>
                </a:lnTo>
                <a:lnTo>
                  <a:pt x="43" y="1"/>
                </a:lnTo>
                <a:lnTo>
                  <a:pt x="11" y="0"/>
                </a:lnTo>
                <a:lnTo>
                  <a:pt x="11" y="95"/>
                </a:lnTo>
                <a:lnTo>
                  <a:pt x="162" y="95"/>
                </a:lnTo>
                <a:lnTo>
                  <a:pt x="493" y="469"/>
                </a:lnTo>
                <a:lnTo>
                  <a:pt x="215" y="766"/>
                </a:lnTo>
                <a:lnTo>
                  <a:pt x="204" y="776"/>
                </a:lnTo>
                <a:lnTo>
                  <a:pt x="191" y="784"/>
                </a:lnTo>
                <a:lnTo>
                  <a:pt x="176" y="790"/>
                </a:lnTo>
                <a:lnTo>
                  <a:pt x="160" y="795"/>
                </a:lnTo>
                <a:lnTo>
                  <a:pt x="142" y="798"/>
                </a:lnTo>
                <a:lnTo>
                  <a:pt x="122" y="801"/>
                </a:lnTo>
                <a:lnTo>
                  <a:pt x="101" y="803"/>
                </a:lnTo>
                <a:lnTo>
                  <a:pt x="78" y="804"/>
                </a:lnTo>
                <a:lnTo>
                  <a:pt x="53" y="804"/>
                </a:lnTo>
                <a:lnTo>
                  <a:pt x="28" y="805"/>
                </a:lnTo>
                <a:lnTo>
                  <a:pt x="0" y="805"/>
                </a:lnTo>
                <a:lnTo>
                  <a:pt x="0" y="900"/>
                </a:lnTo>
                <a:lnTo>
                  <a:pt x="18" y="899"/>
                </a:lnTo>
                <a:lnTo>
                  <a:pt x="37" y="898"/>
                </a:lnTo>
                <a:lnTo>
                  <a:pt x="75" y="897"/>
                </a:lnTo>
                <a:lnTo>
                  <a:pt x="94" y="896"/>
                </a:lnTo>
                <a:lnTo>
                  <a:pt x="113" y="895"/>
                </a:lnTo>
                <a:lnTo>
                  <a:pt x="130" y="895"/>
                </a:lnTo>
                <a:lnTo>
                  <a:pt x="147" y="895"/>
                </a:lnTo>
                <a:lnTo>
                  <a:pt x="161" y="895"/>
                </a:lnTo>
                <a:lnTo>
                  <a:pt x="174" y="894"/>
                </a:lnTo>
                <a:lnTo>
                  <a:pt x="211" y="894"/>
                </a:lnTo>
                <a:lnTo>
                  <a:pt x="231" y="895"/>
                </a:lnTo>
                <a:lnTo>
                  <a:pt x="252" y="895"/>
                </a:lnTo>
                <a:lnTo>
                  <a:pt x="274" y="895"/>
                </a:lnTo>
                <a:lnTo>
                  <a:pt x="297" y="896"/>
                </a:lnTo>
                <a:lnTo>
                  <a:pt x="320" y="896"/>
                </a:lnTo>
                <a:lnTo>
                  <a:pt x="343" y="897"/>
                </a:lnTo>
                <a:lnTo>
                  <a:pt x="365" y="898"/>
                </a:lnTo>
                <a:lnTo>
                  <a:pt x="384" y="898"/>
                </a:lnTo>
                <a:lnTo>
                  <a:pt x="401" y="899"/>
                </a:lnTo>
                <a:lnTo>
                  <a:pt x="414" y="900"/>
                </a:lnTo>
                <a:lnTo>
                  <a:pt x="414" y="805"/>
                </a:lnTo>
                <a:lnTo>
                  <a:pt x="400" y="804"/>
                </a:lnTo>
                <a:lnTo>
                  <a:pt x="386" y="803"/>
                </a:lnTo>
                <a:lnTo>
                  <a:pt x="373" y="801"/>
                </a:lnTo>
                <a:lnTo>
                  <a:pt x="361" y="798"/>
                </a:lnTo>
                <a:lnTo>
                  <a:pt x="350" y="795"/>
                </a:lnTo>
                <a:lnTo>
                  <a:pt x="343" y="791"/>
                </a:lnTo>
                <a:lnTo>
                  <a:pt x="337" y="787"/>
                </a:lnTo>
                <a:lnTo>
                  <a:pt x="336" y="783"/>
                </a:lnTo>
                <a:lnTo>
                  <a:pt x="336" y="781"/>
                </a:lnTo>
                <a:lnTo>
                  <a:pt x="337" y="779"/>
                </a:lnTo>
                <a:lnTo>
                  <a:pt x="339" y="776"/>
                </a:lnTo>
                <a:lnTo>
                  <a:pt x="341" y="773"/>
                </a:lnTo>
                <a:lnTo>
                  <a:pt x="345" y="768"/>
                </a:lnTo>
                <a:lnTo>
                  <a:pt x="350" y="762"/>
                </a:lnTo>
                <a:lnTo>
                  <a:pt x="557" y="542"/>
                </a:lnTo>
                <a:lnTo>
                  <a:pt x="790" y="805"/>
                </a:lnTo>
                <a:lnTo>
                  <a:pt x="707" y="805"/>
                </a:lnTo>
                <a:lnTo>
                  <a:pt x="707" y="900"/>
                </a:lnTo>
                <a:lnTo>
                  <a:pt x="724" y="899"/>
                </a:lnTo>
                <a:lnTo>
                  <a:pt x="744" y="898"/>
                </a:lnTo>
                <a:lnTo>
                  <a:pt x="766" y="898"/>
                </a:lnTo>
                <a:lnTo>
                  <a:pt x="791" y="897"/>
                </a:lnTo>
                <a:lnTo>
                  <a:pt x="816" y="896"/>
                </a:lnTo>
                <a:lnTo>
                  <a:pt x="842" y="896"/>
                </a:lnTo>
                <a:lnTo>
                  <a:pt x="869" y="895"/>
                </a:lnTo>
                <a:lnTo>
                  <a:pt x="894" y="895"/>
                </a:lnTo>
                <a:lnTo>
                  <a:pt x="919" y="894"/>
                </a:lnTo>
                <a:lnTo>
                  <a:pt x="993" y="894"/>
                </a:lnTo>
                <a:lnTo>
                  <a:pt x="1026" y="895"/>
                </a:lnTo>
                <a:lnTo>
                  <a:pt x="1060" y="895"/>
                </a:lnTo>
                <a:lnTo>
                  <a:pt x="1096" y="896"/>
                </a:lnTo>
                <a:lnTo>
                  <a:pt x="1130" y="898"/>
                </a:lnTo>
                <a:lnTo>
                  <a:pt x="1164" y="899"/>
                </a:lnTo>
                <a:lnTo>
                  <a:pt x="1196" y="900"/>
                </a:lnTo>
                <a:lnTo>
                  <a:pt x="1196" y="805"/>
                </a:lnTo>
                <a:lnTo>
                  <a:pt x="1045" y="805"/>
                </a:lnTo>
                <a:lnTo>
                  <a:pt x="688" y="40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0"/>
          <p:cNvSpPr>
            <a:spLocks noChangeAspect="1"/>
          </p:cNvSpPr>
          <p:nvPr>
            <p:custDataLst>
              <p:tags r:id="rId2"/>
            </p:custDataLst>
          </p:nvPr>
        </p:nvSpPr>
        <p:spPr bwMode="auto">
          <a:xfrm>
            <a:off x="3627290" y="4871142"/>
            <a:ext cx="194343" cy="272370"/>
          </a:xfrm>
          <a:custGeom>
            <a:avLst/>
            <a:gdLst/>
            <a:ahLst/>
            <a:cxnLst>
              <a:cxn ang="0">
                <a:pos x="943" y="93"/>
              </a:cxn>
              <a:cxn ang="0">
                <a:pos x="933" y="44"/>
              </a:cxn>
              <a:cxn ang="0">
                <a:pos x="884" y="23"/>
              </a:cxn>
              <a:cxn ang="0">
                <a:pos x="831" y="43"/>
              </a:cxn>
              <a:cxn ang="0">
                <a:pos x="806" y="86"/>
              </a:cxn>
              <a:cxn ang="0">
                <a:pos x="787" y="164"/>
              </a:cxn>
              <a:cxn ang="0">
                <a:pos x="649" y="714"/>
              </a:cxn>
              <a:cxn ang="0">
                <a:pos x="614" y="771"/>
              </a:cxn>
              <a:cxn ang="0">
                <a:pos x="544" y="839"/>
              </a:cxn>
              <a:cxn ang="0">
                <a:pos x="443" y="880"/>
              </a:cxn>
              <a:cxn ang="0">
                <a:pos x="356" y="866"/>
              </a:cxn>
              <a:cxn ang="0">
                <a:pos x="311" y="814"/>
              </a:cxn>
              <a:cxn ang="0">
                <a:pos x="294" y="744"/>
              </a:cxn>
              <a:cxn ang="0">
                <a:pos x="301" y="631"/>
              </a:cxn>
              <a:cxn ang="0">
                <a:pos x="348" y="451"/>
              </a:cxn>
              <a:cxn ang="0">
                <a:pos x="413" y="275"/>
              </a:cxn>
              <a:cxn ang="0">
                <a:pos x="434" y="209"/>
              </a:cxn>
              <a:cxn ang="0">
                <a:pos x="437" y="147"/>
              </a:cxn>
              <a:cxn ang="0">
                <a:pos x="399" y="56"/>
              </a:cxn>
              <a:cxn ang="0">
                <a:pos x="315" y="5"/>
              </a:cxn>
              <a:cxn ang="0">
                <a:pos x="203" y="13"/>
              </a:cxn>
              <a:cxn ang="0">
                <a:pos x="114" y="78"/>
              </a:cxn>
              <a:cxn ang="0">
                <a:pos x="52" y="169"/>
              </a:cxn>
              <a:cxn ang="0">
                <a:pos x="15" y="258"/>
              </a:cxn>
              <a:cxn ang="0">
                <a:pos x="1" y="311"/>
              </a:cxn>
              <a:cxn ang="0">
                <a:pos x="11" y="333"/>
              </a:cxn>
              <a:cxn ang="0">
                <a:pos x="42" y="332"/>
              </a:cxn>
              <a:cxn ang="0">
                <a:pos x="58" y="299"/>
              </a:cxn>
              <a:cxn ang="0">
                <a:pos x="120" y="147"/>
              </a:cxn>
              <a:cxn ang="0">
                <a:pos x="192" y="68"/>
              </a:cxn>
              <a:cxn ang="0">
                <a:pos x="264" y="45"/>
              </a:cxn>
              <a:cxn ang="0">
                <a:pos x="301" y="58"/>
              </a:cxn>
              <a:cxn ang="0">
                <a:pos x="315" y="111"/>
              </a:cxn>
              <a:cxn ang="0">
                <a:pos x="288" y="233"/>
              </a:cxn>
              <a:cxn ang="0">
                <a:pos x="221" y="417"/>
              </a:cxn>
              <a:cxn ang="0">
                <a:pos x="176" y="568"/>
              </a:cxn>
              <a:cxn ang="0">
                <a:pos x="162" y="683"/>
              </a:cxn>
              <a:cxn ang="0">
                <a:pos x="186" y="803"/>
              </a:cxn>
              <a:cxn ang="0">
                <a:pos x="249" y="879"/>
              </a:cxn>
              <a:cxn ang="0">
                <a:pos x="335" y="918"/>
              </a:cxn>
              <a:cxn ang="0">
                <a:pos x="441" y="925"/>
              </a:cxn>
              <a:cxn ang="0">
                <a:pos x="573" y="873"/>
              </a:cxn>
              <a:cxn ang="0">
                <a:pos x="593" y="929"/>
              </a:cxn>
              <a:cxn ang="0">
                <a:pos x="528" y="1085"/>
              </a:cxn>
              <a:cxn ang="0">
                <a:pos x="437" y="1203"/>
              </a:cxn>
              <a:cxn ang="0">
                <a:pos x="334" y="1266"/>
              </a:cxn>
              <a:cxn ang="0">
                <a:pos x="245" y="1277"/>
              </a:cxn>
              <a:cxn ang="0">
                <a:pos x="185" y="1265"/>
              </a:cxn>
              <a:cxn ang="0">
                <a:pos x="123" y="1222"/>
              </a:cxn>
              <a:cxn ang="0">
                <a:pos x="150" y="1189"/>
              </a:cxn>
              <a:cxn ang="0">
                <a:pos x="210" y="1150"/>
              </a:cxn>
              <a:cxn ang="0">
                <a:pos x="233" y="1084"/>
              </a:cxn>
              <a:cxn ang="0">
                <a:pos x="214" y="1033"/>
              </a:cxn>
              <a:cxn ang="0">
                <a:pos x="176" y="1014"/>
              </a:cxn>
              <a:cxn ang="0">
                <a:pos x="137" y="1015"/>
              </a:cxn>
              <a:cxn ang="0">
                <a:pos x="83" y="1041"/>
              </a:cxn>
              <a:cxn ang="0">
                <a:pos x="47" y="1106"/>
              </a:cxn>
              <a:cxn ang="0">
                <a:pos x="57" y="1211"/>
              </a:cxn>
              <a:cxn ang="0">
                <a:pos x="133" y="1292"/>
              </a:cxn>
              <a:cxn ang="0">
                <a:pos x="260" y="1323"/>
              </a:cxn>
              <a:cxn ang="0">
                <a:pos x="442" y="1278"/>
              </a:cxn>
              <a:cxn ang="0">
                <a:pos x="601" y="1159"/>
              </a:cxn>
              <a:cxn ang="0">
                <a:pos x="713" y="986"/>
              </a:cxn>
            </a:cxnLst>
            <a:rect l="0" t="0" r="r" b="b"/>
            <a:pathLst>
              <a:path w="944" h="1323">
                <a:moveTo>
                  <a:pt x="935" y="125"/>
                </a:moveTo>
                <a:lnTo>
                  <a:pt x="939" y="114"/>
                </a:lnTo>
                <a:lnTo>
                  <a:pt x="941" y="105"/>
                </a:lnTo>
                <a:lnTo>
                  <a:pt x="942" y="99"/>
                </a:lnTo>
                <a:lnTo>
                  <a:pt x="943" y="93"/>
                </a:lnTo>
                <a:lnTo>
                  <a:pt x="944" y="88"/>
                </a:lnTo>
                <a:lnTo>
                  <a:pt x="944" y="78"/>
                </a:lnTo>
                <a:lnTo>
                  <a:pt x="943" y="65"/>
                </a:lnTo>
                <a:lnTo>
                  <a:pt x="939" y="53"/>
                </a:lnTo>
                <a:lnTo>
                  <a:pt x="933" y="44"/>
                </a:lnTo>
                <a:lnTo>
                  <a:pt x="926" y="36"/>
                </a:lnTo>
                <a:lnTo>
                  <a:pt x="917" y="30"/>
                </a:lnTo>
                <a:lnTo>
                  <a:pt x="907" y="26"/>
                </a:lnTo>
                <a:lnTo>
                  <a:pt x="896" y="23"/>
                </a:lnTo>
                <a:lnTo>
                  <a:pt x="884" y="23"/>
                </a:lnTo>
                <a:lnTo>
                  <a:pt x="875" y="23"/>
                </a:lnTo>
                <a:lnTo>
                  <a:pt x="864" y="25"/>
                </a:lnTo>
                <a:lnTo>
                  <a:pt x="854" y="30"/>
                </a:lnTo>
                <a:lnTo>
                  <a:pt x="842" y="36"/>
                </a:lnTo>
                <a:lnTo>
                  <a:pt x="831" y="43"/>
                </a:lnTo>
                <a:lnTo>
                  <a:pt x="822" y="53"/>
                </a:lnTo>
                <a:lnTo>
                  <a:pt x="813" y="65"/>
                </a:lnTo>
                <a:lnTo>
                  <a:pt x="811" y="70"/>
                </a:lnTo>
                <a:lnTo>
                  <a:pt x="809" y="77"/>
                </a:lnTo>
                <a:lnTo>
                  <a:pt x="806" y="86"/>
                </a:lnTo>
                <a:lnTo>
                  <a:pt x="803" y="98"/>
                </a:lnTo>
                <a:lnTo>
                  <a:pt x="800" y="111"/>
                </a:lnTo>
                <a:lnTo>
                  <a:pt x="793" y="137"/>
                </a:lnTo>
                <a:lnTo>
                  <a:pt x="790" y="151"/>
                </a:lnTo>
                <a:lnTo>
                  <a:pt x="787" y="164"/>
                </a:lnTo>
                <a:lnTo>
                  <a:pt x="784" y="176"/>
                </a:lnTo>
                <a:lnTo>
                  <a:pt x="763" y="257"/>
                </a:lnTo>
                <a:lnTo>
                  <a:pt x="743" y="340"/>
                </a:lnTo>
                <a:lnTo>
                  <a:pt x="651" y="707"/>
                </a:lnTo>
                <a:lnTo>
                  <a:pt x="649" y="714"/>
                </a:lnTo>
                <a:lnTo>
                  <a:pt x="645" y="722"/>
                </a:lnTo>
                <a:lnTo>
                  <a:pt x="640" y="733"/>
                </a:lnTo>
                <a:lnTo>
                  <a:pt x="633" y="744"/>
                </a:lnTo>
                <a:lnTo>
                  <a:pt x="624" y="757"/>
                </a:lnTo>
                <a:lnTo>
                  <a:pt x="614" y="771"/>
                </a:lnTo>
                <a:lnTo>
                  <a:pt x="603" y="785"/>
                </a:lnTo>
                <a:lnTo>
                  <a:pt x="590" y="799"/>
                </a:lnTo>
                <a:lnTo>
                  <a:pt x="576" y="813"/>
                </a:lnTo>
                <a:lnTo>
                  <a:pt x="561" y="827"/>
                </a:lnTo>
                <a:lnTo>
                  <a:pt x="544" y="839"/>
                </a:lnTo>
                <a:lnTo>
                  <a:pt x="526" y="851"/>
                </a:lnTo>
                <a:lnTo>
                  <a:pt x="507" y="861"/>
                </a:lnTo>
                <a:lnTo>
                  <a:pt x="487" y="869"/>
                </a:lnTo>
                <a:lnTo>
                  <a:pt x="465" y="876"/>
                </a:lnTo>
                <a:lnTo>
                  <a:pt x="443" y="880"/>
                </a:lnTo>
                <a:lnTo>
                  <a:pt x="420" y="881"/>
                </a:lnTo>
                <a:lnTo>
                  <a:pt x="401" y="880"/>
                </a:lnTo>
                <a:lnTo>
                  <a:pt x="385" y="878"/>
                </a:lnTo>
                <a:lnTo>
                  <a:pt x="370" y="872"/>
                </a:lnTo>
                <a:lnTo>
                  <a:pt x="356" y="866"/>
                </a:lnTo>
                <a:lnTo>
                  <a:pt x="344" y="858"/>
                </a:lnTo>
                <a:lnTo>
                  <a:pt x="334" y="849"/>
                </a:lnTo>
                <a:lnTo>
                  <a:pt x="325" y="838"/>
                </a:lnTo>
                <a:lnTo>
                  <a:pt x="317" y="827"/>
                </a:lnTo>
                <a:lnTo>
                  <a:pt x="311" y="814"/>
                </a:lnTo>
                <a:lnTo>
                  <a:pt x="306" y="801"/>
                </a:lnTo>
                <a:lnTo>
                  <a:pt x="301" y="787"/>
                </a:lnTo>
                <a:lnTo>
                  <a:pt x="298" y="773"/>
                </a:lnTo>
                <a:lnTo>
                  <a:pt x="296" y="759"/>
                </a:lnTo>
                <a:lnTo>
                  <a:pt x="294" y="744"/>
                </a:lnTo>
                <a:lnTo>
                  <a:pt x="293" y="730"/>
                </a:lnTo>
                <a:lnTo>
                  <a:pt x="293" y="716"/>
                </a:lnTo>
                <a:lnTo>
                  <a:pt x="294" y="689"/>
                </a:lnTo>
                <a:lnTo>
                  <a:pt x="296" y="661"/>
                </a:lnTo>
                <a:lnTo>
                  <a:pt x="301" y="631"/>
                </a:lnTo>
                <a:lnTo>
                  <a:pt x="307" y="599"/>
                </a:lnTo>
                <a:lnTo>
                  <a:pt x="315" y="565"/>
                </a:lnTo>
                <a:lnTo>
                  <a:pt x="324" y="529"/>
                </a:lnTo>
                <a:lnTo>
                  <a:pt x="335" y="491"/>
                </a:lnTo>
                <a:lnTo>
                  <a:pt x="348" y="451"/>
                </a:lnTo>
                <a:lnTo>
                  <a:pt x="363" y="408"/>
                </a:lnTo>
                <a:lnTo>
                  <a:pt x="379" y="362"/>
                </a:lnTo>
                <a:lnTo>
                  <a:pt x="398" y="315"/>
                </a:lnTo>
                <a:lnTo>
                  <a:pt x="406" y="294"/>
                </a:lnTo>
                <a:lnTo>
                  <a:pt x="413" y="275"/>
                </a:lnTo>
                <a:lnTo>
                  <a:pt x="419" y="258"/>
                </a:lnTo>
                <a:lnTo>
                  <a:pt x="424" y="244"/>
                </a:lnTo>
                <a:lnTo>
                  <a:pt x="428" y="231"/>
                </a:lnTo>
                <a:lnTo>
                  <a:pt x="432" y="220"/>
                </a:lnTo>
                <a:lnTo>
                  <a:pt x="434" y="209"/>
                </a:lnTo>
                <a:lnTo>
                  <a:pt x="436" y="198"/>
                </a:lnTo>
                <a:lnTo>
                  <a:pt x="437" y="188"/>
                </a:lnTo>
                <a:lnTo>
                  <a:pt x="438" y="178"/>
                </a:lnTo>
                <a:lnTo>
                  <a:pt x="438" y="168"/>
                </a:lnTo>
                <a:lnTo>
                  <a:pt x="437" y="147"/>
                </a:lnTo>
                <a:lnTo>
                  <a:pt x="434" y="127"/>
                </a:lnTo>
                <a:lnTo>
                  <a:pt x="428" y="107"/>
                </a:lnTo>
                <a:lnTo>
                  <a:pt x="421" y="89"/>
                </a:lnTo>
                <a:lnTo>
                  <a:pt x="411" y="72"/>
                </a:lnTo>
                <a:lnTo>
                  <a:pt x="399" y="56"/>
                </a:lnTo>
                <a:lnTo>
                  <a:pt x="386" y="42"/>
                </a:lnTo>
                <a:lnTo>
                  <a:pt x="371" y="30"/>
                </a:lnTo>
                <a:lnTo>
                  <a:pt x="354" y="20"/>
                </a:lnTo>
                <a:lnTo>
                  <a:pt x="335" y="11"/>
                </a:lnTo>
                <a:lnTo>
                  <a:pt x="315" y="5"/>
                </a:lnTo>
                <a:lnTo>
                  <a:pt x="293" y="1"/>
                </a:lnTo>
                <a:lnTo>
                  <a:pt x="270" y="0"/>
                </a:lnTo>
                <a:lnTo>
                  <a:pt x="247" y="1"/>
                </a:lnTo>
                <a:lnTo>
                  <a:pt x="224" y="6"/>
                </a:lnTo>
                <a:lnTo>
                  <a:pt x="203" y="13"/>
                </a:lnTo>
                <a:lnTo>
                  <a:pt x="183" y="22"/>
                </a:lnTo>
                <a:lnTo>
                  <a:pt x="164" y="33"/>
                </a:lnTo>
                <a:lnTo>
                  <a:pt x="146" y="47"/>
                </a:lnTo>
                <a:lnTo>
                  <a:pt x="130" y="61"/>
                </a:lnTo>
                <a:lnTo>
                  <a:pt x="114" y="78"/>
                </a:lnTo>
                <a:lnTo>
                  <a:pt x="100" y="95"/>
                </a:lnTo>
                <a:lnTo>
                  <a:pt x="86" y="113"/>
                </a:lnTo>
                <a:lnTo>
                  <a:pt x="74" y="131"/>
                </a:lnTo>
                <a:lnTo>
                  <a:pt x="63" y="150"/>
                </a:lnTo>
                <a:lnTo>
                  <a:pt x="52" y="169"/>
                </a:lnTo>
                <a:lnTo>
                  <a:pt x="43" y="188"/>
                </a:lnTo>
                <a:lnTo>
                  <a:pt x="35" y="207"/>
                </a:lnTo>
                <a:lnTo>
                  <a:pt x="27" y="225"/>
                </a:lnTo>
                <a:lnTo>
                  <a:pt x="21" y="242"/>
                </a:lnTo>
                <a:lnTo>
                  <a:pt x="15" y="258"/>
                </a:lnTo>
                <a:lnTo>
                  <a:pt x="11" y="272"/>
                </a:lnTo>
                <a:lnTo>
                  <a:pt x="7" y="285"/>
                </a:lnTo>
                <a:lnTo>
                  <a:pt x="4" y="296"/>
                </a:lnTo>
                <a:lnTo>
                  <a:pt x="2" y="305"/>
                </a:lnTo>
                <a:lnTo>
                  <a:pt x="1" y="311"/>
                </a:lnTo>
                <a:lnTo>
                  <a:pt x="0" y="315"/>
                </a:lnTo>
                <a:lnTo>
                  <a:pt x="2" y="322"/>
                </a:lnTo>
                <a:lnTo>
                  <a:pt x="4" y="327"/>
                </a:lnTo>
                <a:lnTo>
                  <a:pt x="7" y="331"/>
                </a:lnTo>
                <a:lnTo>
                  <a:pt x="11" y="333"/>
                </a:lnTo>
                <a:lnTo>
                  <a:pt x="16" y="334"/>
                </a:lnTo>
                <a:lnTo>
                  <a:pt x="19" y="335"/>
                </a:lnTo>
                <a:lnTo>
                  <a:pt x="32" y="335"/>
                </a:lnTo>
                <a:lnTo>
                  <a:pt x="37" y="334"/>
                </a:lnTo>
                <a:lnTo>
                  <a:pt x="42" y="332"/>
                </a:lnTo>
                <a:lnTo>
                  <a:pt x="45" y="329"/>
                </a:lnTo>
                <a:lnTo>
                  <a:pt x="48" y="324"/>
                </a:lnTo>
                <a:lnTo>
                  <a:pt x="51" y="318"/>
                </a:lnTo>
                <a:lnTo>
                  <a:pt x="54" y="309"/>
                </a:lnTo>
                <a:lnTo>
                  <a:pt x="58" y="299"/>
                </a:lnTo>
                <a:lnTo>
                  <a:pt x="69" y="262"/>
                </a:lnTo>
                <a:lnTo>
                  <a:pt x="81" y="229"/>
                </a:lnTo>
                <a:lnTo>
                  <a:pt x="93" y="198"/>
                </a:lnTo>
                <a:lnTo>
                  <a:pt x="107" y="172"/>
                </a:lnTo>
                <a:lnTo>
                  <a:pt x="120" y="147"/>
                </a:lnTo>
                <a:lnTo>
                  <a:pt x="134" y="126"/>
                </a:lnTo>
                <a:lnTo>
                  <a:pt x="148" y="108"/>
                </a:lnTo>
                <a:lnTo>
                  <a:pt x="163" y="92"/>
                </a:lnTo>
                <a:lnTo>
                  <a:pt x="177" y="79"/>
                </a:lnTo>
                <a:lnTo>
                  <a:pt x="192" y="68"/>
                </a:lnTo>
                <a:lnTo>
                  <a:pt x="207" y="59"/>
                </a:lnTo>
                <a:lnTo>
                  <a:pt x="222" y="53"/>
                </a:lnTo>
                <a:lnTo>
                  <a:pt x="236" y="48"/>
                </a:lnTo>
                <a:lnTo>
                  <a:pt x="250" y="46"/>
                </a:lnTo>
                <a:lnTo>
                  <a:pt x="264" y="45"/>
                </a:lnTo>
                <a:lnTo>
                  <a:pt x="274" y="45"/>
                </a:lnTo>
                <a:lnTo>
                  <a:pt x="285" y="47"/>
                </a:lnTo>
                <a:lnTo>
                  <a:pt x="291" y="50"/>
                </a:lnTo>
                <a:lnTo>
                  <a:pt x="296" y="53"/>
                </a:lnTo>
                <a:lnTo>
                  <a:pt x="301" y="58"/>
                </a:lnTo>
                <a:lnTo>
                  <a:pt x="306" y="64"/>
                </a:lnTo>
                <a:lnTo>
                  <a:pt x="310" y="72"/>
                </a:lnTo>
                <a:lnTo>
                  <a:pt x="313" y="83"/>
                </a:lnTo>
                <a:lnTo>
                  <a:pt x="315" y="95"/>
                </a:lnTo>
                <a:lnTo>
                  <a:pt x="315" y="111"/>
                </a:lnTo>
                <a:lnTo>
                  <a:pt x="314" y="136"/>
                </a:lnTo>
                <a:lnTo>
                  <a:pt x="310" y="161"/>
                </a:lnTo>
                <a:lnTo>
                  <a:pt x="303" y="187"/>
                </a:lnTo>
                <a:lnTo>
                  <a:pt x="296" y="211"/>
                </a:lnTo>
                <a:lnTo>
                  <a:pt x="288" y="233"/>
                </a:lnTo>
                <a:lnTo>
                  <a:pt x="281" y="253"/>
                </a:lnTo>
                <a:lnTo>
                  <a:pt x="264" y="298"/>
                </a:lnTo>
                <a:lnTo>
                  <a:pt x="248" y="341"/>
                </a:lnTo>
                <a:lnTo>
                  <a:pt x="234" y="380"/>
                </a:lnTo>
                <a:lnTo>
                  <a:pt x="221" y="417"/>
                </a:lnTo>
                <a:lnTo>
                  <a:pt x="210" y="451"/>
                </a:lnTo>
                <a:lnTo>
                  <a:pt x="200" y="483"/>
                </a:lnTo>
                <a:lnTo>
                  <a:pt x="191" y="514"/>
                </a:lnTo>
                <a:lnTo>
                  <a:pt x="183" y="542"/>
                </a:lnTo>
                <a:lnTo>
                  <a:pt x="176" y="568"/>
                </a:lnTo>
                <a:lnTo>
                  <a:pt x="171" y="594"/>
                </a:lnTo>
                <a:lnTo>
                  <a:pt x="167" y="618"/>
                </a:lnTo>
                <a:lnTo>
                  <a:pt x="165" y="640"/>
                </a:lnTo>
                <a:lnTo>
                  <a:pt x="163" y="662"/>
                </a:lnTo>
                <a:lnTo>
                  <a:pt x="162" y="683"/>
                </a:lnTo>
                <a:lnTo>
                  <a:pt x="163" y="711"/>
                </a:lnTo>
                <a:lnTo>
                  <a:pt x="166" y="736"/>
                </a:lnTo>
                <a:lnTo>
                  <a:pt x="171" y="760"/>
                </a:lnTo>
                <a:lnTo>
                  <a:pt x="178" y="782"/>
                </a:lnTo>
                <a:lnTo>
                  <a:pt x="186" y="803"/>
                </a:lnTo>
                <a:lnTo>
                  <a:pt x="196" y="821"/>
                </a:lnTo>
                <a:lnTo>
                  <a:pt x="208" y="838"/>
                </a:lnTo>
                <a:lnTo>
                  <a:pt x="221" y="853"/>
                </a:lnTo>
                <a:lnTo>
                  <a:pt x="234" y="867"/>
                </a:lnTo>
                <a:lnTo>
                  <a:pt x="249" y="879"/>
                </a:lnTo>
                <a:lnTo>
                  <a:pt x="265" y="889"/>
                </a:lnTo>
                <a:lnTo>
                  <a:pt x="282" y="898"/>
                </a:lnTo>
                <a:lnTo>
                  <a:pt x="299" y="906"/>
                </a:lnTo>
                <a:lnTo>
                  <a:pt x="317" y="912"/>
                </a:lnTo>
                <a:lnTo>
                  <a:pt x="335" y="918"/>
                </a:lnTo>
                <a:lnTo>
                  <a:pt x="354" y="922"/>
                </a:lnTo>
                <a:lnTo>
                  <a:pt x="373" y="924"/>
                </a:lnTo>
                <a:lnTo>
                  <a:pt x="393" y="926"/>
                </a:lnTo>
                <a:lnTo>
                  <a:pt x="412" y="926"/>
                </a:lnTo>
                <a:lnTo>
                  <a:pt x="441" y="925"/>
                </a:lnTo>
                <a:lnTo>
                  <a:pt x="469" y="920"/>
                </a:lnTo>
                <a:lnTo>
                  <a:pt x="497" y="912"/>
                </a:lnTo>
                <a:lnTo>
                  <a:pt x="524" y="902"/>
                </a:lnTo>
                <a:lnTo>
                  <a:pt x="549" y="889"/>
                </a:lnTo>
                <a:lnTo>
                  <a:pt x="573" y="873"/>
                </a:lnTo>
                <a:lnTo>
                  <a:pt x="596" y="855"/>
                </a:lnTo>
                <a:lnTo>
                  <a:pt x="618" y="834"/>
                </a:lnTo>
                <a:lnTo>
                  <a:pt x="610" y="866"/>
                </a:lnTo>
                <a:lnTo>
                  <a:pt x="602" y="898"/>
                </a:lnTo>
                <a:lnTo>
                  <a:pt x="593" y="929"/>
                </a:lnTo>
                <a:lnTo>
                  <a:pt x="584" y="960"/>
                </a:lnTo>
                <a:lnTo>
                  <a:pt x="572" y="991"/>
                </a:lnTo>
                <a:lnTo>
                  <a:pt x="560" y="1022"/>
                </a:lnTo>
                <a:lnTo>
                  <a:pt x="545" y="1053"/>
                </a:lnTo>
                <a:lnTo>
                  <a:pt x="528" y="1085"/>
                </a:lnTo>
                <a:lnTo>
                  <a:pt x="508" y="1117"/>
                </a:lnTo>
                <a:lnTo>
                  <a:pt x="486" y="1149"/>
                </a:lnTo>
                <a:lnTo>
                  <a:pt x="470" y="1168"/>
                </a:lnTo>
                <a:lnTo>
                  <a:pt x="454" y="1186"/>
                </a:lnTo>
                <a:lnTo>
                  <a:pt x="437" y="1203"/>
                </a:lnTo>
                <a:lnTo>
                  <a:pt x="418" y="1218"/>
                </a:lnTo>
                <a:lnTo>
                  <a:pt x="398" y="1233"/>
                </a:lnTo>
                <a:lnTo>
                  <a:pt x="378" y="1246"/>
                </a:lnTo>
                <a:lnTo>
                  <a:pt x="356" y="1257"/>
                </a:lnTo>
                <a:lnTo>
                  <a:pt x="334" y="1266"/>
                </a:lnTo>
                <a:lnTo>
                  <a:pt x="310" y="1273"/>
                </a:lnTo>
                <a:lnTo>
                  <a:pt x="286" y="1277"/>
                </a:lnTo>
                <a:lnTo>
                  <a:pt x="260" y="1278"/>
                </a:lnTo>
                <a:lnTo>
                  <a:pt x="253" y="1278"/>
                </a:lnTo>
                <a:lnTo>
                  <a:pt x="245" y="1277"/>
                </a:lnTo>
                <a:lnTo>
                  <a:pt x="235" y="1277"/>
                </a:lnTo>
                <a:lnTo>
                  <a:pt x="223" y="1275"/>
                </a:lnTo>
                <a:lnTo>
                  <a:pt x="211" y="1273"/>
                </a:lnTo>
                <a:lnTo>
                  <a:pt x="198" y="1269"/>
                </a:lnTo>
                <a:lnTo>
                  <a:pt x="185" y="1265"/>
                </a:lnTo>
                <a:lnTo>
                  <a:pt x="171" y="1259"/>
                </a:lnTo>
                <a:lnTo>
                  <a:pt x="158" y="1253"/>
                </a:lnTo>
                <a:lnTo>
                  <a:pt x="146" y="1244"/>
                </a:lnTo>
                <a:lnTo>
                  <a:pt x="134" y="1234"/>
                </a:lnTo>
                <a:lnTo>
                  <a:pt x="123" y="1222"/>
                </a:lnTo>
                <a:lnTo>
                  <a:pt x="113" y="1208"/>
                </a:lnTo>
                <a:lnTo>
                  <a:pt x="105" y="1192"/>
                </a:lnTo>
                <a:lnTo>
                  <a:pt x="120" y="1192"/>
                </a:lnTo>
                <a:lnTo>
                  <a:pt x="136" y="1191"/>
                </a:lnTo>
                <a:lnTo>
                  <a:pt x="150" y="1189"/>
                </a:lnTo>
                <a:lnTo>
                  <a:pt x="165" y="1185"/>
                </a:lnTo>
                <a:lnTo>
                  <a:pt x="179" y="1178"/>
                </a:lnTo>
                <a:lnTo>
                  <a:pt x="193" y="1168"/>
                </a:lnTo>
                <a:lnTo>
                  <a:pt x="202" y="1159"/>
                </a:lnTo>
                <a:lnTo>
                  <a:pt x="210" y="1150"/>
                </a:lnTo>
                <a:lnTo>
                  <a:pt x="217" y="1139"/>
                </a:lnTo>
                <a:lnTo>
                  <a:pt x="224" y="1127"/>
                </a:lnTo>
                <a:lnTo>
                  <a:pt x="229" y="1114"/>
                </a:lnTo>
                <a:lnTo>
                  <a:pt x="232" y="1100"/>
                </a:lnTo>
                <a:lnTo>
                  <a:pt x="233" y="1084"/>
                </a:lnTo>
                <a:lnTo>
                  <a:pt x="232" y="1070"/>
                </a:lnTo>
                <a:lnTo>
                  <a:pt x="230" y="1058"/>
                </a:lnTo>
                <a:lnTo>
                  <a:pt x="226" y="1048"/>
                </a:lnTo>
                <a:lnTo>
                  <a:pt x="221" y="1039"/>
                </a:lnTo>
                <a:lnTo>
                  <a:pt x="214" y="1033"/>
                </a:lnTo>
                <a:lnTo>
                  <a:pt x="207" y="1026"/>
                </a:lnTo>
                <a:lnTo>
                  <a:pt x="200" y="1022"/>
                </a:lnTo>
                <a:lnTo>
                  <a:pt x="192" y="1019"/>
                </a:lnTo>
                <a:lnTo>
                  <a:pt x="184" y="1016"/>
                </a:lnTo>
                <a:lnTo>
                  <a:pt x="176" y="1014"/>
                </a:lnTo>
                <a:lnTo>
                  <a:pt x="170" y="1013"/>
                </a:lnTo>
                <a:lnTo>
                  <a:pt x="163" y="1012"/>
                </a:lnTo>
                <a:lnTo>
                  <a:pt x="158" y="1012"/>
                </a:lnTo>
                <a:lnTo>
                  <a:pt x="148" y="1013"/>
                </a:lnTo>
                <a:lnTo>
                  <a:pt x="137" y="1015"/>
                </a:lnTo>
                <a:lnTo>
                  <a:pt x="126" y="1017"/>
                </a:lnTo>
                <a:lnTo>
                  <a:pt x="115" y="1021"/>
                </a:lnTo>
                <a:lnTo>
                  <a:pt x="103" y="1026"/>
                </a:lnTo>
                <a:lnTo>
                  <a:pt x="93" y="1033"/>
                </a:lnTo>
                <a:lnTo>
                  <a:pt x="83" y="1041"/>
                </a:lnTo>
                <a:lnTo>
                  <a:pt x="74" y="1051"/>
                </a:lnTo>
                <a:lnTo>
                  <a:pt x="65" y="1062"/>
                </a:lnTo>
                <a:lnTo>
                  <a:pt x="58" y="1075"/>
                </a:lnTo>
                <a:lnTo>
                  <a:pt x="52" y="1090"/>
                </a:lnTo>
                <a:lnTo>
                  <a:pt x="47" y="1106"/>
                </a:lnTo>
                <a:lnTo>
                  <a:pt x="44" y="1125"/>
                </a:lnTo>
                <a:lnTo>
                  <a:pt x="44" y="1145"/>
                </a:lnTo>
                <a:lnTo>
                  <a:pt x="45" y="1168"/>
                </a:lnTo>
                <a:lnTo>
                  <a:pt x="50" y="1190"/>
                </a:lnTo>
                <a:lnTo>
                  <a:pt x="57" y="1211"/>
                </a:lnTo>
                <a:lnTo>
                  <a:pt x="68" y="1231"/>
                </a:lnTo>
                <a:lnTo>
                  <a:pt x="81" y="1249"/>
                </a:lnTo>
                <a:lnTo>
                  <a:pt x="96" y="1265"/>
                </a:lnTo>
                <a:lnTo>
                  <a:pt x="114" y="1279"/>
                </a:lnTo>
                <a:lnTo>
                  <a:pt x="133" y="1292"/>
                </a:lnTo>
                <a:lnTo>
                  <a:pt x="155" y="1303"/>
                </a:lnTo>
                <a:lnTo>
                  <a:pt x="179" y="1311"/>
                </a:lnTo>
                <a:lnTo>
                  <a:pt x="204" y="1318"/>
                </a:lnTo>
                <a:lnTo>
                  <a:pt x="232" y="1321"/>
                </a:lnTo>
                <a:lnTo>
                  <a:pt x="260" y="1323"/>
                </a:lnTo>
                <a:lnTo>
                  <a:pt x="297" y="1321"/>
                </a:lnTo>
                <a:lnTo>
                  <a:pt x="334" y="1316"/>
                </a:lnTo>
                <a:lnTo>
                  <a:pt x="371" y="1306"/>
                </a:lnTo>
                <a:lnTo>
                  <a:pt x="407" y="1294"/>
                </a:lnTo>
                <a:lnTo>
                  <a:pt x="442" y="1278"/>
                </a:lnTo>
                <a:lnTo>
                  <a:pt x="477" y="1260"/>
                </a:lnTo>
                <a:lnTo>
                  <a:pt x="510" y="1238"/>
                </a:lnTo>
                <a:lnTo>
                  <a:pt x="542" y="1214"/>
                </a:lnTo>
                <a:lnTo>
                  <a:pt x="572" y="1188"/>
                </a:lnTo>
                <a:lnTo>
                  <a:pt x="601" y="1159"/>
                </a:lnTo>
                <a:lnTo>
                  <a:pt x="628" y="1128"/>
                </a:lnTo>
                <a:lnTo>
                  <a:pt x="652" y="1095"/>
                </a:lnTo>
                <a:lnTo>
                  <a:pt x="675" y="1059"/>
                </a:lnTo>
                <a:lnTo>
                  <a:pt x="695" y="1023"/>
                </a:lnTo>
                <a:lnTo>
                  <a:pt x="713" y="986"/>
                </a:lnTo>
                <a:lnTo>
                  <a:pt x="728" y="946"/>
                </a:lnTo>
                <a:lnTo>
                  <a:pt x="739" y="906"/>
                </a:lnTo>
                <a:lnTo>
                  <a:pt x="935" y="1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 name="Group 13"/>
          <p:cNvGrpSpPr>
            <a:grpSpLocks noChangeAspect="1"/>
          </p:cNvGrpSpPr>
          <p:nvPr>
            <p:custDataLst>
              <p:tags r:id="rId3"/>
            </p:custDataLst>
          </p:nvPr>
        </p:nvGrpSpPr>
        <p:grpSpPr bwMode="auto">
          <a:xfrm>
            <a:off x="2612263" y="5243978"/>
            <a:ext cx="1015027" cy="314434"/>
            <a:chOff x="1867" y="3098"/>
            <a:chExt cx="5788" cy="1793"/>
          </a:xfrm>
        </p:grpSpPr>
        <p:sp>
          <p:nvSpPr>
            <p:cNvPr id="11" name="Freeform 15"/>
            <p:cNvSpPr>
              <a:spLocks/>
            </p:cNvSpPr>
            <p:nvPr/>
          </p:nvSpPr>
          <p:spPr bwMode="auto">
            <a:xfrm>
              <a:off x="1867" y="3560"/>
              <a:ext cx="882" cy="1331"/>
            </a:xfrm>
            <a:custGeom>
              <a:avLst/>
              <a:gdLst/>
              <a:ahLst/>
              <a:cxnLst>
                <a:cxn ang="0">
                  <a:pos x="880" y="96"/>
                </a:cxn>
                <a:cxn ang="0">
                  <a:pos x="878" y="57"/>
                </a:cxn>
                <a:cxn ang="0">
                  <a:pos x="843" y="23"/>
                </a:cxn>
                <a:cxn ang="0">
                  <a:pos x="793" y="32"/>
                </a:cxn>
                <a:cxn ang="0">
                  <a:pos x="756" y="77"/>
                </a:cxn>
                <a:cxn ang="0">
                  <a:pos x="738" y="151"/>
                </a:cxn>
                <a:cxn ang="0">
                  <a:pos x="694" y="341"/>
                </a:cxn>
                <a:cxn ang="0">
                  <a:pos x="593" y="745"/>
                </a:cxn>
                <a:cxn ang="0">
                  <a:pos x="532" y="824"/>
                </a:cxn>
                <a:cxn ang="0">
                  <a:pos x="433" y="881"/>
                </a:cxn>
                <a:cxn ang="0">
                  <a:pos x="332" y="871"/>
                </a:cxn>
                <a:cxn ang="0">
                  <a:pos x="285" y="807"/>
                </a:cxn>
                <a:cxn ang="0">
                  <a:pos x="273" y="720"/>
                </a:cxn>
                <a:cxn ang="0">
                  <a:pos x="299" y="551"/>
                </a:cxn>
                <a:cxn ang="0">
                  <a:pos x="372" y="317"/>
                </a:cxn>
                <a:cxn ang="0">
                  <a:pos x="401" y="226"/>
                </a:cxn>
                <a:cxn ang="0">
                  <a:pos x="405" y="130"/>
                </a:cxn>
                <a:cxn ang="0">
                  <a:pos x="354" y="36"/>
                </a:cxn>
                <a:cxn ang="0">
                  <a:pos x="253" y="0"/>
                </a:cxn>
                <a:cxn ang="0">
                  <a:pos x="144" y="40"/>
                </a:cxn>
                <a:cxn ang="0">
                  <a:pos x="67" y="134"/>
                </a:cxn>
                <a:cxn ang="0">
                  <a:pos x="22" y="236"/>
                </a:cxn>
                <a:cxn ang="0">
                  <a:pos x="2" y="306"/>
                </a:cxn>
                <a:cxn ang="0">
                  <a:pos x="4" y="328"/>
                </a:cxn>
                <a:cxn ang="0">
                  <a:pos x="35" y="336"/>
                </a:cxn>
                <a:cxn ang="0">
                  <a:pos x="53" y="300"/>
                </a:cxn>
                <a:cxn ang="0">
                  <a:pos x="121" y="134"/>
                </a:cxn>
                <a:cxn ang="0">
                  <a:pos x="196" y="57"/>
                </a:cxn>
                <a:cxn ang="0">
                  <a:pos x="255" y="45"/>
                </a:cxn>
                <a:cxn ang="0">
                  <a:pos x="285" y="64"/>
                </a:cxn>
                <a:cxn ang="0">
                  <a:pos x="289" y="162"/>
                </a:cxn>
                <a:cxn ang="0">
                  <a:pos x="235" y="332"/>
                </a:cxn>
                <a:cxn ang="0">
                  <a:pos x="178" y="515"/>
                </a:cxn>
                <a:cxn ang="0">
                  <a:pos x="152" y="649"/>
                </a:cxn>
                <a:cxn ang="0">
                  <a:pos x="164" y="783"/>
                </a:cxn>
                <a:cxn ang="0">
                  <a:pos x="225" y="877"/>
                </a:cxn>
                <a:cxn ang="0">
                  <a:pos x="316" y="924"/>
                </a:cxn>
                <a:cxn ang="0">
                  <a:pos x="439" y="926"/>
                </a:cxn>
                <a:cxn ang="0">
                  <a:pos x="577" y="839"/>
                </a:cxn>
                <a:cxn ang="0">
                  <a:pos x="522" y="1028"/>
                </a:cxn>
                <a:cxn ang="0">
                  <a:pos x="427" y="1190"/>
                </a:cxn>
                <a:cxn ang="0">
                  <a:pos x="326" y="1267"/>
                </a:cxn>
                <a:cxn ang="0">
                  <a:pos x="227" y="1286"/>
                </a:cxn>
                <a:cxn ang="0">
                  <a:pos x="160" y="1267"/>
                </a:cxn>
                <a:cxn ang="0">
                  <a:pos x="97" y="1199"/>
                </a:cxn>
                <a:cxn ang="0">
                  <a:pos x="160" y="1188"/>
                </a:cxn>
                <a:cxn ang="0">
                  <a:pos x="206" y="1141"/>
                </a:cxn>
                <a:cxn ang="0">
                  <a:pos x="215" y="1067"/>
                </a:cxn>
                <a:cxn ang="0">
                  <a:pos x="184" y="1026"/>
                </a:cxn>
                <a:cxn ang="0">
                  <a:pos x="126" y="1020"/>
                </a:cxn>
                <a:cxn ang="0">
                  <a:pos x="69" y="1056"/>
                </a:cxn>
                <a:cxn ang="0">
                  <a:pos x="39" y="1152"/>
                </a:cxn>
                <a:cxn ang="0">
                  <a:pos x="83" y="1265"/>
                </a:cxn>
                <a:cxn ang="0">
                  <a:pos x="194" y="1326"/>
                </a:cxn>
                <a:cxn ang="0">
                  <a:pos x="374" y="1305"/>
                </a:cxn>
                <a:cxn ang="0">
                  <a:pos x="546" y="1182"/>
                </a:cxn>
                <a:cxn ang="0">
                  <a:pos x="668" y="988"/>
                </a:cxn>
              </a:cxnLst>
              <a:rect l="0" t="0" r="r" b="b"/>
              <a:pathLst>
                <a:path w="882" h="1331">
                  <a:moveTo>
                    <a:pt x="874" y="126"/>
                  </a:moveTo>
                  <a:lnTo>
                    <a:pt x="878" y="108"/>
                  </a:lnTo>
                  <a:lnTo>
                    <a:pt x="880" y="96"/>
                  </a:lnTo>
                  <a:lnTo>
                    <a:pt x="882" y="87"/>
                  </a:lnTo>
                  <a:lnTo>
                    <a:pt x="882" y="77"/>
                  </a:lnTo>
                  <a:lnTo>
                    <a:pt x="878" y="57"/>
                  </a:lnTo>
                  <a:lnTo>
                    <a:pt x="870" y="42"/>
                  </a:lnTo>
                  <a:lnTo>
                    <a:pt x="858" y="30"/>
                  </a:lnTo>
                  <a:lnTo>
                    <a:pt x="843" y="23"/>
                  </a:lnTo>
                  <a:lnTo>
                    <a:pt x="827" y="21"/>
                  </a:lnTo>
                  <a:lnTo>
                    <a:pt x="811" y="23"/>
                  </a:lnTo>
                  <a:lnTo>
                    <a:pt x="793" y="32"/>
                  </a:lnTo>
                  <a:lnTo>
                    <a:pt x="775" y="45"/>
                  </a:lnTo>
                  <a:lnTo>
                    <a:pt x="759" y="66"/>
                  </a:lnTo>
                  <a:lnTo>
                    <a:pt x="756" y="77"/>
                  </a:lnTo>
                  <a:lnTo>
                    <a:pt x="750" y="98"/>
                  </a:lnTo>
                  <a:lnTo>
                    <a:pt x="744" y="123"/>
                  </a:lnTo>
                  <a:lnTo>
                    <a:pt x="738" y="151"/>
                  </a:lnTo>
                  <a:lnTo>
                    <a:pt x="732" y="177"/>
                  </a:lnTo>
                  <a:lnTo>
                    <a:pt x="712" y="258"/>
                  </a:lnTo>
                  <a:lnTo>
                    <a:pt x="694" y="341"/>
                  </a:lnTo>
                  <a:lnTo>
                    <a:pt x="609" y="711"/>
                  </a:lnTo>
                  <a:lnTo>
                    <a:pt x="603" y="726"/>
                  </a:lnTo>
                  <a:lnTo>
                    <a:pt x="593" y="745"/>
                  </a:lnTo>
                  <a:lnTo>
                    <a:pt x="577" y="771"/>
                  </a:lnTo>
                  <a:lnTo>
                    <a:pt x="556" y="796"/>
                  </a:lnTo>
                  <a:lnTo>
                    <a:pt x="532" y="824"/>
                  </a:lnTo>
                  <a:lnTo>
                    <a:pt x="502" y="847"/>
                  </a:lnTo>
                  <a:lnTo>
                    <a:pt x="469" y="869"/>
                  </a:lnTo>
                  <a:lnTo>
                    <a:pt x="433" y="881"/>
                  </a:lnTo>
                  <a:lnTo>
                    <a:pt x="392" y="886"/>
                  </a:lnTo>
                  <a:lnTo>
                    <a:pt x="358" y="881"/>
                  </a:lnTo>
                  <a:lnTo>
                    <a:pt x="332" y="871"/>
                  </a:lnTo>
                  <a:lnTo>
                    <a:pt x="312" y="854"/>
                  </a:lnTo>
                  <a:lnTo>
                    <a:pt x="297" y="832"/>
                  </a:lnTo>
                  <a:lnTo>
                    <a:pt x="285" y="807"/>
                  </a:lnTo>
                  <a:lnTo>
                    <a:pt x="279" y="777"/>
                  </a:lnTo>
                  <a:lnTo>
                    <a:pt x="275" y="749"/>
                  </a:lnTo>
                  <a:lnTo>
                    <a:pt x="273" y="720"/>
                  </a:lnTo>
                  <a:lnTo>
                    <a:pt x="277" y="668"/>
                  </a:lnTo>
                  <a:lnTo>
                    <a:pt x="285" y="613"/>
                  </a:lnTo>
                  <a:lnTo>
                    <a:pt x="299" y="551"/>
                  </a:lnTo>
                  <a:lnTo>
                    <a:pt x="316" y="481"/>
                  </a:lnTo>
                  <a:lnTo>
                    <a:pt x="342" y="402"/>
                  </a:lnTo>
                  <a:lnTo>
                    <a:pt x="372" y="317"/>
                  </a:lnTo>
                  <a:lnTo>
                    <a:pt x="386" y="279"/>
                  </a:lnTo>
                  <a:lnTo>
                    <a:pt x="395" y="249"/>
                  </a:lnTo>
                  <a:lnTo>
                    <a:pt x="401" y="226"/>
                  </a:lnTo>
                  <a:lnTo>
                    <a:pt x="409" y="187"/>
                  </a:lnTo>
                  <a:lnTo>
                    <a:pt x="409" y="168"/>
                  </a:lnTo>
                  <a:lnTo>
                    <a:pt x="405" y="130"/>
                  </a:lnTo>
                  <a:lnTo>
                    <a:pt x="395" y="94"/>
                  </a:lnTo>
                  <a:lnTo>
                    <a:pt x="378" y="62"/>
                  </a:lnTo>
                  <a:lnTo>
                    <a:pt x="354" y="36"/>
                  </a:lnTo>
                  <a:lnTo>
                    <a:pt x="326" y="17"/>
                  </a:lnTo>
                  <a:lnTo>
                    <a:pt x="291" y="4"/>
                  </a:lnTo>
                  <a:lnTo>
                    <a:pt x="253" y="0"/>
                  </a:lnTo>
                  <a:lnTo>
                    <a:pt x="214" y="4"/>
                  </a:lnTo>
                  <a:lnTo>
                    <a:pt x="176" y="19"/>
                  </a:lnTo>
                  <a:lnTo>
                    <a:pt x="144" y="40"/>
                  </a:lnTo>
                  <a:lnTo>
                    <a:pt x="115" y="68"/>
                  </a:lnTo>
                  <a:lnTo>
                    <a:pt x="89" y="98"/>
                  </a:lnTo>
                  <a:lnTo>
                    <a:pt x="67" y="134"/>
                  </a:lnTo>
                  <a:lnTo>
                    <a:pt x="49" y="168"/>
                  </a:lnTo>
                  <a:lnTo>
                    <a:pt x="33" y="204"/>
                  </a:lnTo>
                  <a:lnTo>
                    <a:pt x="22" y="236"/>
                  </a:lnTo>
                  <a:lnTo>
                    <a:pt x="12" y="266"/>
                  </a:lnTo>
                  <a:lnTo>
                    <a:pt x="6" y="289"/>
                  </a:lnTo>
                  <a:lnTo>
                    <a:pt x="2" y="306"/>
                  </a:lnTo>
                  <a:lnTo>
                    <a:pt x="0" y="317"/>
                  </a:lnTo>
                  <a:lnTo>
                    <a:pt x="0" y="324"/>
                  </a:lnTo>
                  <a:lnTo>
                    <a:pt x="4" y="328"/>
                  </a:lnTo>
                  <a:lnTo>
                    <a:pt x="6" y="332"/>
                  </a:lnTo>
                  <a:lnTo>
                    <a:pt x="14" y="336"/>
                  </a:lnTo>
                  <a:lnTo>
                    <a:pt x="35" y="336"/>
                  </a:lnTo>
                  <a:lnTo>
                    <a:pt x="41" y="330"/>
                  </a:lnTo>
                  <a:lnTo>
                    <a:pt x="47" y="319"/>
                  </a:lnTo>
                  <a:lnTo>
                    <a:pt x="53" y="300"/>
                  </a:lnTo>
                  <a:lnTo>
                    <a:pt x="73" y="234"/>
                  </a:lnTo>
                  <a:lnTo>
                    <a:pt x="97" y="179"/>
                  </a:lnTo>
                  <a:lnTo>
                    <a:pt x="121" y="134"/>
                  </a:lnTo>
                  <a:lnTo>
                    <a:pt x="144" y="100"/>
                  </a:lnTo>
                  <a:lnTo>
                    <a:pt x="170" y="74"/>
                  </a:lnTo>
                  <a:lnTo>
                    <a:pt x="196" y="57"/>
                  </a:lnTo>
                  <a:lnTo>
                    <a:pt x="221" y="47"/>
                  </a:lnTo>
                  <a:lnTo>
                    <a:pt x="247" y="45"/>
                  </a:lnTo>
                  <a:lnTo>
                    <a:pt x="255" y="45"/>
                  </a:lnTo>
                  <a:lnTo>
                    <a:pt x="267" y="47"/>
                  </a:lnTo>
                  <a:lnTo>
                    <a:pt x="277" y="53"/>
                  </a:lnTo>
                  <a:lnTo>
                    <a:pt x="285" y="64"/>
                  </a:lnTo>
                  <a:lnTo>
                    <a:pt x="293" y="83"/>
                  </a:lnTo>
                  <a:lnTo>
                    <a:pt x="295" y="111"/>
                  </a:lnTo>
                  <a:lnTo>
                    <a:pt x="289" y="162"/>
                  </a:lnTo>
                  <a:lnTo>
                    <a:pt x="277" y="211"/>
                  </a:lnTo>
                  <a:lnTo>
                    <a:pt x="263" y="255"/>
                  </a:lnTo>
                  <a:lnTo>
                    <a:pt x="235" y="332"/>
                  </a:lnTo>
                  <a:lnTo>
                    <a:pt x="214" y="400"/>
                  </a:lnTo>
                  <a:lnTo>
                    <a:pt x="194" y="462"/>
                  </a:lnTo>
                  <a:lnTo>
                    <a:pt x="178" y="515"/>
                  </a:lnTo>
                  <a:lnTo>
                    <a:pt x="166" y="564"/>
                  </a:lnTo>
                  <a:lnTo>
                    <a:pt x="158" y="609"/>
                  </a:lnTo>
                  <a:lnTo>
                    <a:pt x="152" y="649"/>
                  </a:lnTo>
                  <a:lnTo>
                    <a:pt x="150" y="688"/>
                  </a:lnTo>
                  <a:lnTo>
                    <a:pt x="154" y="739"/>
                  </a:lnTo>
                  <a:lnTo>
                    <a:pt x="164" y="783"/>
                  </a:lnTo>
                  <a:lnTo>
                    <a:pt x="180" y="822"/>
                  </a:lnTo>
                  <a:lnTo>
                    <a:pt x="200" y="852"/>
                  </a:lnTo>
                  <a:lnTo>
                    <a:pt x="225" y="877"/>
                  </a:lnTo>
                  <a:lnTo>
                    <a:pt x="253" y="898"/>
                  </a:lnTo>
                  <a:lnTo>
                    <a:pt x="285" y="913"/>
                  </a:lnTo>
                  <a:lnTo>
                    <a:pt x="316" y="924"/>
                  </a:lnTo>
                  <a:lnTo>
                    <a:pt x="350" y="930"/>
                  </a:lnTo>
                  <a:lnTo>
                    <a:pt x="384" y="932"/>
                  </a:lnTo>
                  <a:lnTo>
                    <a:pt x="439" y="926"/>
                  </a:lnTo>
                  <a:lnTo>
                    <a:pt x="488" y="907"/>
                  </a:lnTo>
                  <a:lnTo>
                    <a:pt x="536" y="877"/>
                  </a:lnTo>
                  <a:lnTo>
                    <a:pt x="577" y="839"/>
                  </a:lnTo>
                  <a:lnTo>
                    <a:pt x="562" y="903"/>
                  </a:lnTo>
                  <a:lnTo>
                    <a:pt x="546" y="964"/>
                  </a:lnTo>
                  <a:lnTo>
                    <a:pt x="522" y="1028"/>
                  </a:lnTo>
                  <a:lnTo>
                    <a:pt x="492" y="1092"/>
                  </a:lnTo>
                  <a:lnTo>
                    <a:pt x="453" y="1156"/>
                  </a:lnTo>
                  <a:lnTo>
                    <a:pt x="427" y="1190"/>
                  </a:lnTo>
                  <a:lnTo>
                    <a:pt x="395" y="1220"/>
                  </a:lnTo>
                  <a:lnTo>
                    <a:pt x="362" y="1248"/>
                  </a:lnTo>
                  <a:lnTo>
                    <a:pt x="326" y="1267"/>
                  </a:lnTo>
                  <a:lnTo>
                    <a:pt x="285" y="1282"/>
                  </a:lnTo>
                  <a:lnTo>
                    <a:pt x="243" y="1286"/>
                  </a:lnTo>
                  <a:lnTo>
                    <a:pt x="227" y="1286"/>
                  </a:lnTo>
                  <a:lnTo>
                    <a:pt x="208" y="1284"/>
                  </a:lnTo>
                  <a:lnTo>
                    <a:pt x="184" y="1277"/>
                  </a:lnTo>
                  <a:lnTo>
                    <a:pt x="160" y="1267"/>
                  </a:lnTo>
                  <a:lnTo>
                    <a:pt x="136" y="1252"/>
                  </a:lnTo>
                  <a:lnTo>
                    <a:pt x="115" y="1228"/>
                  </a:lnTo>
                  <a:lnTo>
                    <a:pt x="97" y="1199"/>
                  </a:lnTo>
                  <a:lnTo>
                    <a:pt x="119" y="1199"/>
                  </a:lnTo>
                  <a:lnTo>
                    <a:pt x="140" y="1196"/>
                  </a:lnTo>
                  <a:lnTo>
                    <a:pt x="160" y="1188"/>
                  </a:lnTo>
                  <a:lnTo>
                    <a:pt x="180" y="1175"/>
                  </a:lnTo>
                  <a:lnTo>
                    <a:pt x="194" y="1160"/>
                  </a:lnTo>
                  <a:lnTo>
                    <a:pt x="206" y="1141"/>
                  </a:lnTo>
                  <a:lnTo>
                    <a:pt x="215" y="1118"/>
                  </a:lnTo>
                  <a:lnTo>
                    <a:pt x="217" y="1090"/>
                  </a:lnTo>
                  <a:lnTo>
                    <a:pt x="215" y="1067"/>
                  </a:lnTo>
                  <a:lnTo>
                    <a:pt x="208" y="1047"/>
                  </a:lnTo>
                  <a:lnTo>
                    <a:pt x="196" y="1035"/>
                  </a:lnTo>
                  <a:lnTo>
                    <a:pt x="184" y="1026"/>
                  </a:lnTo>
                  <a:lnTo>
                    <a:pt x="170" y="1022"/>
                  </a:lnTo>
                  <a:lnTo>
                    <a:pt x="146" y="1018"/>
                  </a:lnTo>
                  <a:lnTo>
                    <a:pt x="126" y="1020"/>
                  </a:lnTo>
                  <a:lnTo>
                    <a:pt x="107" y="1026"/>
                  </a:lnTo>
                  <a:lnTo>
                    <a:pt x="87" y="1039"/>
                  </a:lnTo>
                  <a:lnTo>
                    <a:pt x="69" y="1056"/>
                  </a:lnTo>
                  <a:lnTo>
                    <a:pt x="53" y="1081"/>
                  </a:lnTo>
                  <a:lnTo>
                    <a:pt x="43" y="1113"/>
                  </a:lnTo>
                  <a:lnTo>
                    <a:pt x="39" y="1152"/>
                  </a:lnTo>
                  <a:lnTo>
                    <a:pt x="45" y="1194"/>
                  </a:lnTo>
                  <a:lnTo>
                    <a:pt x="59" y="1233"/>
                  </a:lnTo>
                  <a:lnTo>
                    <a:pt x="83" y="1265"/>
                  </a:lnTo>
                  <a:lnTo>
                    <a:pt x="113" y="1292"/>
                  </a:lnTo>
                  <a:lnTo>
                    <a:pt x="150" y="1314"/>
                  </a:lnTo>
                  <a:lnTo>
                    <a:pt x="194" y="1326"/>
                  </a:lnTo>
                  <a:lnTo>
                    <a:pt x="243" y="1331"/>
                  </a:lnTo>
                  <a:lnTo>
                    <a:pt x="308" y="1324"/>
                  </a:lnTo>
                  <a:lnTo>
                    <a:pt x="374" y="1305"/>
                  </a:lnTo>
                  <a:lnTo>
                    <a:pt x="435" y="1273"/>
                  </a:lnTo>
                  <a:lnTo>
                    <a:pt x="492" y="1233"/>
                  </a:lnTo>
                  <a:lnTo>
                    <a:pt x="546" y="1182"/>
                  </a:lnTo>
                  <a:lnTo>
                    <a:pt x="595" y="1124"/>
                  </a:lnTo>
                  <a:lnTo>
                    <a:pt x="635" y="1058"/>
                  </a:lnTo>
                  <a:lnTo>
                    <a:pt x="668" y="988"/>
                  </a:lnTo>
                  <a:lnTo>
                    <a:pt x="690" y="911"/>
                  </a:lnTo>
                  <a:lnTo>
                    <a:pt x="874" y="1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latin typeface="Courier New"/>
              </a:endParaRPr>
            </a:p>
          </p:txBody>
        </p:sp>
        <p:sp>
          <p:nvSpPr>
            <p:cNvPr id="12" name="Freeform 16"/>
            <p:cNvSpPr>
              <a:spLocks noEditPoints="1"/>
            </p:cNvSpPr>
            <p:nvPr/>
          </p:nvSpPr>
          <p:spPr bwMode="auto">
            <a:xfrm>
              <a:off x="3455" y="3713"/>
              <a:ext cx="1272" cy="481"/>
            </a:xfrm>
            <a:custGeom>
              <a:avLst/>
              <a:gdLst/>
              <a:ahLst/>
              <a:cxnLst>
                <a:cxn ang="0">
                  <a:pos x="1207" y="83"/>
                </a:cxn>
                <a:cxn ang="0">
                  <a:pos x="1223" y="83"/>
                </a:cxn>
                <a:cxn ang="0">
                  <a:pos x="1237" y="81"/>
                </a:cxn>
                <a:cxn ang="0">
                  <a:pos x="1250" y="77"/>
                </a:cxn>
                <a:cxn ang="0">
                  <a:pos x="1262" y="70"/>
                </a:cxn>
                <a:cxn ang="0">
                  <a:pos x="1270" y="60"/>
                </a:cxn>
                <a:cxn ang="0">
                  <a:pos x="1272" y="41"/>
                </a:cxn>
                <a:cxn ang="0">
                  <a:pos x="1270" y="24"/>
                </a:cxn>
                <a:cxn ang="0">
                  <a:pos x="1262" y="13"/>
                </a:cxn>
                <a:cxn ang="0">
                  <a:pos x="1250" y="4"/>
                </a:cxn>
                <a:cxn ang="0">
                  <a:pos x="1239" y="2"/>
                </a:cxn>
                <a:cxn ang="0">
                  <a:pos x="1223" y="0"/>
                </a:cxn>
                <a:cxn ang="0">
                  <a:pos x="50" y="0"/>
                </a:cxn>
                <a:cxn ang="0">
                  <a:pos x="36" y="2"/>
                </a:cxn>
                <a:cxn ang="0">
                  <a:pos x="22" y="7"/>
                </a:cxn>
                <a:cxn ang="0">
                  <a:pos x="10" y="13"/>
                </a:cxn>
                <a:cxn ang="0">
                  <a:pos x="4" y="24"/>
                </a:cxn>
                <a:cxn ang="0">
                  <a:pos x="0" y="41"/>
                </a:cxn>
                <a:cxn ang="0">
                  <a:pos x="2" y="58"/>
                </a:cxn>
                <a:cxn ang="0">
                  <a:pos x="10" y="70"/>
                </a:cxn>
                <a:cxn ang="0">
                  <a:pos x="22" y="77"/>
                </a:cxn>
                <a:cxn ang="0">
                  <a:pos x="36" y="81"/>
                </a:cxn>
                <a:cxn ang="0">
                  <a:pos x="52" y="83"/>
                </a:cxn>
                <a:cxn ang="0">
                  <a:pos x="66" y="83"/>
                </a:cxn>
                <a:cxn ang="0">
                  <a:pos x="1207" y="83"/>
                </a:cxn>
                <a:cxn ang="0">
                  <a:pos x="1209" y="481"/>
                </a:cxn>
                <a:cxn ang="0">
                  <a:pos x="1237" y="481"/>
                </a:cxn>
                <a:cxn ang="0">
                  <a:pos x="1250" y="477"/>
                </a:cxn>
                <a:cxn ang="0">
                  <a:pos x="1262" y="471"/>
                </a:cxn>
                <a:cxn ang="0">
                  <a:pos x="1270" y="458"/>
                </a:cxn>
                <a:cxn ang="0">
                  <a:pos x="1272" y="441"/>
                </a:cxn>
                <a:cxn ang="0">
                  <a:pos x="1270" y="424"/>
                </a:cxn>
                <a:cxn ang="0">
                  <a:pos x="1262" y="411"/>
                </a:cxn>
                <a:cxn ang="0">
                  <a:pos x="1250" y="405"/>
                </a:cxn>
                <a:cxn ang="0">
                  <a:pos x="1237" y="400"/>
                </a:cxn>
                <a:cxn ang="0">
                  <a:pos x="52" y="400"/>
                </a:cxn>
                <a:cxn ang="0">
                  <a:pos x="36" y="403"/>
                </a:cxn>
                <a:cxn ang="0">
                  <a:pos x="22" y="405"/>
                </a:cxn>
                <a:cxn ang="0">
                  <a:pos x="10" y="411"/>
                </a:cxn>
                <a:cxn ang="0">
                  <a:pos x="4" y="424"/>
                </a:cxn>
                <a:cxn ang="0">
                  <a:pos x="0" y="441"/>
                </a:cxn>
                <a:cxn ang="0">
                  <a:pos x="2" y="458"/>
                </a:cxn>
                <a:cxn ang="0">
                  <a:pos x="10" y="471"/>
                </a:cxn>
                <a:cxn ang="0">
                  <a:pos x="22" y="477"/>
                </a:cxn>
                <a:cxn ang="0">
                  <a:pos x="36" y="481"/>
                </a:cxn>
                <a:cxn ang="0">
                  <a:pos x="64" y="481"/>
                </a:cxn>
                <a:cxn ang="0">
                  <a:pos x="1209" y="481"/>
                </a:cxn>
              </a:cxnLst>
              <a:rect l="0" t="0" r="r" b="b"/>
              <a:pathLst>
                <a:path w="1272" h="481">
                  <a:moveTo>
                    <a:pt x="1207" y="83"/>
                  </a:moveTo>
                  <a:lnTo>
                    <a:pt x="1223" y="83"/>
                  </a:lnTo>
                  <a:lnTo>
                    <a:pt x="1237" y="81"/>
                  </a:lnTo>
                  <a:lnTo>
                    <a:pt x="1250" y="77"/>
                  </a:lnTo>
                  <a:lnTo>
                    <a:pt x="1262" y="70"/>
                  </a:lnTo>
                  <a:lnTo>
                    <a:pt x="1270" y="60"/>
                  </a:lnTo>
                  <a:lnTo>
                    <a:pt x="1272" y="41"/>
                  </a:lnTo>
                  <a:lnTo>
                    <a:pt x="1270" y="24"/>
                  </a:lnTo>
                  <a:lnTo>
                    <a:pt x="1262" y="13"/>
                  </a:lnTo>
                  <a:lnTo>
                    <a:pt x="1250" y="4"/>
                  </a:lnTo>
                  <a:lnTo>
                    <a:pt x="1239" y="2"/>
                  </a:lnTo>
                  <a:lnTo>
                    <a:pt x="1223" y="0"/>
                  </a:lnTo>
                  <a:lnTo>
                    <a:pt x="50" y="0"/>
                  </a:lnTo>
                  <a:lnTo>
                    <a:pt x="36" y="2"/>
                  </a:lnTo>
                  <a:lnTo>
                    <a:pt x="22" y="7"/>
                  </a:lnTo>
                  <a:lnTo>
                    <a:pt x="10" y="13"/>
                  </a:lnTo>
                  <a:lnTo>
                    <a:pt x="4" y="24"/>
                  </a:lnTo>
                  <a:lnTo>
                    <a:pt x="0" y="41"/>
                  </a:lnTo>
                  <a:lnTo>
                    <a:pt x="2" y="58"/>
                  </a:lnTo>
                  <a:lnTo>
                    <a:pt x="10" y="70"/>
                  </a:lnTo>
                  <a:lnTo>
                    <a:pt x="22" y="77"/>
                  </a:lnTo>
                  <a:lnTo>
                    <a:pt x="36" y="81"/>
                  </a:lnTo>
                  <a:lnTo>
                    <a:pt x="52" y="83"/>
                  </a:lnTo>
                  <a:lnTo>
                    <a:pt x="66" y="83"/>
                  </a:lnTo>
                  <a:lnTo>
                    <a:pt x="1207" y="83"/>
                  </a:lnTo>
                  <a:close/>
                  <a:moveTo>
                    <a:pt x="1209" y="481"/>
                  </a:moveTo>
                  <a:lnTo>
                    <a:pt x="1237" y="481"/>
                  </a:lnTo>
                  <a:lnTo>
                    <a:pt x="1250" y="477"/>
                  </a:lnTo>
                  <a:lnTo>
                    <a:pt x="1262" y="471"/>
                  </a:lnTo>
                  <a:lnTo>
                    <a:pt x="1270" y="458"/>
                  </a:lnTo>
                  <a:lnTo>
                    <a:pt x="1272" y="441"/>
                  </a:lnTo>
                  <a:lnTo>
                    <a:pt x="1270" y="424"/>
                  </a:lnTo>
                  <a:lnTo>
                    <a:pt x="1262" y="411"/>
                  </a:lnTo>
                  <a:lnTo>
                    <a:pt x="1250" y="405"/>
                  </a:lnTo>
                  <a:lnTo>
                    <a:pt x="1237" y="400"/>
                  </a:lnTo>
                  <a:lnTo>
                    <a:pt x="52" y="400"/>
                  </a:lnTo>
                  <a:lnTo>
                    <a:pt x="36" y="403"/>
                  </a:lnTo>
                  <a:lnTo>
                    <a:pt x="22" y="405"/>
                  </a:lnTo>
                  <a:lnTo>
                    <a:pt x="10" y="411"/>
                  </a:lnTo>
                  <a:lnTo>
                    <a:pt x="4" y="424"/>
                  </a:lnTo>
                  <a:lnTo>
                    <a:pt x="0" y="441"/>
                  </a:lnTo>
                  <a:lnTo>
                    <a:pt x="2" y="458"/>
                  </a:lnTo>
                  <a:lnTo>
                    <a:pt x="10" y="471"/>
                  </a:lnTo>
                  <a:lnTo>
                    <a:pt x="22" y="477"/>
                  </a:lnTo>
                  <a:lnTo>
                    <a:pt x="36" y="481"/>
                  </a:lnTo>
                  <a:lnTo>
                    <a:pt x="64" y="481"/>
                  </a:lnTo>
                  <a:lnTo>
                    <a:pt x="1209" y="48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latin typeface="Courier New"/>
              </a:endParaRPr>
            </a:p>
          </p:txBody>
        </p:sp>
        <p:sp>
          <p:nvSpPr>
            <p:cNvPr id="13" name="Freeform 17"/>
            <p:cNvSpPr>
              <a:spLocks/>
            </p:cNvSpPr>
            <p:nvPr/>
          </p:nvSpPr>
          <p:spPr bwMode="auto">
            <a:xfrm>
              <a:off x="5473" y="3268"/>
              <a:ext cx="1272" cy="1371"/>
            </a:xfrm>
            <a:custGeom>
              <a:avLst/>
              <a:gdLst/>
              <a:ahLst/>
              <a:cxnLst>
                <a:cxn ang="0">
                  <a:pos x="675" y="728"/>
                </a:cxn>
                <a:cxn ang="0">
                  <a:pos x="1222" y="728"/>
                </a:cxn>
                <a:cxn ang="0">
                  <a:pos x="1236" y="726"/>
                </a:cxn>
                <a:cxn ang="0">
                  <a:pos x="1250" y="722"/>
                </a:cxn>
                <a:cxn ang="0">
                  <a:pos x="1262" y="716"/>
                </a:cxn>
                <a:cxn ang="0">
                  <a:pos x="1270" y="703"/>
                </a:cxn>
                <a:cxn ang="0">
                  <a:pos x="1272" y="686"/>
                </a:cxn>
                <a:cxn ang="0">
                  <a:pos x="1270" y="669"/>
                </a:cxn>
                <a:cxn ang="0">
                  <a:pos x="1262" y="658"/>
                </a:cxn>
                <a:cxn ang="0">
                  <a:pos x="1250" y="650"/>
                </a:cxn>
                <a:cxn ang="0">
                  <a:pos x="1238" y="647"/>
                </a:cxn>
                <a:cxn ang="0">
                  <a:pos x="1222" y="645"/>
                </a:cxn>
                <a:cxn ang="0">
                  <a:pos x="675" y="645"/>
                </a:cxn>
                <a:cxn ang="0">
                  <a:pos x="675" y="39"/>
                </a:cxn>
                <a:cxn ang="0">
                  <a:pos x="671" y="24"/>
                </a:cxn>
                <a:cxn ang="0">
                  <a:pos x="665" y="13"/>
                </a:cxn>
                <a:cxn ang="0">
                  <a:pos x="653" y="5"/>
                </a:cxn>
                <a:cxn ang="0">
                  <a:pos x="637" y="0"/>
                </a:cxn>
                <a:cxn ang="0">
                  <a:pos x="621" y="5"/>
                </a:cxn>
                <a:cxn ang="0">
                  <a:pos x="609" y="11"/>
                </a:cxn>
                <a:cxn ang="0">
                  <a:pos x="603" y="24"/>
                </a:cxn>
                <a:cxn ang="0">
                  <a:pos x="599" y="53"/>
                </a:cxn>
                <a:cxn ang="0">
                  <a:pos x="599" y="645"/>
                </a:cxn>
                <a:cxn ang="0">
                  <a:pos x="49" y="645"/>
                </a:cxn>
                <a:cxn ang="0">
                  <a:pos x="22" y="650"/>
                </a:cxn>
                <a:cxn ang="0">
                  <a:pos x="10" y="658"/>
                </a:cxn>
                <a:cxn ang="0">
                  <a:pos x="4" y="669"/>
                </a:cxn>
                <a:cxn ang="0">
                  <a:pos x="0" y="686"/>
                </a:cxn>
                <a:cxn ang="0">
                  <a:pos x="2" y="703"/>
                </a:cxn>
                <a:cxn ang="0">
                  <a:pos x="10" y="716"/>
                </a:cxn>
                <a:cxn ang="0">
                  <a:pos x="22" y="722"/>
                </a:cxn>
                <a:cxn ang="0">
                  <a:pos x="36" y="726"/>
                </a:cxn>
                <a:cxn ang="0">
                  <a:pos x="49" y="728"/>
                </a:cxn>
                <a:cxn ang="0">
                  <a:pos x="599" y="728"/>
                </a:cxn>
                <a:cxn ang="0">
                  <a:pos x="599" y="1318"/>
                </a:cxn>
                <a:cxn ang="0">
                  <a:pos x="601" y="1335"/>
                </a:cxn>
                <a:cxn ang="0">
                  <a:pos x="603" y="1348"/>
                </a:cxn>
                <a:cxn ang="0">
                  <a:pos x="611" y="1361"/>
                </a:cxn>
                <a:cxn ang="0">
                  <a:pos x="621" y="1369"/>
                </a:cxn>
                <a:cxn ang="0">
                  <a:pos x="637" y="1371"/>
                </a:cxn>
                <a:cxn ang="0">
                  <a:pos x="653" y="1369"/>
                </a:cxn>
                <a:cxn ang="0">
                  <a:pos x="665" y="1361"/>
                </a:cxn>
                <a:cxn ang="0">
                  <a:pos x="671" y="1348"/>
                </a:cxn>
                <a:cxn ang="0">
                  <a:pos x="675" y="1335"/>
                </a:cxn>
                <a:cxn ang="0">
                  <a:pos x="675" y="1303"/>
                </a:cxn>
                <a:cxn ang="0">
                  <a:pos x="675" y="728"/>
                </a:cxn>
              </a:cxnLst>
              <a:rect l="0" t="0" r="r" b="b"/>
              <a:pathLst>
                <a:path w="1272" h="1371">
                  <a:moveTo>
                    <a:pt x="675" y="728"/>
                  </a:moveTo>
                  <a:lnTo>
                    <a:pt x="1222" y="728"/>
                  </a:lnTo>
                  <a:lnTo>
                    <a:pt x="1236" y="726"/>
                  </a:lnTo>
                  <a:lnTo>
                    <a:pt x="1250" y="722"/>
                  </a:lnTo>
                  <a:lnTo>
                    <a:pt x="1262" y="716"/>
                  </a:lnTo>
                  <a:lnTo>
                    <a:pt x="1270" y="703"/>
                  </a:lnTo>
                  <a:lnTo>
                    <a:pt x="1272" y="686"/>
                  </a:lnTo>
                  <a:lnTo>
                    <a:pt x="1270" y="669"/>
                  </a:lnTo>
                  <a:lnTo>
                    <a:pt x="1262" y="658"/>
                  </a:lnTo>
                  <a:lnTo>
                    <a:pt x="1250" y="650"/>
                  </a:lnTo>
                  <a:lnTo>
                    <a:pt x="1238" y="647"/>
                  </a:lnTo>
                  <a:lnTo>
                    <a:pt x="1222" y="645"/>
                  </a:lnTo>
                  <a:lnTo>
                    <a:pt x="675" y="645"/>
                  </a:lnTo>
                  <a:lnTo>
                    <a:pt x="675" y="39"/>
                  </a:lnTo>
                  <a:lnTo>
                    <a:pt x="671" y="24"/>
                  </a:lnTo>
                  <a:lnTo>
                    <a:pt x="665" y="13"/>
                  </a:lnTo>
                  <a:lnTo>
                    <a:pt x="653" y="5"/>
                  </a:lnTo>
                  <a:lnTo>
                    <a:pt x="637" y="0"/>
                  </a:lnTo>
                  <a:lnTo>
                    <a:pt x="621" y="5"/>
                  </a:lnTo>
                  <a:lnTo>
                    <a:pt x="609" y="11"/>
                  </a:lnTo>
                  <a:lnTo>
                    <a:pt x="603" y="24"/>
                  </a:lnTo>
                  <a:lnTo>
                    <a:pt x="599" y="53"/>
                  </a:lnTo>
                  <a:lnTo>
                    <a:pt x="599" y="645"/>
                  </a:lnTo>
                  <a:lnTo>
                    <a:pt x="49" y="645"/>
                  </a:lnTo>
                  <a:lnTo>
                    <a:pt x="22" y="650"/>
                  </a:lnTo>
                  <a:lnTo>
                    <a:pt x="10" y="658"/>
                  </a:lnTo>
                  <a:lnTo>
                    <a:pt x="4" y="669"/>
                  </a:lnTo>
                  <a:lnTo>
                    <a:pt x="0" y="686"/>
                  </a:lnTo>
                  <a:lnTo>
                    <a:pt x="2" y="703"/>
                  </a:lnTo>
                  <a:lnTo>
                    <a:pt x="10" y="716"/>
                  </a:lnTo>
                  <a:lnTo>
                    <a:pt x="22" y="722"/>
                  </a:lnTo>
                  <a:lnTo>
                    <a:pt x="36" y="726"/>
                  </a:lnTo>
                  <a:lnTo>
                    <a:pt x="49" y="728"/>
                  </a:lnTo>
                  <a:lnTo>
                    <a:pt x="599" y="728"/>
                  </a:lnTo>
                  <a:lnTo>
                    <a:pt x="599" y="1318"/>
                  </a:lnTo>
                  <a:lnTo>
                    <a:pt x="601" y="1335"/>
                  </a:lnTo>
                  <a:lnTo>
                    <a:pt x="603" y="1348"/>
                  </a:lnTo>
                  <a:lnTo>
                    <a:pt x="611" y="1361"/>
                  </a:lnTo>
                  <a:lnTo>
                    <a:pt x="621" y="1369"/>
                  </a:lnTo>
                  <a:lnTo>
                    <a:pt x="637" y="1371"/>
                  </a:lnTo>
                  <a:lnTo>
                    <a:pt x="653" y="1369"/>
                  </a:lnTo>
                  <a:lnTo>
                    <a:pt x="665" y="1361"/>
                  </a:lnTo>
                  <a:lnTo>
                    <a:pt x="671" y="1348"/>
                  </a:lnTo>
                  <a:lnTo>
                    <a:pt x="675" y="1335"/>
                  </a:lnTo>
                  <a:lnTo>
                    <a:pt x="675" y="1303"/>
                  </a:lnTo>
                  <a:lnTo>
                    <a:pt x="675" y="72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latin typeface="Courier New"/>
              </a:endParaRPr>
            </a:p>
          </p:txBody>
        </p:sp>
        <p:sp>
          <p:nvSpPr>
            <p:cNvPr id="14" name="Freeform 18"/>
            <p:cNvSpPr>
              <a:spLocks/>
            </p:cNvSpPr>
            <p:nvPr/>
          </p:nvSpPr>
          <p:spPr bwMode="auto">
            <a:xfrm>
              <a:off x="7024" y="3098"/>
              <a:ext cx="631" cy="1371"/>
            </a:xfrm>
            <a:custGeom>
              <a:avLst/>
              <a:gdLst/>
              <a:ahLst/>
              <a:cxnLst>
                <a:cxn ang="0">
                  <a:pos x="391" y="53"/>
                </a:cxn>
                <a:cxn ang="0">
                  <a:pos x="391" y="30"/>
                </a:cxn>
                <a:cxn ang="0">
                  <a:pos x="390" y="13"/>
                </a:cxn>
                <a:cxn ang="0">
                  <a:pos x="384" y="4"/>
                </a:cxn>
                <a:cxn ang="0">
                  <a:pos x="370" y="0"/>
                </a:cxn>
                <a:cxn ang="0">
                  <a:pos x="348" y="0"/>
                </a:cxn>
                <a:cxn ang="0">
                  <a:pos x="306" y="38"/>
                </a:cxn>
                <a:cxn ang="0">
                  <a:pos x="263" y="70"/>
                </a:cxn>
                <a:cxn ang="0">
                  <a:pos x="219" y="94"/>
                </a:cxn>
                <a:cxn ang="0">
                  <a:pos x="174" y="109"/>
                </a:cxn>
                <a:cxn ang="0">
                  <a:pos x="132" y="119"/>
                </a:cxn>
                <a:cxn ang="0">
                  <a:pos x="91" y="128"/>
                </a:cxn>
                <a:cxn ang="0">
                  <a:pos x="55" y="130"/>
                </a:cxn>
                <a:cxn ang="0">
                  <a:pos x="24" y="132"/>
                </a:cxn>
                <a:cxn ang="0">
                  <a:pos x="0" y="132"/>
                </a:cxn>
                <a:cxn ang="0">
                  <a:pos x="0" y="196"/>
                </a:cxn>
                <a:cxn ang="0">
                  <a:pos x="26" y="196"/>
                </a:cxn>
                <a:cxn ang="0">
                  <a:pos x="59" y="194"/>
                </a:cxn>
                <a:cxn ang="0">
                  <a:pos x="103" y="189"/>
                </a:cxn>
                <a:cxn ang="0">
                  <a:pos x="150" y="179"/>
                </a:cxn>
                <a:cxn ang="0">
                  <a:pos x="200" y="164"/>
                </a:cxn>
                <a:cxn ang="0">
                  <a:pos x="251" y="143"/>
                </a:cxn>
                <a:cxn ang="0">
                  <a:pos x="251" y="1233"/>
                </a:cxn>
                <a:cxn ang="0">
                  <a:pos x="249" y="1252"/>
                </a:cxn>
                <a:cxn ang="0">
                  <a:pos x="243" y="1267"/>
                </a:cxn>
                <a:cxn ang="0">
                  <a:pos x="233" y="1279"/>
                </a:cxn>
                <a:cxn ang="0">
                  <a:pos x="217" y="1290"/>
                </a:cxn>
                <a:cxn ang="0">
                  <a:pos x="196" y="1299"/>
                </a:cxn>
                <a:cxn ang="0">
                  <a:pos x="164" y="1303"/>
                </a:cxn>
                <a:cxn ang="0">
                  <a:pos x="124" y="1307"/>
                </a:cxn>
                <a:cxn ang="0">
                  <a:pos x="12" y="1307"/>
                </a:cxn>
                <a:cxn ang="0">
                  <a:pos x="12" y="1371"/>
                </a:cxn>
                <a:cxn ang="0">
                  <a:pos x="45" y="1369"/>
                </a:cxn>
                <a:cxn ang="0">
                  <a:pos x="89" y="1367"/>
                </a:cxn>
                <a:cxn ang="0">
                  <a:pos x="138" y="1367"/>
                </a:cxn>
                <a:cxn ang="0">
                  <a:pos x="188" y="1365"/>
                </a:cxn>
                <a:cxn ang="0">
                  <a:pos x="455" y="1365"/>
                </a:cxn>
                <a:cxn ang="0">
                  <a:pos x="506" y="1367"/>
                </a:cxn>
                <a:cxn ang="0">
                  <a:pos x="554" y="1367"/>
                </a:cxn>
                <a:cxn ang="0">
                  <a:pos x="597" y="1369"/>
                </a:cxn>
                <a:cxn ang="0">
                  <a:pos x="631" y="1371"/>
                </a:cxn>
                <a:cxn ang="0">
                  <a:pos x="631" y="1307"/>
                </a:cxn>
                <a:cxn ang="0">
                  <a:pos x="518" y="1307"/>
                </a:cxn>
                <a:cxn ang="0">
                  <a:pos x="479" y="1303"/>
                </a:cxn>
                <a:cxn ang="0">
                  <a:pos x="447" y="1299"/>
                </a:cxn>
                <a:cxn ang="0">
                  <a:pos x="425" y="1290"/>
                </a:cxn>
                <a:cxn ang="0">
                  <a:pos x="409" y="1282"/>
                </a:cxn>
                <a:cxn ang="0">
                  <a:pos x="399" y="1269"/>
                </a:cxn>
                <a:cxn ang="0">
                  <a:pos x="395" y="1252"/>
                </a:cxn>
                <a:cxn ang="0">
                  <a:pos x="393" y="1233"/>
                </a:cxn>
                <a:cxn ang="0">
                  <a:pos x="391" y="1209"/>
                </a:cxn>
                <a:cxn ang="0">
                  <a:pos x="391" y="53"/>
                </a:cxn>
              </a:cxnLst>
              <a:rect l="0" t="0" r="r" b="b"/>
              <a:pathLst>
                <a:path w="631" h="1371">
                  <a:moveTo>
                    <a:pt x="391" y="53"/>
                  </a:moveTo>
                  <a:lnTo>
                    <a:pt x="391" y="30"/>
                  </a:lnTo>
                  <a:lnTo>
                    <a:pt x="390" y="13"/>
                  </a:lnTo>
                  <a:lnTo>
                    <a:pt x="384" y="4"/>
                  </a:lnTo>
                  <a:lnTo>
                    <a:pt x="370" y="0"/>
                  </a:lnTo>
                  <a:lnTo>
                    <a:pt x="348" y="0"/>
                  </a:lnTo>
                  <a:lnTo>
                    <a:pt x="306" y="38"/>
                  </a:lnTo>
                  <a:lnTo>
                    <a:pt x="263" y="70"/>
                  </a:lnTo>
                  <a:lnTo>
                    <a:pt x="219" y="94"/>
                  </a:lnTo>
                  <a:lnTo>
                    <a:pt x="174" y="109"/>
                  </a:lnTo>
                  <a:lnTo>
                    <a:pt x="132" y="119"/>
                  </a:lnTo>
                  <a:lnTo>
                    <a:pt x="91" y="128"/>
                  </a:lnTo>
                  <a:lnTo>
                    <a:pt x="55" y="130"/>
                  </a:lnTo>
                  <a:lnTo>
                    <a:pt x="24" y="132"/>
                  </a:lnTo>
                  <a:lnTo>
                    <a:pt x="0" y="132"/>
                  </a:lnTo>
                  <a:lnTo>
                    <a:pt x="0" y="196"/>
                  </a:lnTo>
                  <a:lnTo>
                    <a:pt x="26" y="196"/>
                  </a:lnTo>
                  <a:lnTo>
                    <a:pt x="59" y="194"/>
                  </a:lnTo>
                  <a:lnTo>
                    <a:pt x="103" y="189"/>
                  </a:lnTo>
                  <a:lnTo>
                    <a:pt x="150" y="179"/>
                  </a:lnTo>
                  <a:lnTo>
                    <a:pt x="200" y="164"/>
                  </a:lnTo>
                  <a:lnTo>
                    <a:pt x="251" y="143"/>
                  </a:lnTo>
                  <a:lnTo>
                    <a:pt x="251" y="1233"/>
                  </a:lnTo>
                  <a:lnTo>
                    <a:pt x="249" y="1252"/>
                  </a:lnTo>
                  <a:lnTo>
                    <a:pt x="243" y="1267"/>
                  </a:lnTo>
                  <a:lnTo>
                    <a:pt x="233" y="1279"/>
                  </a:lnTo>
                  <a:lnTo>
                    <a:pt x="217" y="1290"/>
                  </a:lnTo>
                  <a:lnTo>
                    <a:pt x="196" y="1299"/>
                  </a:lnTo>
                  <a:lnTo>
                    <a:pt x="164" y="1303"/>
                  </a:lnTo>
                  <a:lnTo>
                    <a:pt x="124" y="1307"/>
                  </a:lnTo>
                  <a:lnTo>
                    <a:pt x="12" y="1307"/>
                  </a:lnTo>
                  <a:lnTo>
                    <a:pt x="12" y="1371"/>
                  </a:lnTo>
                  <a:lnTo>
                    <a:pt x="45" y="1369"/>
                  </a:lnTo>
                  <a:lnTo>
                    <a:pt x="89" y="1367"/>
                  </a:lnTo>
                  <a:lnTo>
                    <a:pt x="138" y="1367"/>
                  </a:lnTo>
                  <a:lnTo>
                    <a:pt x="188" y="1365"/>
                  </a:lnTo>
                  <a:lnTo>
                    <a:pt x="455" y="1365"/>
                  </a:lnTo>
                  <a:lnTo>
                    <a:pt x="506" y="1367"/>
                  </a:lnTo>
                  <a:lnTo>
                    <a:pt x="554" y="1367"/>
                  </a:lnTo>
                  <a:lnTo>
                    <a:pt x="597" y="1369"/>
                  </a:lnTo>
                  <a:lnTo>
                    <a:pt x="631" y="1371"/>
                  </a:lnTo>
                  <a:lnTo>
                    <a:pt x="631" y="1307"/>
                  </a:lnTo>
                  <a:lnTo>
                    <a:pt x="518" y="1307"/>
                  </a:lnTo>
                  <a:lnTo>
                    <a:pt x="479" y="1303"/>
                  </a:lnTo>
                  <a:lnTo>
                    <a:pt x="447" y="1299"/>
                  </a:lnTo>
                  <a:lnTo>
                    <a:pt x="425" y="1290"/>
                  </a:lnTo>
                  <a:lnTo>
                    <a:pt x="409" y="1282"/>
                  </a:lnTo>
                  <a:lnTo>
                    <a:pt x="399" y="1269"/>
                  </a:lnTo>
                  <a:lnTo>
                    <a:pt x="395" y="1252"/>
                  </a:lnTo>
                  <a:lnTo>
                    <a:pt x="393" y="1233"/>
                  </a:lnTo>
                  <a:lnTo>
                    <a:pt x="391" y="1209"/>
                  </a:lnTo>
                  <a:lnTo>
                    <a:pt x="391" y="5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latin typeface="Courier New"/>
              </a:endParaRPr>
            </a:p>
          </p:txBody>
        </p:sp>
      </p:grpSp>
      <p:grpSp>
        <p:nvGrpSpPr>
          <p:cNvPr id="15" name="Group 21"/>
          <p:cNvGrpSpPr>
            <a:grpSpLocks noChangeAspect="1"/>
          </p:cNvGrpSpPr>
          <p:nvPr>
            <p:custDataLst>
              <p:tags r:id="rId4"/>
            </p:custDataLst>
          </p:nvPr>
        </p:nvGrpSpPr>
        <p:grpSpPr bwMode="auto">
          <a:xfrm>
            <a:off x="3185269" y="5686334"/>
            <a:ext cx="1015027" cy="314434"/>
            <a:chOff x="1681" y="3497"/>
            <a:chExt cx="5788" cy="1793"/>
          </a:xfrm>
        </p:grpSpPr>
        <p:sp>
          <p:nvSpPr>
            <p:cNvPr id="16" name="Freeform 23"/>
            <p:cNvSpPr>
              <a:spLocks/>
            </p:cNvSpPr>
            <p:nvPr/>
          </p:nvSpPr>
          <p:spPr bwMode="auto">
            <a:xfrm>
              <a:off x="1681" y="3959"/>
              <a:ext cx="882" cy="1331"/>
            </a:xfrm>
            <a:custGeom>
              <a:avLst/>
              <a:gdLst/>
              <a:ahLst/>
              <a:cxnLst>
                <a:cxn ang="0">
                  <a:pos x="880" y="96"/>
                </a:cxn>
                <a:cxn ang="0">
                  <a:pos x="878" y="57"/>
                </a:cxn>
                <a:cxn ang="0">
                  <a:pos x="843" y="23"/>
                </a:cxn>
                <a:cxn ang="0">
                  <a:pos x="793" y="32"/>
                </a:cxn>
                <a:cxn ang="0">
                  <a:pos x="756" y="77"/>
                </a:cxn>
                <a:cxn ang="0">
                  <a:pos x="738" y="151"/>
                </a:cxn>
                <a:cxn ang="0">
                  <a:pos x="694" y="341"/>
                </a:cxn>
                <a:cxn ang="0">
                  <a:pos x="593" y="745"/>
                </a:cxn>
                <a:cxn ang="0">
                  <a:pos x="532" y="824"/>
                </a:cxn>
                <a:cxn ang="0">
                  <a:pos x="433" y="881"/>
                </a:cxn>
                <a:cxn ang="0">
                  <a:pos x="332" y="871"/>
                </a:cxn>
                <a:cxn ang="0">
                  <a:pos x="285" y="807"/>
                </a:cxn>
                <a:cxn ang="0">
                  <a:pos x="273" y="720"/>
                </a:cxn>
                <a:cxn ang="0">
                  <a:pos x="299" y="551"/>
                </a:cxn>
                <a:cxn ang="0">
                  <a:pos x="372" y="317"/>
                </a:cxn>
                <a:cxn ang="0">
                  <a:pos x="401" y="226"/>
                </a:cxn>
                <a:cxn ang="0">
                  <a:pos x="405" y="130"/>
                </a:cxn>
                <a:cxn ang="0">
                  <a:pos x="354" y="36"/>
                </a:cxn>
                <a:cxn ang="0">
                  <a:pos x="253" y="0"/>
                </a:cxn>
                <a:cxn ang="0">
                  <a:pos x="144" y="40"/>
                </a:cxn>
                <a:cxn ang="0">
                  <a:pos x="67" y="134"/>
                </a:cxn>
                <a:cxn ang="0">
                  <a:pos x="22" y="236"/>
                </a:cxn>
                <a:cxn ang="0">
                  <a:pos x="2" y="306"/>
                </a:cxn>
                <a:cxn ang="0">
                  <a:pos x="4" y="328"/>
                </a:cxn>
                <a:cxn ang="0">
                  <a:pos x="35" y="336"/>
                </a:cxn>
                <a:cxn ang="0">
                  <a:pos x="53" y="300"/>
                </a:cxn>
                <a:cxn ang="0">
                  <a:pos x="121" y="134"/>
                </a:cxn>
                <a:cxn ang="0">
                  <a:pos x="196" y="57"/>
                </a:cxn>
                <a:cxn ang="0">
                  <a:pos x="255" y="45"/>
                </a:cxn>
                <a:cxn ang="0">
                  <a:pos x="285" y="64"/>
                </a:cxn>
                <a:cxn ang="0">
                  <a:pos x="289" y="162"/>
                </a:cxn>
                <a:cxn ang="0">
                  <a:pos x="235" y="332"/>
                </a:cxn>
                <a:cxn ang="0">
                  <a:pos x="178" y="515"/>
                </a:cxn>
                <a:cxn ang="0">
                  <a:pos x="152" y="649"/>
                </a:cxn>
                <a:cxn ang="0">
                  <a:pos x="164" y="783"/>
                </a:cxn>
                <a:cxn ang="0">
                  <a:pos x="225" y="877"/>
                </a:cxn>
                <a:cxn ang="0">
                  <a:pos x="316" y="924"/>
                </a:cxn>
                <a:cxn ang="0">
                  <a:pos x="439" y="926"/>
                </a:cxn>
                <a:cxn ang="0">
                  <a:pos x="577" y="839"/>
                </a:cxn>
                <a:cxn ang="0">
                  <a:pos x="522" y="1028"/>
                </a:cxn>
                <a:cxn ang="0">
                  <a:pos x="427" y="1190"/>
                </a:cxn>
                <a:cxn ang="0">
                  <a:pos x="326" y="1267"/>
                </a:cxn>
                <a:cxn ang="0">
                  <a:pos x="227" y="1286"/>
                </a:cxn>
                <a:cxn ang="0">
                  <a:pos x="160" y="1267"/>
                </a:cxn>
                <a:cxn ang="0">
                  <a:pos x="97" y="1199"/>
                </a:cxn>
                <a:cxn ang="0">
                  <a:pos x="160" y="1188"/>
                </a:cxn>
                <a:cxn ang="0">
                  <a:pos x="206" y="1141"/>
                </a:cxn>
                <a:cxn ang="0">
                  <a:pos x="215" y="1067"/>
                </a:cxn>
                <a:cxn ang="0">
                  <a:pos x="184" y="1026"/>
                </a:cxn>
                <a:cxn ang="0">
                  <a:pos x="126" y="1020"/>
                </a:cxn>
                <a:cxn ang="0">
                  <a:pos x="69" y="1056"/>
                </a:cxn>
                <a:cxn ang="0">
                  <a:pos x="39" y="1152"/>
                </a:cxn>
                <a:cxn ang="0">
                  <a:pos x="83" y="1265"/>
                </a:cxn>
                <a:cxn ang="0">
                  <a:pos x="194" y="1326"/>
                </a:cxn>
                <a:cxn ang="0">
                  <a:pos x="374" y="1305"/>
                </a:cxn>
                <a:cxn ang="0">
                  <a:pos x="546" y="1182"/>
                </a:cxn>
                <a:cxn ang="0">
                  <a:pos x="668" y="988"/>
                </a:cxn>
              </a:cxnLst>
              <a:rect l="0" t="0" r="r" b="b"/>
              <a:pathLst>
                <a:path w="882" h="1331">
                  <a:moveTo>
                    <a:pt x="874" y="126"/>
                  </a:moveTo>
                  <a:lnTo>
                    <a:pt x="878" y="108"/>
                  </a:lnTo>
                  <a:lnTo>
                    <a:pt x="880" y="96"/>
                  </a:lnTo>
                  <a:lnTo>
                    <a:pt x="882" y="87"/>
                  </a:lnTo>
                  <a:lnTo>
                    <a:pt x="882" y="77"/>
                  </a:lnTo>
                  <a:lnTo>
                    <a:pt x="878" y="57"/>
                  </a:lnTo>
                  <a:lnTo>
                    <a:pt x="870" y="42"/>
                  </a:lnTo>
                  <a:lnTo>
                    <a:pt x="858" y="30"/>
                  </a:lnTo>
                  <a:lnTo>
                    <a:pt x="843" y="23"/>
                  </a:lnTo>
                  <a:lnTo>
                    <a:pt x="827" y="21"/>
                  </a:lnTo>
                  <a:lnTo>
                    <a:pt x="811" y="23"/>
                  </a:lnTo>
                  <a:lnTo>
                    <a:pt x="793" y="32"/>
                  </a:lnTo>
                  <a:lnTo>
                    <a:pt x="775" y="45"/>
                  </a:lnTo>
                  <a:lnTo>
                    <a:pt x="759" y="66"/>
                  </a:lnTo>
                  <a:lnTo>
                    <a:pt x="756" y="77"/>
                  </a:lnTo>
                  <a:lnTo>
                    <a:pt x="750" y="98"/>
                  </a:lnTo>
                  <a:lnTo>
                    <a:pt x="744" y="123"/>
                  </a:lnTo>
                  <a:lnTo>
                    <a:pt x="738" y="151"/>
                  </a:lnTo>
                  <a:lnTo>
                    <a:pt x="732" y="177"/>
                  </a:lnTo>
                  <a:lnTo>
                    <a:pt x="712" y="258"/>
                  </a:lnTo>
                  <a:lnTo>
                    <a:pt x="694" y="341"/>
                  </a:lnTo>
                  <a:lnTo>
                    <a:pt x="609" y="711"/>
                  </a:lnTo>
                  <a:lnTo>
                    <a:pt x="603" y="726"/>
                  </a:lnTo>
                  <a:lnTo>
                    <a:pt x="593" y="745"/>
                  </a:lnTo>
                  <a:lnTo>
                    <a:pt x="577" y="771"/>
                  </a:lnTo>
                  <a:lnTo>
                    <a:pt x="556" y="796"/>
                  </a:lnTo>
                  <a:lnTo>
                    <a:pt x="532" y="824"/>
                  </a:lnTo>
                  <a:lnTo>
                    <a:pt x="502" y="847"/>
                  </a:lnTo>
                  <a:lnTo>
                    <a:pt x="469" y="869"/>
                  </a:lnTo>
                  <a:lnTo>
                    <a:pt x="433" y="881"/>
                  </a:lnTo>
                  <a:lnTo>
                    <a:pt x="392" y="886"/>
                  </a:lnTo>
                  <a:lnTo>
                    <a:pt x="358" y="881"/>
                  </a:lnTo>
                  <a:lnTo>
                    <a:pt x="332" y="871"/>
                  </a:lnTo>
                  <a:lnTo>
                    <a:pt x="312" y="854"/>
                  </a:lnTo>
                  <a:lnTo>
                    <a:pt x="297" y="832"/>
                  </a:lnTo>
                  <a:lnTo>
                    <a:pt x="285" y="807"/>
                  </a:lnTo>
                  <a:lnTo>
                    <a:pt x="279" y="777"/>
                  </a:lnTo>
                  <a:lnTo>
                    <a:pt x="275" y="749"/>
                  </a:lnTo>
                  <a:lnTo>
                    <a:pt x="273" y="720"/>
                  </a:lnTo>
                  <a:lnTo>
                    <a:pt x="277" y="668"/>
                  </a:lnTo>
                  <a:lnTo>
                    <a:pt x="285" y="613"/>
                  </a:lnTo>
                  <a:lnTo>
                    <a:pt x="299" y="551"/>
                  </a:lnTo>
                  <a:lnTo>
                    <a:pt x="316" y="481"/>
                  </a:lnTo>
                  <a:lnTo>
                    <a:pt x="342" y="402"/>
                  </a:lnTo>
                  <a:lnTo>
                    <a:pt x="372" y="317"/>
                  </a:lnTo>
                  <a:lnTo>
                    <a:pt x="386" y="279"/>
                  </a:lnTo>
                  <a:lnTo>
                    <a:pt x="395" y="249"/>
                  </a:lnTo>
                  <a:lnTo>
                    <a:pt x="401" y="226"/>
                  </a:lnTo>
                  <a:lnTo>
                    <a:pt x="409" y="187"/>
                  </a:lnTo>
                  <a:lnTo>
                    <a:pt x="409" y="168"/>
                  </a:lnTo>
                  <a:lnTo>
                    <a:pt x="405" y="130"/>
                  </a:lnTo>
                  <a:lnTo>
                    <a:pt x="395" y="94"/>
                  </a:lnTo>
                  <a:lnTo>
                    <a:pt x="378" y="62"/>
                  </a:lnTo>
                  <a:lnTo>
                    <a:pt x="354" y="36"/>
                  </a:lnTo>
                  <a:lnTo>
                    <a:pt x="326" y="17"/>
                  </a:lnTo>
                  <a:lnTo>
                    <a:pt x="291" y="4"/>
                  </a:lnTo>
                  <a:lnTo>
                    <a:pt x="253" y="0"/>
                  </a:lnTo>
                  <a:lnTo>
                    <a:pt x="214" y="4"/>
                  </a:lnTo>
                  <a:lnTo>
                    <a:pt x="176" y="19"/>
                  </a:lnTo>
                  <a:lnTo>
                    <a:pt x="144" y="40"/>
                  </a:lnTo>
                  <a:lnTo>
                    <a:pt x="115" y="68"/>
                  </a:lnTo>
                  <a:lnTo>
                    <a:pt x="89" y="98"/>
                  </a:lnTo>
                  <a:lnTo>
                    <a:pt x="67" y="134"/>
                  </a:lnTo>
                  <a:lnTo>
                    <a:pt x="49" y="168"/>
                  </a:lnTo>
                  <a:lnTo>
                    <a:pt x="33" y="204"/>
                  </a:lnTo>
                  <a:lnTo>
                    <a:pt x="22" y="236"/>
                  </a:lnTo>
                  <a:lnTo>
                    <a:pt x="12" y="266"/>
                  </a:lnTo>
                  <a:lnTo>
                    <a:pt x="6" y="289"/>
                  </a:lnTo>
                  <a:lnTo>
                    <a:pt x="2" y="306"/>
                  </a:lnTo>
                  <a:lnTo>
                    <a:pt x="0" y="317"/>
                  </a:lnTo>
                  <a:lnTo>
                    <a:pt x="0" y="324"/>
                  </a:lnTo>
                  <a:lnTo>
                    <a:pt x="4" y="328"/>
                  </a:lnTo>
                  <a:lnTo>
                    <a:pt x="6" y="332"/>
                  </a:lnTo>
                  <a:lnTo>
                    <a:pt x="14" y="336"/>
                  </a:lnTo>
                  <a:lnTo>
                    <a:pt x="35" y="336"/>
                  </a:lnTo>
                  <a:lnTo>
                    <a:pt x="41" y="330"/>
                  </a:lnTo>
                  <a:lnTo>
                    <a:pt x="47" y="319"/>
                  </a:lnTo>
                  <a:lnTo>
                    <a:pt x="53" y="300"/>
                  </a:lnTo>
                  <a:lnTo>
                    <a:pt x="73" y="234"/>
                  </a:lnTo>
                  <a:lnTo>
                    <a:pt x="97" y="179"/>
                  </a:lnTo>
                  <a:lnTo>
                    <a:pt x="121" y="134"/>
                  </a:lnTo>
                  <a:lnTo>
                    <a:pt x="144" y="100"/>
                  </a:lnTo>
                  <a:lnTo>
                    <a:pt x="170" y="74"/>
                  </a:lnTo>
                  <a:lnTo>
                    <a:pt x="196" y="57"/>
                  </a:lnTo>
                  <a:lnTo>
                    <a:pt x="221" y="47"/>
                  </a:lnTo>
                  <a:lnTo>
                    <a:pt x="247" y="45"/>
                  </a:lnTo>
                  <a:lnTo>
                    <a:pt x="255" y="45"/>
                  </a:lnTo>
                  <a:lnTo>
                    <a:pt x="267" y="47"/>
                  </a:lnTo>
                  <a:lnTo>
                    <a:pt x="277" y="53"/>
                  </a:lnTo>
                  <a:lnTo>
                    <a:pt x="285" y="64"/>
                  </a:lnTo>
                  <a:lnTo>
                    <a:pt x="293" y="83"/>
                  </a:lnTo>
                  <a:lnTo>
                    <a:pt x="295" y="111"/>
                  </a:lnTo>
                  <a:lnTo>
                    <a:pt x="289" y="162"/>
                  </a:lnTo>
                  <a:lnTo>
                    <a:pt x="277" y="211"/>
                  </a:lnTo>
                  <a:lnTo>
                    <a:pt x="263" y="255"/>
                  </a:lnTo>
                  <a:lnTo>
                    <a:pt x="235" y="332"/>
                  </a:lnTo>
                  <a:lnTo>
                    <a:pt x="214" y="400"/>
                  </a:lnTo>
                  <a:lnTo>
                    <a:pt x="194" y="462"/>
                  </a:lnTo>
                  <a:lnTo>
                    <a:pt x="178" y="515"/>
                  </a:lnTo>
                  <a:lnTo>
                    <a:pt x="166" y="564"/>
                  </a:lnTo>
                  <a:lnTo>
                    <a:pt x="158" y="609"/>
                  </a:lnTo>
                  <a:lnTo>
                    <a:pt x="152" y="649"/>
                  </a:lnTo>
                  <a:lnTo>
                    <a:pt x="150" y="688"/>
                  </a:lnTo>
                  <a:lnTo>
                    <a:pt x="154" y="739"/>
                  </a:lnTo>
                  <a:lnTo>
                    <a:pt x="164" y="783"/>
                  </a:lnTo>
                  <a:lnTo>
                    <a:pt x="180" y="822"/>
                  </a:lnTo>
                  <a:lnTo>
                    <a:pt x="200" y="852"/>
                  </a:lnTo>
                  <a:lnTo>
                    <a:pt x="225" y="877"/>
                  </a:lnTo>
                  <a:lnTo>
                    <a:pt x="253" y="898"/>
                  </a:lnTo>
                  <a:lnTo>
                    <a:pt x="285" y="913"/>
                  </a:lnTo>
                  <a:lnTo>
                    <a:pt x="316" y="924"/>
                  </a:lnTo>
                  <a:lnTo>
                    <a:pt x="350" y="930"/>
                  </a:lnTo>
                  <a:lnTo>
                    <a:pt x="384" y="932"/>
                  </a:lnTo>
                  <a:lnTo>
                    <a:pt x="439" y="926"/>
                  </a:lnTo>
                  <a:lnTo>
                    <a:pt x="488" y="907"/>
                  </a:lnTo>
                  <a:lnTo>
                    <a:pt x="536" y="877"/>
                  </a:lnTo>
                  <a:lnTo>
                    <a:pt x="577" y="839"/>
                  </a:lnTo>
                  <a:lnTo>
                    <a:pt x="562" y="903"/>
                  </a:lnTo>
                  <a:lnTo>
                    <a:pt x="546" y="964"/>
                  </a:lnTo>
                  <a:lnTo>
                    <a:pt x="522" y="1028"/>
                  </a:lnTo>
                  <a:lnTo>
                    <a:pt x="492" y="1092"/>
                  </a:lnTo>
                  <a:lnTo>
                    <a:pt x="453" y="1156"/>
                  </a:lnTo>
                  <a:lnTo>
                    <a:pt x="427" y="1190"/>
                  </a:lnTo>
                  <a:lnTo>
                    <a:pt x="395" y="1220"/>
                  </a:lnTo>
                  <a:lnTo>
                    <a:pt x="362" y="1248"/>
                  </a:lnTo>
                  <a:lnTo>
                    <a:pt x="326" y="1267"/>
                  </a:lnTo>
                  <a:lnTo>
                    <a:pt x="285" y="1282"/>
                  </a:lnTo>
                  <a:lnTo>
                    <a:pt x="243" y="1286"/>
                  </a:lnTo>
                  <a:lnTo>
                    <a:pt x="227" y="1286"/>
                  </a:lnTo>
                  <a:lnTo>
                    <a:pt x="208" y="1284"/>
                  </a:lnTo>
                  <a:lnTo>
                    <a:pt x="184" y="1277"/>
                  </a:lnTo>
                  <a:lnTo>
                    <a:pt x="160" y="1267"/>
                  </a:lnTo>
                  <a:lnTo>
                    <a:pt x="136" y="1252"/>
                  </a:lnTo>
                  <a:lnTo>
                    <a:pt x="115" y="1228"/>
                  </a:lnTo>
                  <a:lnTo>
                    <a:pt x="97" y="1199"/>
                  </a:lnTo>
                  <a:lnTo>
                    <a:pt x="119" y="1199"/>
                  </a:lnTo>
                  <a:lnTo>
                    <a:pt x="140" y="1196"/>
                  </a:lnTo>
                  <a:lnTo>
                    <a:pt x="160" y="1188"/>
                  </a:lnTo>
                  <a:lnTo>
                    <a:pt x="180" y="1175"/>
                  </a:lnTo>
                  <a:lnTo>
                    <a:pt x="194" y="1160"/>
                  </a:lnTo>
                  <a:lnTo>
                    <a:pt x="206" y="1141"/>
                  </a:lnTo>
                  <a:lnTo>
                    <a:pt x="215" y="1118"/>
                  </a:lnTo>
                  <a:lnTo>
                    <a:pt x="217" y="1090"/>
                  </a:lnTo>
                  <a:lnTo>
                    <a:pt x="215" y="1067"/>
                  </a:lnTo>
                  <a:lnTo>
                    <a:pt x="208" y="1047"/>
                  </a:lnTo>
                  <a:lnTo>
                    <a:pt x="196" y="1035"/>
                  </a:lnTo>
                  <a:lnTo>
                    <a:pt x="184" y="1026"/>
                  </a:lnTo>
                  <a:lnTo>
                    <a:pt x="170" y="1022"/>
                  </a:lnTo>
                  <a:lnTo>
                    <a:pt x="146" y="1018"/>
                  </a:lnTo>
                  <a:lnTo>
                    <a:pt x="126" y="1020"/>
                  </a:lnTo>
                  <a:lnTo>
                    <a:pt x="107" y="1026"/>
                  </a:lnTo>
                  <a:lnTo>
                    <a:pt x="87" y="1039"/>
                  </a:lnTo>
                  <a:lnTo>
                    <a:pt x="69" y="1056"/>
                  </a:lnTo>
                  <a:lnTo>
                    <a:pt x="53" y="1081"/>
                  </a:lnTo>
                  <a:lnTo>
                    <a:pt x="43" y="1113"/>
                  </a:lnTo>
                  <a:lnTo>
                    <a:pt x="39" y="1152"/>
                  </a:lnTo>
                  <a:lnTo>
                    <a:pt x="45" y="1194"/>
                  </a:lnTo>
                  <a:lnTo>
                    <a:pt x="59" y="1233"/>
                  </a:lnTo>
                  <a:lnTo>
                    <a:pt x="83" y="1265"/>
                  </a:lnTo>
                  <a:lnTo>
                    <a:pt x="113" y="1292"/>
                  </a:lnTo>
                  <a:lnTo>
                    <a:pt x="150" y="1314"/>
                  </a:lnTo>
                  <a:lnTo>
                    <a:pt x="194" y="1326"/>
                  </a:lnTo>
                  <a:lnTo>
                    <a:pt x="243" y="1331"/>
                  </a:lnTo>
                  <a:lnTo>
                    <a:pt x="308" y="1324"/>
                  </a:lnTo>
                  <a:lnTo>
                    <a:pt x="374" y="1305"/>
                  </a:lnTo>
                  <a:lnTo>
                    <a:pt x="435" y="1273"/>
                  </a:lnTo>
                  <a:lnTo>
                    <a:pt x="492" y="1233"/>
                  </a:lnTo>
                  <a:lnTo>
                    <a:pt x="546" y="1182"/>
                  </a:lnTo>
                  <a:lnTo>
                    <a:pt x="595" y="1124"/>
                  </a:lnTo>
                  <a:lnTo>
                    <a:pt x="635" y="1058"/>
                  </a:lnTo>
                  <a:lnTo>
                    <a:pt x="668" y="988"/>
                  </a:lnTo>
                  <a:lnTo>
                    <a:pt x="690" y="911"/>
                  </a:lnTo>
                  <a:lnTo>
                    <a:pt x="874" y="1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4"/>
            <p:cNvSpPr>
              <a:spLocks noEditPoints="1"/>
            </p:cNvSpPr>
            <p:nvPr/>
          </p:nvSpPr>
          <p:spPr bwMode="auto">
            <a:xfrm>
              <a:off x="3269" y="4112"/>
              <a:ext cx="1272" cy="481"/>
            </a:xfrm>
            <a:custGeom>
              <a:avLst/>
              <a:gdLst/>
              <a:ahLst/>
              <a:cxnLst>
                <a:cxn ang="0">
                  <a:pos x="1207" y="83"/>
                </a:cxn>
                <a:cxn ang="0">
                  <a:pos x="1223" y="83"/>
                </a:cxn>
                <a:cxn ang="0">
                  <a:pos x="1237" y="81"/>
                </a:cxn>
                <a:cxn ang="0">
                  <a:pos x="1250" y="77"/>
                </a:cxn>
                <a:cxn ang="0">
                  <a:pos x="1262" y="70"/>
                </a:cxn>
                <a:cxn ang="0">
                  <a:pos x="1270" y="60"/>
                </a:cxn>
                <a:cxn ang="0">
                  <a:pos x="1272" y="41"/>
                </a:cxn>
                <a:cxn ang="0">
                  <a:pos x="1270" y="24"/>
                </a:cxn>
                <a:cxn ang="0">
                  <a:pos x="1262" y="13"/>
                </a:cxn>
                <a:cxn ang="0">
                  <a:pos x="1250" y="4"/>
                </a:cxn>
                <a:cxn ang="0">
                  <a:pos x="1239" y="2"/>
                </a:cxn>
                <a:cxn ang="0">
                  <a:pos x="1223" y="0"/>
                </a:cxn>
                <a:cxn ang="0">
                  <a:pos x="50" y="0"/>
                </a:cxn>
                <a:cxn ang="0">
                  <a:pos x="36" y="2"/>
                </a:cxn>
                <a:cxn ang="0">
                  <a:pos x="22" y="7"/>
                </a:cxn>
                <a:cxn ang="0">
                  <a:pos x="10" y="13"/>
                </a:cxn>
                <a:cxn ang="0">
                  <a:pos x="4" y="24"/>
                </a:cxn>
                <a:cxn ang="0">
                  <a:pos x="0" y="41"/>
                </a:cxn>
                <a:cxn ang="0">
                  <a:pos x="2" y="58"/>
                </a:cxn>
                <a:cxn ang="0">
                  <a:pos x="10" y="70"/>
                </a:cxn>
                <a:cxn ang="0">
                  <a:pos x="22" y="77"/>
                </a:cxn>
                <a:cxn ang="0">
                  <a:pos x="36" y="81"/>
                </a:cxn>
                <a:cxn ang="0">
                  <a:pos x="52" y="83"/>
                </a:cxn>
                <a:cxn ang="0">
                  <a:pos x="66" y="83"/>
                </a:cxn>
                <a:cxn ang="0">
                  <a:pos x="1207" y="83"/>
                </a:cxn>
                <a:cxn ang="0">
                  <a:pos x="1209" y="481"/>
                </a:cxn>
                <a:cxn ang="0">
                  <a:pos x="1237" y="481"/>
                </a:cxn>
                <a:cxn ang="0">
                  <a:pos x="1250" y="477"/>
                </a:cxn>
                <a:cxn ang="0">
                  <a:pos x="1262" y="471"/>
                </a:cxn>
                <a:cxn ang="0">
                  <a:pos x="1270" y="458"/>
                </a:cxn>
                <a:cxn ang="0">
                  <a:pos x="1272" y="441"/>
                </a:cxn>
                <a:cxn ang="0">
                  <a:pos x="1270" y="424"/>
                </a:cxn>
                <a:cxn ang="0">
                  <a:pos x="1262" y="411"/>
                </a:cxn>
                <a:cxn ang="0">
                  <a:pos x="1250" y="405"/>
                </a:cxn>
                <a:cxn ang="0">
                  <a:pos x="1237" y="400"/>
                </a:cxn>
                <a:cxn ang="0">
                  <a:pos x="52" y="400"/>
                </a:cxn>
                <a:cxn ang="0">
                  <a:pos x="36" y="403"/>
                </a:cxn>
                <a:cxn ang="0">
                  <a:pos x="22" y="405"/>
                </a:cxn>
                <a:cxn ang="0">
                  <a:pos x="10" y="411"/>
                </a:cxn>
                <a:cxn ang="0">
                  <a:pos x="4" y="424"/>
                </a:cxn>
                <a:cxn ang="0">
                  <a:pos x="0" y="441"/>
                </a:cxn>
                <a:cxn ang="0">
                  <a:pos x="2" y="458"/>
                </a:cxn>
                <a:cxn ang="0">
                  <a:pos x="10" y="471"/>
                </a:cxn>
                <a:cxn ang="0">
                  <a:pos x="22" y="477"/>
                </a:cxn>
                <a:cxn ang="0">
                  <a:pos x="36" y="481"/>
                </a:cxn>
                <a:cxn ang="0">
                  <a:pos x="64" y="481"/>
                </a:cxn>
                <a:cxn ang="0">
                  <a:pos x="1209" y="481"/>
                </a:cxn>
              </a:cxnLst>
              <a:rect l="0" t="0" r="r" b="b"/>
              <a:pathLst>
                <a:path w="1272" h="481">
                  <a:moveTo>
                    <a:pt x="1207" y="83"/>
                  </a:moveTo>
                  <a:lnTo>
                    <a:pt x="1223" y="83"/>
                  </a:lnTo>
                  <a:lnTo>
                    <a:pt x="1237" y="81"/>
                  </a:lnTo>
                  <a:lnTo>
                    <a:pt x="1250" y="77"/>
                  </a:lnTo>
                  <a:lnTo>
                    <a:pt x="1262" y="70"/>
                  </a:lnTo>
                  <a:lnTo>
                    <a:pt x="1270" y="60"/>
                  </a:lnTo>
                  <a:lnTo>
                    <a:pt x="1272" y="41"/>
                  </a:lnTo>
                  <a:lnTo>
                    <a:pt x="1270" y="24"/>
                  </a:lnTo>
                  <a:lnTo>
                    <a:pt x="1262" y="13"/>
                  </a:lnTo>
                  <a:lnTo>
                    <a:pt x="1250" y="4"/>
                  </a:lnTo>
                  <a:lnTo>
                    <a:pt x="1239" y="2"/>
                  </a:lnTo>
                  <a:lnTo>
                    <a:pt x="1223" y="0"/>
                  </a:lnTo>
                  <a:lnTo>
                    <a:pt x="50" y="0"/>
                  </a:lnTo>
                  <a:lnTo>
                    <a:pt x="36" y="2"/>
                  </a:lnTo>
                  <a:lnTo>
                    <a:pt x="22" y="7"/>
                  </a:lnTo>
                  <a:lnTo>
                    <a:pt x="10" y="13"/>
                  </a:lnTo>
                  <a:lnTo>
                    <a:pt x="4" y="24"/>
                  </a:lnTo>
                  <a:lnTo>
                    <a:pt x="0" y="41"/>
                  </a:lnTo>
                  <a:lnTo>
                    <a:pt x="2" y="58"/>
                  </a:lnTo>
                  <a:lnTo>
                    <a:pt x="10" y="70"/>
                  </a:lnTo>
                  <a:lnTo>
                    <a:pt x="22" y="77"/>
                  </a:lnTo>
                  <a:lnTo>
                    <a:pt x="36" y="81"/>
                  </a:lnTo>
                  <a:lnTo>
                    <a:pt x="52" y="83"/>
                  </a:lnTo>
                  <a:lnTo>
                    <a:pt x="66" y="83"/>
                  </a:lnTo>
                  <a:lnTo>
                    <a:pt x="1207" y="83"/>
                  </a:lnTo>
                  <a:close/>
                  <a:moveTo>
                    <a:pt x="1209" y="481"/>
                  </a:moveTo>
                  <a:lnTo>
                    <a:pt x="1237" y="481"/>
                  </a:lnTo>
                  <a:lnTo>
                    <a:pt x="1250" y="477"/>
                  </a:lnTo>
                  <a:lnTo>
                    <a:pt x="1262" y="471"/>
                  </a:lnTo>
                  <a:lnTo>
                    <a:pt x="1270" y="458"/>
                  </a:lnTo>
                  <a:lnTo>
                    <a:pt x="1272" y="441"/>
                  </a:lnTo>
                  <a:lnTo>
                    <a:pt x="1270" y="424"/>
                  </a:lnTo>
                  <a:lnTo>
                    <a:pt x="1262" y="411"/>
                  </a:lnTo>
                  <a:lnTo>
                    <a:pt x="1250" y="405"/>
                  </a:lnTo>
                  <a:lnTo>
                    <a:pt x="1237" y="400"/>
                  </a:lnTo>
                  <a:lnTo>
                    <a:pt x="52" y="400"/>
                  </a:lnTo>
                  <a:lnTo>
                    <a:pt x="36" y="403"/>
                  </a:lnTo>
                  <a:lnTo>
                    <a:pt x="22" y="405"/>
                  </a:lnTo>
                  <a:lnTo>
                    <a:pt x="10" y="411"/>
                  </a:lnTo>
                  <a:lnTo>
                    <a:pt x="4" y="424"/>
                  </a:lnTo>
                  <a:lnTo>
                    <a:pt x="0" y="441"/>
                  </a:lnTo>
                  <a:lnTo>
                    <a:pt x="2" y="458"/>
                  </a:lnTo>
                  <a:lnTo>
                    <a:pt x="10" y="471"/>
                  </a:lnTo>
                  <a:lnTo>
                    <a:pt x="22" y="477"/>
                  </a:lnTo>
                  <a:lnTo>
                    <a:pt x="36" y="481"/>
                  </a:lnTo>
                  <a:lnTo>
                    <a:pt x="64" y="481"/>
                  </a:lnTo>
                  <a:lnTo>
                    <a:pt x="1209" y="48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5"/>
            <p:cNvSpPr>
              <a:spLocks/>
            </p:cNvSpPr>
            <p:nvPr/>
          </p:nvSpPr>
          <p:spPr bwMode="auto">
            <a:xfrm>
              <a:off x="5338" y="4312"/>
              <a:ext cx="1169" cy="83"/>
            </a:xfrm>
            <a:custGeom>
              <a:avLst/>
              <a:gdLst/>
              <a:ahLst/>
              <a:cxnLst>
                <a:cxn ang="0">
                  <a:pos x="1106" y="83"/>
                </a:cxn>
                <a:cxn ang="0">
                  <a:pos x="1120" y="83"/>
                </a:cxn>
                <a:cxn ang="0">
                  <a:pos x="1134" y="81"/>
                </a:cxn>
                <a:cxn ang="0">
                  <a:pos x="1148" y="77"/>
                </a:cxn>
                <a:cxn ang="0">
                  <a:pos x="1160" y="71"/>
                </a:cxn>
                <a:cxn ang="0">
                  <a:pos x="1167" y="58"/>
                </a:cxn>
                <a:cxn ang="0">
                  <a:pos x="1169" y="41"/>
                </a:cxn>
                <a:cxn ang="0">
                  <a:pos x="1167" y="24"/>
                </a:cxn>
                <a:cxn ang="0">
                  <a:pos x="1160" y="13"/>
                </a:cxn>
                <a:cxn ang="0">
                  <a:pos x="1148" y="5"/>
                </a:cxn>
                <a:cxn ang="0">
                  <a:pos x="1120" y="0"/>
                </a:cxn>
                <a:cxn ang="0">
                  <a:pos x="50" y="0"/>
                </a:cxn>
                <a:cxn ang="0">
                  <a:pos x="22" y="5"/>
                </a:cxn>
                <a:cxn ang="0">
                  <a:pos x="12" y="13"/>
                </a:cxn>
                <a:cxn ang="0">
                  <a:pos x="4" y="24"/>
                </a:cxn>
                <a:cxn ang="0">
                  <a:pos x="0" y="41"/>
                </a:cxn>
                <a:cxn ang="0">
                  <a:pos x="4" y="58"/>
                </a:cxn>
                <a:cxn ang="0">
                  <a:pos x="10" y="71"/>
                </a:cxn>
                <a:cxn ang="0">
                  <a:pos x="22" y="77"/>
                </a:cxn>
                <a:cxn ang="0">
                  <a:pos x="36" y="81"/>
                </a:cxn>
                <a:cxn ang="0">
                  <a:pos x="50" y="83"/>
                </a:cxn>
                <a:cxn ang="0">
                  <a:pos x="64" y="83"/>
                </a:cxn>
                <a:cxn ang="0">
                  <a:pos x="1106" y="83"/>
                </a:cxn>
              </a:cxnLst>
              <a:rect l="0" t="0" r="r" b="b"/>
              <a:pathLst>
                <a:path w="1169" h="83">
                  <a:moveTo>
                    <a:pt x="1106" y="83"/>
                  </a:moveTo>
                  <a:lnTo>
                    <a:pt x="1120" y="83"/>
                  </a:lnTo>
                  <a:lnTo>
                    <a:pt x="1134" y="81"/>
                  </a:lnTo>
                  <a:lnTo>
                    <a:pt x="1148" y="77"/>
                  </a:lnTo>
                  <a:lnTo>
                    <a:pt x="1160" y="71"/>
                  </a:lnTo>
                  <a:lnTo>
                    <a:pt x="1167" y="58"/>
                  </a:lnTo>
                  <a:lnTo>
                    <a:pt x="1169" y="41"/>
                  </a:lnTo>
                  <a:lnTo>
                    <a:pt x="1167" y="24"/>
                  </a:lnTo>
                  <a:lnTo>
                    <a:pt x="1160" y="13"/>
                  </a:lnTo>
                  <a:lnTo>
                    <a:pt x="1148" y="5"/>
                  </a:lnTo>
                  <a:lnTo>
                    <a:pt x="1120" y="0"/>
                  </a:lnTo>
                  <a:lnTo>
                    <a:pt x="50" y="0"/>
                  </a:lnTo>
                  <a:lnTo>
                    <a:pt x="22" y="5"/>
                  </a:lnTo>
                  <a:lnTo>
                    <a:pt x="12" y="13"/>
                  </a:lnTo>
                  <a:lnTo>
                    <a:pt x="4" y="24"/>
                  </a:lnTo>
                  <a:lnTo>
                    <a:pt x="0" y="41"/>
                  </a:lnTo>
                  <a:lnTo>
                    <a:pt x="4" y="58"/>
                  </a:lnTo>
                  <a:lnTo>
                    <a:pt x="10" y="71"/>
                  </a:lnTo>
                  <a:lnTo>
                    <a:pt x="22" y="77"/>
                  </a:lnTo>
                  <a:lnTo>
                    <a:pt x="36" y="81"/>
                  </a:lnTo>
                  <a:lnTo>
                    <a:pt x="50" y="83"/>
                  </a:lnTo>
                  <a:lnTo>
                    <a:pt x="64" y="83"/>
                  </a:lnTo>
                  <a:lnTo>
                    <a:pt x="1106" y="8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auto">
            <a:xfrm>
              <a:off x="6838" y="3497"/>
              <a:ext cx="631" cy="1371"/>
            </a:xfrm>
            <a:custGeom>
              <a:avLst/>
              <a:gdLst/>
              <a:ahLst/>
              <a:cxnLst>
                <a:cxn ang="0">
                  <a:pos x="391" y="53"/>
                </a:cxn>
                <a:cxn ang="0">
                  <a:pos x="391" y="30"/>
                </a:cxn>
                <a:cxn ang="0">
                  <a:pos x="390" y="13"/>
                </a:cxn>
                <a:cxn ang="0">
                  <a:pos x="382" y="4"/>
                </a:cxn>
                <a:cxn ang="0">
                  <a:pos x="370" y="0"/>
                </a:cxn>
                <a:cxn ang="0">
                  <a:pos x="348" y="0"/>
                </a:cxn>
                <a:cxn ang="0">
                  <a:pos x="306" y="38"/>
                </a:cxn>
                <a:cxn ang="0">
                  <a:pos x="263" y="70"/>
                </a:cxn>
                <a:cxn ang="0">
                  <a:pos x="219" y="94"/>
                </a:cxn>
                <a:cxn ang="0">
                  <a:pos x="174" y="109"/>
                </a:cxn>
                <a:cxn ang="0">
                  <a:pos x="130" y="119"/>
                </a:cxn>
                <a:cxn ang="0">
                  <a:pos x="91" y="128"/>
                </a:cxn>
                <a:cxn ang="0">
                  <a:pos x="55" y="130"/>
                </a:cxn>
                <a:cxn ang="0">
                  <a:pos x="24" y="132"/>
                </a:cxn>
                <a:cxn ang="0">
                  <a:pos x="0" y="132"/>
                </a:cxn>
                <a:cxn ang="0">
                  <a:pos x="0" y="196"/>
                </a:cxn>
                <a:cxn ang="0">
                  <a:pos x="26" y="196"/>
                </a:cxn>
                <a:cxn ang="0">
                  <a:pos x="59" y="194"/>
                </a:cxn>
                <a:cxn ang="0">
                  <a:pos x="103" y="189"/>
                </a:cxn>
                <a:cxn ang="0">
                  <a:pos x="150" y="179"/>
                </a:cxn>
                <a:cxn ang="0">
                  <a:pos x="200" y="164"/>
                </a:cxn>
                <a:cxn ang="0">
                  <a:pos x="251" y="143"/>
                </a:cxn>
                <a:cxn ang="0">
                  <a:pos x="251" y="1233"/>
                </a:cxn>
                <a:cxn ang="0">
                  <a:pos x="249" y="1252"/>
                </a:cxn>
                <a:cxn ang="0">
                  <a:pos x="243" y="1267"/>
                </a:cxn>
                <a:cxn ang="0">
                  <a:pos x="233" y="1279"/>
                </a:cxn>
                <a:cxn ang="0">
                  <a:pos x="217" y="1290"/>
                </a:cxn>
                <a:cxn ang="0">
                  <a:pos x="196" y="1299"/>
                </a:cxn>
                <a:cxn ang="0">
                  <a:pos x="164" y="1303"/>
                </a:cxn>
                <a:cxn ang="0">
                  <a:pos x="124" y="1307"/>
                </a:cxn>
                <a:cxn ang="0">
                  <a:pos x="12" y="1307"/>
                </a:cxn>
                <a:cxn ang="0">
                  <a:pos x="12" y="1371"/>
                </a:cxn>
                <a:cxn ang="0">
                  <a:pos x="45" y="1369"/>
                </a:cxn>
                <a:cxn ang="0">
                  <a:pos x="89" y="1367"/>
                </a:cxn>
                <a:cxn ang="0">
                  <a:pos x="138" y="1367"/>
                </a:cxn>
                <a:cxn ang="0">
                  <a:pos x="188" y="1365"/>
                </a:cxn>
                <a:cxn ang="0">
                  <a:pos x="455" y="1365"/>
                </a:cxn>
                <a:cxn ang="0">
                  <a:pos x="506" y="1367"/>
                </a:cxn>
                <a:cxn ang="0">
                  <a:pos x="554" y="1367"/>
                </a:cxn>
                <a:cxn ang="0">
                  <a:pos x="597" y="1369"/>
                </a:cxn>
                <a:cxn ang="0">
                  <a:pos x="631" y="1371"/>
                </a:cxn>
                <a:cxn ang="0">
                  <a:pos x="631" y="1307"/>
                </a:cxn>
                <a:cxn ang="0">
                  <a:pos x="518" y="1307"/>
                </a:cxn>
                <a:cxn ang="0">
                  <a:pos x="479" y="1303"/>
                </a:cxn>
                <a:cxn ang="0">
                  <a:pos x="447" y="1299"/>
                </a:cxn>
                <a:cxn ang="0">
                  <a:pos x="425" y="1290"/>
                </a:cxn>
                <a:cxn ang="0">
                  <a:pos x="409" y="1282"/>
                </a:cxn>
                <a:cxn ang="0">
                  <a:pos x="399" y="1269"/>
                </a:cxn>
                <a:cxn ang="0">
                  <a:pos x="395" y="1252"/>
                </a:cxn>
                <a:cxn ang="0">
                  <a:pos x="393" y="1233"/>
                </a:cxn>
                <a:cxn ang="0">
                  <a:pos x="391" y="1209"/>
                </a:cxn>
                <a:cxn ang="0">
                  <a:pos x="391" y="53"/>
                </a:cxn>
              </a:cxnLst>
              <a:rect l="0" t="0" r="r" b="b"/>
              <a:pathLst>
                <a:path w="631" h="1371">
                  <a:moveTo>
                    <a:pt x="391" y="53"/>
                  </a:moveTo>
                  <a:lnTo>
                    <a:pt x="391" y="30"/>
                  </a:lnTo>
                  <a:lnTo>
                    <a:pt x="390" y="13"/>
                  </a:lnTo>
                  <a:lnTo>
                    <a:pt x="382" y="4"/>
                  </a:lnTo>
                  <a:lnTo>
                    <a:pt x="370" y="0"/>
                  </a:lnTo>
                  <a:lnTo>
                    <a:pt x="348" y="0"/>
                  </a:lnTo>
                  <a:lnTo>
                    <a:pt x="306" y="38"/>
                  </a:lnTo>
                  <a:lnTo>
                    <a:pt x="263" y="70"/>
                  </a:lnTo>
                  <a:lnTo>
                    <a:pt x="219" y="94"/>
                  </a:lnTo>
                  <a:lnTo>
                    <a:pt x="174" y="109"/>
                  </a:lnTo>
                  <a:lnTo>
                    <a:pt x="130" y="119"/>
                  </a:lnTo>
                  <a:lnTo>
                    <a:pt x="91" y="128"/>
                  </a:lnTo>
                  <a:lnTo>
                    <a:pt x="55" y="130"/>
                  </a:lnTo>
                  <a:lnTo>
                    <a:pt x="24" y="132"/>
                  </a:lnTo>
                  <a:lnTo>
                    <a:pt x="0" y="132"/>
                  </a:lnTo>
                  <a:lnTo>
                    <a:pt x="0" y="196"/>
                  </a:lnTo>
                  <a:lnTo>
                    <a:pt x="26" y="196"/>
                  </a:lnTo>
                  <a:lnTo>
                    <a:pt x="59" y="194"/>
                  </a:lnTo>
                  <a:lnTo>
                    <a:pt x="103" y="189"/>
                  </a:lnTo>
                  <a:lnTo>
                    <a:pt x="150" y="179"/>
                  </a:lnTo>
                  <a:lnTo>
                    <a:pt x="200" y="164"/>
                  </a:lnTo>
                  <a:lnTo>
                    <a:pt x="251" y="143"/>
                  </a:lnTo>
                  <a:lnTo>
                    <a:pt x="251" y="1233"/>
                  </a:lnTo>
                  <a:lnTo>
                    <a:pt x="249" y="1252"/>
                  </a:lnTo>
                  <a:lnTo>
                    <a:pt x="243" y="1267"/>
                  </a:lnTo>
                  <a:lnTo>
                    <a:pt x="233" y="1279"/>
                  </a:lnTo>
                  <a:lnTo>
                    <a:pt x="217" y="1290"/>
                  </a:lnTo>
                  <a:lnTo>
                    <a:pt x="196" y="1299"/>
                  </a:lnTo>
                  <a:lnTo>
                    <a:pt x="164" y="1303"/>
                  </a:lnTo>
                  <a:lnTo>
                    <a:pt x="124" y="1307"/>
                  </a:lnTo>
                  <a:lnTo>
                    <a:pt x="12" y="1307"/>
                  </a:lnTo>
                  <a:lnTo>
                    <a:pt x="12" y="1371"/>
                  </a:lnTo>
                  <a:lnTo>
                    <a:pt x="45" y="1369"/>
                  </a:lnTo>
                  <a:lnTo>
                    <a:pt x="89" y="1367"/>
                  </a:lnTo>
                  <a:lnTo>
                    <a:pt x="138" y="1367"/>
                  </a:lnTo>
                  <a:lnTo>
                    <a:pt x="188" y="1365"/>
                  </a:lnTo>
                  <a:lnTo>
                    <a:pt x="455" y="1365"/>
                  </a:lnTo>
                  <a:lnTo>
                    <a:pt x="506" y="1367"/>
                  </a:lnTo>
                  <a:lnTo>
                    <a:pt x="554" y="1367"/>
                  </a:lnTo>
                  <a:lnTo>
                    <a:pt x="597" y="1369"/>
                  </a:lnTo>
                  <a:lnTo>
                    <a:pt x="631" y="1371"/>
                  </a:lnTo>
                  <a:lnTo>
                    <a:pt x="631" y="1307"/>
                  </a:lnTo>
                  <a:lnTo>
                    <a:pt x="518" y="1307"/>
                  </a:lnTo>
                  <a:lnTo>
                    <a:pt x="479" y="1303"/>
                  </a:lnTo>
                  <a:lnTo>
                    <a:pt x="447" y="1299"/>
                  </a:lnTo>
                  <a:lnTo>
                    <a:pt x="425" y="1290"/>
                  </a:lnTo>
                  <a:lnTo>
                    <a:pt x="409" y="1282"/>
                  </a:lnTo>
                  <a:lnTo>
                    <a:pt x="399" y="1269"/>
                  </a:lnTo>
                  <a:lnTo>
                    <a:pt x="395" y="1252"/>
                  </a:lnTo>
                  <a:lnTo>
                    <a:pt x="393" y="1233"/>
                  </a:lnTo>
                  <a:lnTo>
                    <a:pt x="391" y="1209"/>
                  </a:lnTo>
                  <a:lnTo>
                    <a:pt x="391" y="5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26673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85710" y="381000"/>
            <a:ext cx="8229600" cy="1143000"/>
          </a:xfrm>
        </p:spPr>
        <p:txBody>
          <a:bodyPr/>
          <a:lstStyle/>
          <a:p>
            <a:r>
              <a:rPr lang="en-US" altLang="zh-CN" sz="4000" b="1" dirty="0">
                <a:ea typeface="宋体" charset="-122"/>
              </a:rPr>
              <a:t>Examples of Classification </a:t>
            </a:r>
            <a:r>
              <a:rPr lang="en-US" altLang="zh-CN" sz="4000" b="1" dirty="0" smtClean="0">
                <a:ea typeface="宋体" charset="-122"/>
              </a:rPr>
              <a:t>Problems</a:t>
            </a:r>
            <a:endParaRPr lang="en-US" altLang="zh-CN" sz="4000" b="1" dirty="0">
              <a:ea typeface="宋体" charset="-122"/>
            </a:endParaRPr>
          </a:p>
        </p:txBody>
      </p:sp>
      <p:sp>
        <p:nvSpPr>
          <p:cNvPr id="69635" name="Rectangle 3"/>
          <p:cNvSpPr>
            <a:spLocks noGrp="1" noChangeArrowheads="1"/>
          </p:cNvSpPr>
          <p:nvPr>
            <p:ph type="body" idx="1"/>
          </p:nvPr>
        </p:nvSpPr>
        <p:spPr>
          <a:xfrm>
            <a:off x="457200" y="1828800"/>
            <a:ext cx="8458200" cy="4302125"/>
          </a:xfrm>
        </p:spPr>
        <p:txBody>
          <a:bodyPr/>
          <a:lstStyle/>
          <a:p>
            <a:pPr>
              <a:lnSpc>
                <a:spcPct val="90000"/>
              </a:lnSpc>
            </a:pPr>
            <a:r>
              <a:rPr lang="en-US" altLang="zh-CN" sz="2800" dirty="0">
                <a:latin typeface="Times New Roman" pitchFamily="18" charset="0"/>
                <a:ea typeface="宋体" charset="-122"/>
                <a:cs typeface="Times New Roman" pitchFamily="18" charset="0"/>
              </a:rPr>
              <a:t>Image Classification:</a:t>
            </a:r>
          </a:p>
          <a:p>
            <a:pPr lvl="1">
              <a:lnSpc>
                <a:spcPct val="90000"/>
              </a:lnSpc>
            </a:pPr>
            <a:endParaRPr lang="en-US" altLang="zh-CN" sz="2400" dirty="0">
              <a:latin typeface="Times New Roman" pitchFamily="18" charset="0"/>
              <a:ea typeface="宋体" charset="-122"/>
              <a:cs typeface="Times New Roman" pitchFamily="18" charset="0"/>
            </a:endParaRPr>
          </a:p>
          <a:p>
            <a:pPr lvl="1">
              <a:lnSpc>
                <a:spcPct val="90000"/>
              </a:lnSpc>
            </a:pPr>
            <a:endParaRPr lang="en-US" altLang="zh-CN" sz="2400" dirty="0">
              <a:latin typeface="Times New Roman" pitchFamily="18" charset="0"/>
              <a:ea typeface="宋体" charset="-122"/>
              <a:cs typeface="Times New Roman" pitchFamily="18" charset="0"/>
            </a:endParaRPr>
          </a:p>
          <a:p>
            <a:pPr lvl="1">
              <a:lnSpc>
                <a:spcPct val="90000"/>
              </a:lnSpc>
            </a:pPr>
            <a:endParaRPr lang="en-US" altLang="zh-CN" sz="2400" dirty="0">
              <a:latin typeface="Times New Roman" pitchFamily="18" charset="0"/>
              <a:ea typeface="宋体" charset="-122"/>
              <a:cs typeface="Times New Roman" pitchFamily="18" charset="0"/>
            </a:endParaRPr>
          </a:p>
          <a:p>
            <a:pPr>
              <a:lnSpc>
                <a:spcPct val="90000"/>
              </a:lnSpc>
            </a:pPr>
            <a:r>
              <a:rPr lang="en-US" altLang="zh-CN" sz="2800" dirty="0">
                <a:latin typeface="Times New Roman" pitchFamily="18" charset="0"/>
                <a:ea typeface="宋体" charset="-122"/>
                <a:cs typeface="Times New Roman" pitchFamily="18" charset="0"/>
              </a:rPr>
              <a:t>Input features </a:t>
            </a:r>
            <a:endParaRPr lang="en-US" altLang="zh-CN" sz="2800" b="1" dirty="0">
              <a:latin typeface="Times New Roman" pitchFamily="18" charset="0"/>
              <a:ea typeface="宋体" charset="-122"/>
              <a:cs typeface="Times New Roman" pitchFamily="18" charset="0"/>
            </a:endParaRPr>
          </a:p>
          <a:p>
            <a:pPr>
              <a:lnSpc>
                <a:spcPct val="90000"/>
              </a:lnSpc>
            </a:pPr>
            <a:r>
              <a:rPr lang="en-US" altLang="zh-CN" sz="2800" dirty="0" smtClean="0">
                <a:latin typeface="Times New Roman" pitchFamily="18" charset="0"/>
                <a:ea typeface="宋体" charset="-122"/>
                <a:cs typeface="Times New Roman" pitchFamily="18" charset="0"/>
              </a:rPr>
              <a:t>Class label </a:t>
            </a:r>
            <a:endParaRPr lang="en-US" altLang="zh-CN" sz="2800" dirty="0">
              <a:latin typeface="Times New Roman" pitchFamily="18" charset="0"/>
              <a:ea typeface="宋体" charset="-122"/>
              <a:cs typeface="Times New Roman" pitchFamily="18" charset="0"/>
            </a:endParaRPr>
          </a:p>
          <a:p>
            <a:pPr lvl="1">
              <a:lnSpc>
                <a:spcPct val="90000"/>
              </a:lnSpc>
            </a:pPr>
            <a:r>
              <a:rPr lang="en-US" altLang="zh-CN" sz="2400" dirty="0" smtClean="0">
                <a:latin typeface="Times New Roman" pitchFamily="18" charset="0"/>
                <a:ea typeface="宋体" charset="-122"/>
                <a:cs typeface="Times New Roman" pitchFamily="18" charset="0"/>
              </a:rPr>
              <a:t>‘live’: </a:t>
            </a:r>
            <a:endParaRPr lang="en-US" altLang="zh-CN" sz="2400" dirty="0">
              <a:latin typeface="Times New Roman" pitchFamily="18" charset="0"/>
              <a:ea typeface="宋体" charset="-122"/>
              <a:cs typeface="Times New Roman" pitchFamily="18" charset="0"/>
            </a:endParaRPr>
          </a:p>
          <a:p>
            <a:pPr lvl="1">
              <a:lnSpc>
                <a:spcPct val="90000"/>
              </a:lnSpc>
            </a:pPr>
            <a:r>
              <a:rPr lang="en-US" altLang="zh-CN" sz="2400" dirty="0" smtClean="0">
                <a:latin typeface="Times New Roman" pitchFamily="18" charset="0"/>
                <a:ea typeface="宋体" charset="-122"/>
                <a:cs typeface="Times New Roman" pitchFamily="18" charset="0"/>
              </a:rPr>
              <a:t>‘don’t live </a:t>
            </a:r>
            <a:r>
              <a:rPr lang="en-US" altLang="zh-CN" sz="2400" dirty="0">
                <a:latin typeface="Times New Roman" pitchFamily="18" charset="0"/>
                <a:ea typeface="宋体" charset="-122"/>
                <a:cs typeface="Times New Roman" pitchFamily="18" charset="0"/>
              </a:rPr>
              <a:t>image</a:t>
            </a:r>
            <a:r>
              <a:rPr lang="en-US" altLang="zh-CN" sz="2400" dirty="0" smtClean="0">
                <a:latin typeface="Times New Roman" pitchFamily="18" charset="0"/>
                <a:ea typeface="宋体" charset="-122"/>
                <a:cs typeface="Times New Roman" pitchFamily="18" charset="0"/>
              </a:rPr>
              <a:t>’:</a:t>
            </a:r>
            <a:endParaRPr lang="en-US" altLang="zh-CN" sz="2400" dirty="0">
              <a:latin typeface="Times New Roman" pitchFamily="18" charset="0"/>
              <a:ea typeface="宋体" charset="-122"/>
              <a:cs typeface="Times New Roman" pitchFamily="18" charset="0"/>
            </a:endParaRPr>
          </a:p>
        </p:txBody>
      </p:sp>
      <p:sp>
        <p:nvSpPr>
          <p:cNvPr id="69639" name="Text Box 7"/>
          <p:cNvSpPr txBox="1">
            <a:spLocks noChangeArrowheads="1"/>
          </p:cNvSpPr>
          <p:nvPr/>
        </p:nvSpPr>
        <p:spPr bwMode="auto">
          <a:xfrm>
            <a:off x="5233323" y="3866159"/>
            <a:ext cx="3505200" cy="830997"/>
          </a:xfrm>
          <a:prstGeom prst="rect">
            <a:avLst/>
          </a:prstGeom>
          <a:noFill/>
          <a:ln w="9525">
            <a:noFill/>
            <a:miter lim="800000"/>
            <a:headEnd/>
            <a:tailEnd/>
          </a:ln>
          <a:effectLst/>
        </p:spPr>
        <p:txBody>
          <a:bodyPr>
            <a:spAutoFit/>
          </a:bodyPr>
          <a:lstStyle/>
          <a:p>
            <a:pPr algn="ctr">
              <a:spcBef>
                <a:spcPct val="50000"/>
              </a:spcBef>
            </a:pPr>
            <a:r>
              <a:rPr lang="en-US" altLang="zh-CN" sz="2400" dirty="0" smtClean="0">
                <a:ea typeface="宋体" charset="-122"/>
              </a:rPr>
              <a:t>Do people live in the house?</a:t>
            </a:r>
            <a:endParaRPr lang="en-US" altLang="zh-CN" sz="2400" dirty="0">
              <a:ea typeface="宋体" charset="-122"/>
            </a:endParaRPr>
          </a:p>
        </p:txBody>
      </p:sp>
      <p:sp>
        <p:nvSpPr>
          <p:cNvPr id="8" name="Freeform 5"/>
          <p:cNvSpPr>
            <a:spLocks noChangeAspect="1"/>
          </p:cNvSpPr>
          <p:nvPr>
            <p:custDataLst>
              <p:tags r:id="rId1"/>
            </p:custDataLst>
          </p:nvPr>
        </p:nvSpPr>
        <p:spPr bwMode="auto">
          <a:xfrm>
            <a:off x="3696043" y="3629932"/>
            <a:ext cx="284799" cy="214314"/>
          </a:xfrm>
          <a:custGeom>
            <a:avLst/>
            <a:gdLst/>
            <a:ahLst/>
            <a:cxnLst>
              <a:cxn ang="0">
                <a:pos x="941" y="133"/>
              </a:cxn>
              <a:cxn ang="0">
                <a:pos x="962" y="117"/>
              </a:cxn>
              <a:cxn ang="0">
                <a:pos x="984" y="108"/>
              </a:cxn>
              <a:cxn ang="0">
                <a:pos x="1020" y="101"/>
              </a:cxn>
              <a:cxn ang="0">
                <a:pos x="1074" y="97"/>
              </a:cxn>
              <a:cxn ang="0">
                <a:pos x="1153" y="95"/>
              </a:cxn>
              <a:cxn ang="0">
                <a:pos x="1117" y="2"/>
              </a:cxn>
              <a:cxn ang="0">
                <a:pos x="1059" y="4"/>
              </a:cxn>
              <a:cxn ang="0">
                <a:pos x="1006" y="6"/>
              </a:cxn>
              <a:cxn ang="0">
                <a:pos x="969" y="6"/>
              </a:cxn>
              <a:cxn ang="0">
                <a:pos x="920" y="6"/>
              </a:cxn>
              <a:cxn ang="0">
                <a:pos x="827" y="3"/>
              </a:cxn>
              <a:cxn ang="0">
                <a:pos x="758" y="1"/>
              </a:cxn>
              <a:cxn ang="0">
                <a:pos x="761" y="96"/>
              </a:cxn>
              <a:cxn ang="0">
                <a:pos x="820" y="114"/>
              </a:cxn>
              <a:cxn ang="0">
                <a:pos x="811" y="127"/>
              </a:cxn>
              <a:cxn ang="0">
                <a:pos x="803" y="138"/>
              </a:cxn>
              <a:cxn ang="0">
                <a:pos x="501" y="95"/>
              </a:cxn>
              <a:cxn ang="0">
                <a:pos x="464" y="2"/>
              </a:cxn>
              <a:cxn ang="0">
                <a:pos x="391" y="4"/>
              </a:cxn>
              <a:cxn ang="0">
                <a:pos x="287" y="6"/>
              </a:cxn>
              <a:cxn ang="0">
                <a:pos x="214" y="6"/>
              </a:cxn>
              <a:cxn ang="0">
                <a:pos x="111" y="4"/>
              </a:cxn>
              <a:cxn ang="0">
                <a:pos x="11" y="0"/>
              </a:cxn>
              <a:cxn ang="0">
                <a:pos x="493" y="469"/>
              </a:cxn>
              <a:cxn ang="0">
                <a:pos x="191" y="784"/>
              </a:cxn>
              <a:cxn ang="0">
                <a:pos x="142" y="798"/>
              </a:cxn>
              <a:cxn ang="0">
                <a:pos x="78" y="804"/>
              </a:cxn>
              <a:cxn ang="0">
                <a:pos x="0" y="805"/>
              </a:cxn>
              <a:cxn ang="0">
                <a:pos x="37" y="898"/>
              </a:cxn>
              <a:cxn ang="0">
                <a:pos x="113" y="895"/>
              </a:cxn>
              <a:cxn ang="0">
                <a:pos x="161" y="895"/>
              </a:cxn>
              <a:cxn ang="0">
                <a:pos x="231" y="895"/>
              </a:cxn>
              <a:cxn ang="0">
                <a:pos x="297" y="896"/>
              </a:cxn>
              <a:cxn ang="0">
                <a:pos x="365" y="898"/>
              </a:cxn>
              <a:cxn ang="0">
                <a:pos x="414" y="900"/>
              </a:cxn>
              <a:cxn ang="0">
                <a:pos x="386" y="803"/>
              </a:cxn>
              <a:cxn ang="0">
                <a:pos x="350" y="795"/>
              </a:cxn>
              <a:cxn ang="0">
                <a:pos x="336" y="783"/>
              </a:cxn>
              <a:cxn ang="0">
                <a:pos x="339" y="776"/>
              </a:cxn>
              <a:cxn ang="0">
                <a:pos x="350" y="762"/>
              </a:cxn>
              <a:cxn ang="0">
                <a:pos x="707" y="805"/>
              </a:cxn>
              <a:cxn ang="0">
                <a:pos x="744" y="898"/>
              </a:cxn>
              <a:cxn ang="0">
                <a:pos x="816" y="896"/>
              </a:cxn>
              <a:cxn ang="0">
                <a:pos x="894" y="895"/>
              </a:cxn>
              <a:cxn ang="0">
                <a:pos x="1026" y="895"/>
              </a:cxn>
              <a:cxn ang="0">
                <a:pos x="1130" y="898"/>
              </a:cxn>
              <a:cxn ang="0">
                <a:pos x="1196" y="805"/>
              </a:cxn>
            </a:cxnLst>
            <a:rect l="0" t="0" r="r" b="b"/>
            <a:pathLst>
              <a:path w="1196" h="900">
                <a:moveTo>
                  <a:pt x="688" y="401"/>
                </a:moveTo>
                <a:lnTo>
                  <a:pt x="937" y="138"/>
                </a:lnTo>
                <a:lnTo>
                  <a:pt x="941" y="133"/>
                </a:lnTo>
                <a:lnTo>
                  <a:pt x="951" y="124"/>
                </a:lnTo>
                <a:lnTo>
                  <a:pt x="956" y="120"/>
                </a:lnTo>
                <a:lnTo>
                  <a:pt x="962" y="117"/>
                </a:lnTo>
                <a:lnTo>
                  <a:pt x="968" y="114"/>
                </a:lnTo>
                <a:lnTo>
                  <a:pt x="975" y="110"/>
                </a:lnTo>
                <a:lnTo>
                  <a:pt x="984" y="108"/>
                </a:lnTo>
                <a:lnTo>
                  <a:pt x="995" y="105"/>
                </a:lnTo>
                <a:lnTo>
                  <a:pt x="1006" y="103"/>
                </a:lnTo>
                <a:lnTo>
                  <a:pt x="1020" y="101"/>
                </a:lnTo>
                <a:lnTo>
                  <a:pt x="1035" y="99"/>
                </a:lnTo>
                <a:lnTo>
                  <a:pt x="1053" y="98"/>
                </a:lnTo>
                <a:lnTo>
                  <a:pt x="1074" y="97"/>
                </a:lnTo>
                <a:lnTo>
                  <a:pt x="1097" y="96"/>
                </a:lnTo>
                <a:lnTo>
                  <a:pt x="1124" y="96"/>
                </a:lnTo>
                <a:lnTo>
                  <a:pt x="1153" y="95"/>
                </a:lnTo>
                <a:lnTo>
                  <a:pt x="1153" y="0"/>
                </a:lnTo>
                <a:lnTo>
                  <a:pt x="1136" y="1"/>
                </a:lnTo>
                <a:lnTo>
                  <a:pt x="1117" y="2"/>
                </a:lnTo>
                <a:lnTo>
                  <a:pt x="1097" y="3"/>
                </a:lnTo>
                <a:lnTo>
                  <a:pt x="1078" y="4"/>
                </a:lnTo>
                <a:lnTo>
                  <a:pt x="1059" y="4"/>
                </a:lnTo>
                <a:lnTo>
                  <a:pt x="1041" y="5"/>
                </a:lnTo>
                <a:lnTo>
                  <a:pt x="1023" y="5"/>
                </a:lnTo>
                <a:lnTo>
                  <a:pt x="1006" y="6"/>
                </a:lnTo>
                <a:lnTo>
                  <a:pt x="992" y="6"/>
                </a:lnTo>
                <a:lnTo>
                  <a:pt x="980" y="6"/>
                </a:lnTo>
                <a:lnTo>
                  <a:pt x="969" y="6"/>
                </a:lnTo>
                <a:lnTo>
                  <a:pt x="962" y="7"/>
                </a:lnTo>
                <a:lnTo>
                  <a:pt x="940" y="7"/>
                </a:lnTo>
                <a:lnTo>
                  <a:pt x="920" y="6"/>
                </a:lnTo>
                <a:lnTo>
                  <a:pt x="898" y="6"/>
                </a:lnTo>
                <a:lnTo>
                  <a:pt x="875" y="5"/>
                </a:lnTo>
                <a:lnTo>
                  <a:pt x="827" y="3"/>
                </a:lnTo>
                <a:lnTo>
                  <a:pt x="802" y="3"/>
                </a:lnTo>
                <a:lnTo>
                  <a:pt x="780" y="2"/>
                </a:lnTo>
                <a:lnTo>
                  <a:pt x="758" y="1"/>
                </a:lnTo>
                <a:lnTo>
                  <a:pt x="739" y="0"/>
                </a:lnTo>
                <a:lnTo>
                  <a:pt x="739" y="95"/>
                </a:lnTo>
                <a:lnTo>
                  <a:pt x="761" y="96"/>
                </a:lnTo>
                <a:lnTo>
                  <a:pt x="781" y="99"/>
                </a:lnTo>
                <a:lnTo>
                  <a:pt x="801" y="105"/>
                </a:lnTo>
                <a:lnTo>
                  <a:pt x="820" y="114"/>
                </a:lnTo>
                <a:lnTo>
                  <a:pt x="816" y="119"/>
                </a:lnTo>
                <a:lnTo>
                  <a:pt x="814" y="123"/>
                </a:lnTo>
                <a:lnTo>
                  <a:pt x="811" y="127"/>
                </a:lnTo>
                <a:lnTo>
                  <a:pt x="809" y="131"/>
                </a:lnTo>
                <a:lnTo>
                  <a:pt x="807" y="134"/>
                </a:lnTo>
                <a:lnTo>
                  <a:pt x="803" y="138"/>
                </a:lnTo>
                <a:lnTo>
                  <a:pt x="625" y="329"/>
                </a:lnTo>
                <a:lnTo>
                  <a:pt x="417" y="95"/>
                </a:lnTo>
                <a:lnTo>
                  <a:pt x="501" y="95"/>
                </a:lnTo>
                <a:lnTo>
                  <a:pt x="501" y="0"/>
                </a:lnTo>
                <a:lnTo>
                  <a:pt x="484" y="1"/>
                </a:lnTo>
                <a:lnTo>
                  <a:pt x="464" y="2"/>
                </a:lnTo>
                <a:lnTo>
                  <a:pt x="441" y="2"/>
                </a:lnTo>
                <a:lnTo>
                  <a:pt x="417" y="3"/>
                </a:lnTo>
                <a:lnTo>
                  <a:pt x="391" y="4"/>
                </a:lnTo>
                <a:lnTo>
                  <a:pt x="364" y="5"/>
                </a:lnTo>
                <a:lnTo>
                  <a:pt x="312" y="6"/>
                </a:lnTo>
                <a:lnTo>
                  <a:pt x="287" y="6"/>
                </a:lnTo>
                <a:lnTo>
                  <a:pt x="265" y="6"/>
                </a:lnTo>
                <a:lnTo>
                  <a:pt x="244" y="7"/>
                </a:lnTo>
                <a:lnTo>
                  <a:pt x="214" y="6"/>
                </a:lnTo>
                <a:lnTo>
                  <a:pt x="181" y="6"/>
                </a:lnTo>
                <a:lnTo>
                  <a:pt x="146" y="5"/>
                </a:lnTo>
                <a:lnTo>
                  <a:pt x="111" y="4"/>
                </a:lnTo>
                <a:lnTo>
                  <a:pt x="76" y="3"/>
                </a:lnTo>
                <a:lnTo>
                  <a:pt x="43" y="1"/>
                </a:lnTo>
                <a:lnTo>
                  <a:pt x="11" y="0"/>
                </a:lnTo>
                <a:lnTo>
                  <a:pt x="11" y="95"/>
                </a:lnTo>
                <a:lnTo>
                  <a:pt x="162" y="95"/>
                </a:lnTo>
                <a:lnTo>
                  <a:pt x="493" y="469"/>
                </a:lnTo>
                <a:lnTo>
                  <a:pt x="215" y="766"/>
                </a:lnTo>
                <a:lnTo>
                  <a:pt x="204" y="776"/>
                </a:lnTo>
                <a:lnTo>
                  <a:pt x="191" y="784"/>
                </a:lnTo>
                <a:lnTo>
                  <a:pt x="176" y="790"/>
                </a:lnTo>
                <a:lnTo>
                  <a:pt x="160" y="795"/>
                </a:lnTo>
                <a:lnTo>
                  <a:pt x="142" y="798"/>
                </a:lnTo>
                <a:lnTo>
                  <a:pt x="122" y="801"/>
                </a:lnTo>
                <a:lnTo>
                  <a:pt x="101" y="803"/>
                </a:lnTo>
                <a:lnTo>
                  <a:pt x="78" y="804"/>
                </a:lnTo>
                <a:lnTo>
                  <a:pt x="53" y="804"/>
                </a:lnTo>
                <a:lnTo>
                  <a:pt x="28" y="805"/>
                </a:lnTo>
                <a:lnTo>
                  <a:pt x="0" y="805"/>
                </a:lnTo>
                <a:lnTo>
                  <a:pt x="0" y="900"/>
                </a:lnTo>
                <a:lnTo>
                  <a:pt x="18" y="899"/>
                </a:lnTo>
                <a:lnTo>
                  <a:pt x="37" y="898"/>
                </a:lnTo>
                <a:lnTo>
                  <a:pt x="75" y="897"/>
                </a:lnTo>
                <a:lnTo>
                  <a:pt x="94" y="896"/>
                </a:lnTo>
                <a:lnTo>
                  <a:pt x="113" y="895"/>
                </a:lnTo>
                <a:lnTo>
                  <a:pt x="130" y="895"/>
                </a:lnTo>
                <a:lnTo>
                  <a:pt x="147" y="895"/>
                </a:lnTo>
                <a:lnTo>
                  <a:pt x="161" y="895"/>
                </a:lnTo>
                <a:lnTo>
                  <a:pt x="174" y="894"/>
                </a:lnTo>
                <a:lnTo>
                  <a:pt x="211" y="894"/>
                </a:lnTo>
                <a:lnTo>
                  <a:pt x="231" y="895"/>
                </a:lnTo>
                <a:lnTo>
                  <a:pt x="252" y="895"/>
                </a:lnTo>
                <a:lnTo>
                  <a:pt x="274" y="895"/>
                </a:lnTo>
                <a:lnTo>
                  <a:pt x="297" y="896"/>
                </a:lnTo>
                <a:lnTo>
                  <a:pt x="320" y="896"/>
                </a:lnTo>
                <a:lnTo>
                  <a:pt x="343" y="897"/>
                </a:lnTo>
                <a:lnTo>
                  <a:pt x="365" y="898"/>
                </a:lnTo>
                <a:lnTo>
                  <a:pt x="384" y="898"/>
                </a:lnTo>
                <a:lnTo>
                  <a:pt x="401" y="899"/>
                </a:lnTo>
                <a:lnTo>
                  <a:pt x="414" y="900"/>
                </a:lnTo>
                <a:lnTo>
                  <a:pt x="414" y="805"/>
                </a:lnTo>
                <a:lnTo>
                  <a:pt x="400" y="804"/>
                </a:lnTo>
                <a:lnTo>
                  <a:pt x="386" y="803"/>
                </a:lnTo>
                <a:lnTo>
                  <a:pt x="373" y="801"/>
                </a:lnTo>
                <a:lnTo>
                  <a:pt x="361" y="798"/>
                </a:lnTo>
                <a:lnTo>
                  <a:pt x="350" y="795"/>
                </a:lnTo>
                <a:lnTo>
                  <a:pt x="343" y="791"/>
                </a:lnTo>
                <a:lnTo>
                  <a:pt x="337" y="787"/>
                </a:lnTo>
                <a:lnTo>
                  <a:pt x="336" y="783"/>
                </a:lnTo>
                <a:lnTo>
                  <a:pt x="336" y="781"/>
                </a:lnTo>
                <a:lnTo>
                  <a:pt x="337" y="779"/>
                </a:lnTo>
                <a:lnTo>
                  <a:pt x="339" y="776"/>
                </a:lnTo>
                <a:lnTo>
                  <a:pt x="341" y="773"/>
                </a:lnTo>
                <a:lnTo>
                  <a:pt x="345" y="768"/>
                </a:lnTo>
                <a:lnTo>
                  <a:pt x="350" y="762"/>
                </a:lnTo>
                <a:lnTo>
                  <a:pt x="557" y="542"/>
                </a:lnTo>
                <a:lnTo>
                  <a:pt x="790" y="805"/>
                </a:lnTo>
                <a:lnTo>
                  <a:pt x="707" y="805"/>
                </a:lnTo>
                <a:lnTo>
                  <a:pt x="707" y="900"/>
                </a:lnTo>
                <a:lnTo>
                  <a:pt x="724" y="899"/>
                </a:lnTo>
                <a:lnTo>
                  <a:pt x="744" y="898"/>
                </a:lnTo>
                <a:lnTo>
                  <a:pt x="766" y="898"/>
                </a:lnTo>
                <a:lnTo>
                  <a:pt x="791" y="897"/>
                </a:lnTo>
                <a:lnTo>
                  <a:pt x="816" y="896"/>
                </a:lnTo>
                <a:lnTo>
                  <a:pt x="842" y="896"/>
                </a:lnTo>
                <a:lnTo>
                  <a:pt x="869" y="895"/>
                </a:lnTo>
                <a:lnTo>
                  <a:pt x="894" y="895"/>
                </a:lnTo>
                <a:lnTo>
                  <a:pt x="919" y="894"/>
                </a:lnTo>
                <a:lnTo>
                  <a:pt x="993" y="894"/>
                </a:lnTo>
                <a:lnTo>
                  <a:pt x="1026" y="895"/>
                </a:lnTo>
                <a:lnTo>
                  <a:pt x="1060" y="895"/>
                </a:lnTo>
                <a:lnTo>
                  <a:pt x="1096" y="896"/>
                </a:lnTo>
                <a:lnTo>
                  <a:pt x="1130" y="898"/>
                </a:lnTo>
                <a:lnTo>
                  <a:pt x="1164" y="899"/>
                </a:lnTo>
                <a:lnTo>
                  <a:pt x="1196" y="900"/>
                </a:lnTo>
                <a:lnTo>
                  <a:pt x="1196" y="805"/>
                </a:lnTo>
                <a:lnTo>
                  <a:pt x="1045" y="805"/>
                </a:lnTo>
                <a:lnTo>
                  <a:pt x="688" y="40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0"/>
          <p:cNvSpPr>
            <a:spLocks noChangeAspect="1"/>
          </p:cNvSpPr>
          <p:nvPr>
            <p:custDataLst>
              <p:tags r:id="rId2"/>
            </p:custDataLst>
          </p:nvPr>
        </p:nvSpPr>
        <p:spPr bwMode="auto">
          <a:xfrm>
            <a:off x="3231816" y="4114800"/>
            <a:ext cx="194343" cy="272370"/>
          </a:xfrm>
          <a:custGeom>
            <a:avLst/>
            <a:gdLst/>
            <a:ahLst/>
            <a:cxnLst>
              <a:cxn ang="0">
                <a:pos x="943" y="93"/>
              </a:cxn>
              <a:cxn ang="0">
                <a:pos x="933" y="44"/>
              </a:cxn>
              <a:cxn ang="0">
                <a:pos x="884" y="23"/>
              </a:cxn>
              <a:cxn ang="0">
                <a:pos x="831" y="43"/>
              </a:cxn>
              <a:cxn ang="0">
                <a:pos x="806" y="86"/>
              </a:cxn>
              <a:cxn ang="0">
                <a:pos x="787" y="164"/>
              </a:cxn>
              <a:cxn ang="0">
                <a:pos x="649" y="714"/>
              </a:cxn>
              <a:cxn ang="0">
                <a:pos x="614" y="771"/>
              </a:cxn>
              <a:cxn ang="0">
                <a:pos x="544" y="839"/>
              </a:cxn>
              <a:cxn ang="0">
                <a:pos x="443" y="880"/>
              </a:cxn>
              <a:cxn ang="0">
                <a:pos x="356" y="866"/>
              </a:cxn>
              <a:cxn ang="0">
                <a:pos x="311" y="814"/>
              </a:cxn>
              <a:cxn ang="0">
                <a:pos x="294" y="744"/>
              </a:cxn>
              <a:cxn ang="0">
                <a:pos x="301" y="631"/>
              </a:cxn>
              <a:cxn ang="0">
                <a:pos x="348" y="451"/>
              </a:cxn>
              <a:cxn ang="0">
                <a:pos x="413" y="275"/>
              </a:cxn>
              <a:cxn ang="0">
                <a:pos x="434" y="209"/>
              </a:cxn>
              <a:cxn ang="0">
                <a:pos x="437" y="147"/>
              </a:cxn>
              <a:cxn ang="0">
                <a:pos x="399" y="56"/>
              </a:cxn>
              <a:cxn ang="0">
                <a:pos x="315" y="5"/>
              </a:cxn>
              <a:cxn ang="0">
                <a:pos x="203" y="13"/>
              </a:cxn>
              <a:cxn ang="0">
                <a:pos x="114" y="78"/>
              </a:cxn>
              <a:cxn ang="0">
                <a:pos x="52" y="169"/>
              </a:cxn>
              <a:cxn ang="0">
                <a:pos x="15" y="258"/>
              </a:cxn>
              <a:cxn ang="0">
                <a:pos x="1" y="311"/>
              </a:cxn>
              <a:cxn ang="0">
                <a:pos x="11" y="333"/>
              </a:cxn>
              <a:cxn ang="0">
                <a:pos x="42" y="332"/>
              </a:cxn>
              <a:cxn ang="0">
                <a:pos x="58" y="299"/>
              </a:cxn>
              <a:cxn ang="0">
                <a:pos x="120" y="147"/>
              </a:cxn>
              <a:cxn ang="0">
                <a:pos x="192" y="68"/>
              </a:cxn>
              <a:cxn ang="0">
                <a:pos x="264" y="45"/>
              </a:cxn>
              <a:cxn ang="0">
                <a:pos x="301" y="58"/>
              </a:cxn>
              <a:cxn ang="0">
                <a:pos x="315" y="111"/>
              </a:cxn>
              <a:cxn ang="0">
                <a:pos x="288" y="233"/>
              </a:cxn>
              <a:cxn ang="0">
                <a:pos x="221" y="417"/>
              </a:cxn>
              <a:cxn ang="0">
                <a:pos x="176" y="568"/>
              </a:cxn>
              <a:cxn ang="0">
                <a:pos x="162" y="683"/>
              </a:cxn>
              <a:cxn ang="0">
                <a:pos x="186" y="803"/>
              </a:cxn>
              <a:cxn ang="0">
                <a:pos x="249" y="879"/>
              </a:cxn>
              <a:cxn ang="0">
                <a:pos x="335" y="918"/>
              </a:cxn>
              <a:cxn ang="0">
                <a:pos x="441" y="925"/>
              </a:cxn>
              <a:cxn ang="0">
                <a:pos x="573" y="873"/>
              </a:cxn>
              <a:cxn ang="0">
                <a:pos x="593" y="929"/>
              </a:cxn>
              <a:cxn ang="0">
                <a:pos x="528" y="1085"/>
              </a:cxn>
              <a:cxn ang="0">
                <a:pos x="437" y="1203"/>
              </a:cxn>
              <a:cxn ang="0">
                <a:pos x="334" y="1266"/>
              </a:cxn>
              <a:cxn ang="0">
                <a:pos x="245" y="1277"/>
              </a:cxn>
              <a:cxn ang="0">
                <a:pos x="185" y="1265"/>
              </a:cxn>
              <a:cxn ang="0">
                <a:pos x="123" y="1222"/>
              </a:cxn>
              <a:cxn ang="0">
                <a:pos x="150" y="1189"/>
              </a:cxn>
              <a:cxn ang="0">
                <a:pos x="210" y="1150"/>
              </a:cxn>
              <a:cxn ang="0">
                <a:pos x="233" y="1084"/>
              </a:cxn>
              <a:cxn ang="0">
                <a:pos x="214" y="1033"/>
              </a:cxn>
              <a:cxn ang="0">
                <a:pos x="176" y="1014"/>
              </a:cxn>
              <a:cxn ang="0">
                <a:pos x="137" y="1015"/>
              </a:cxn>
              <a:cxn ang="0">
                <a:pos x="83" y="1041"/>
              </a:cxn>
              <a:cxn ang="0">
                <a:pos x="47" y="1106"/>
              </a:cxn>
              <a:cxn ang="0">
                <a:pos x="57" y="1211"/>
              </a:cxn>
              <a:cxn ang="0">
                <a:pos x="133" y="1292"/>
              </a:cxn>
              <a:cxn ang="0">
                <a:pos x="260" y="1323"/>
              </a:cxn>
              <a:cxn ang="0">
                <a:pos x="442" y="1278"/>
              </a:cxn>
              <a:cxn ang="0">
                <a:pos x="601" y="1159"/>
              </a:cxn>
              <a:cxn ang="0">
                <a:pos x="713" y="986"/>
              </a:cxn>
            </a:cxnLst>
            <a:rect l="0" t="0" r="r" b="b"/>
            <a:pathLst>
              <a:path w="944" h="1323">
                <a:moveTo>
                  <a:pt x="935" y="125"/>
                </a:moveTo>
                <a:lnTo>
                  <a:pt x="939" y="114"/>
                </a:lnTo>
                <a:lnTo>
                  <a:pt x="941" y="105"/>
                </a:lnTo>
                <a:lnTo>
                  <a:pt x="942" y="99"/>
                </a:lnTo>
                <a:lnTo>
                  <a:pt x="943" y="93"/>
                </a:lnTo>
                <a:lnTo>
                  <a:pt x="944" y="88"/>
                </a:lnTo>
                <a:lnTo>
                  <a:pt x="944" y="78"/>
                </a:lnTo>
                <a:lnTo>
                  <a:pt x="943" y="65"/>
                </a:lnTo>
                <a:lnTo>
                  <a:pt x="939" y="53"/>
                </a:lnTo>
                <a:lnTo>
                  <a:pt x="933" y="44"/>
                </a:lnTo>
                <a:lnTo>
                  <a:pt x="926" y="36"/>
                </a:lnTo>
                <a:lnTo>
                  <a:pt x="917" y="30"/>
                </a:lnTo>
                <a:lnTo>
                  <a:pt x="907" y="26"/>
                </a:lnTo>
                <a:lnTo>
                  <a:pt x="896" y="23"/>
                </a:lnTo>
                <a:lnTo>
                  <a:pt x="884" y="23"/>
                </a:lnTo>
                <a:lnTo>
                  <a:pt x="875" y="23"/>
                </a:lnTo>
                <a:lnTo>
                  <a:pt x="864" y="25"/>
                </a:lnTo>
                <a:lnTo>
                  <a:pt x="854" y="30"/>
                </a:lnTo>
                <a:lnTo>
                  <a:pt x="842" y="36"/>
                </a:lnTo>
                <a:lnTo>
                  <a:pt x="831" y="43"/>
                </a:lnTo>
                <a:lnTo>
                  <a:pt x="822" y="53"/>
                </a:lnTo>
                <a:lnTo>
                  <a:pt x="813" y="65"/>
                </a:lnTo>
                <a:lnTo>
                  <a:pt x="811" y="70"/>
                </a:lnTo>
                <a:lnTo>
                  <a:pt x="809" y="77"/>
                </a:lnTo>
                <a:lnTo>
                  <a:pt x="806" y="86"/>
                </a:lnTo>
                <a:lnTo>
                  <a:pt x="803" y="98"/>
                </a:lnTo>
                <a:lnTo>
                  <a:pt x="800" y="111"/>
                </a:lnTo>
                <a:lnTo>
                  <a:pt x="793" y="137"/>
                </a:lnTo>
                <a:lnTo>
                  <a:pt x="790" y="151"/>
                </a:lnTo>
                <a:lnTo>
                  <a:pt x="787" y="164"/>
                </a:lnTo>
                <a:lnTo>
                  <a:pt x="784" y="176"/>
                </a:lnTo>
                <a:lnTo>
                  <a:pt x="763" y="257"/>
                </a:lnTo>
                <a:lnTo>
                  <a:pt x="743" y="340"/>
                </a:lnTo>
                <a:lnTo>
                  <a:pt x="651" y="707"/>
                </a:lnTo>
                <a:lnTo>
                  <a:pt x="649" y="714"/>
                </a:lnTo>
                <a:lnTo>
                  <a:pt x="645" y="722"/>
                </a:lnTo>
                <a:lnTo>
                  <a:pt x="640" y="733"/>
                </a:lnTo>
                <a:lnTo>
                  <a:pt x="633" y="744"/>
                </a:lnTo>
                <a:lnTo>
                  <a:pt x="624" y="757"/>
                </a:lnTo>
                <a:lnTo>
                  <a:pt x="614" y="771"/>
                </a:lnTo>
                <a:lnTo>
                  <a:pt x="603" y="785"/>
                </a:lnTo>
                <a:lnTo>
                  <a:pt x="590" y="799"/>
                </a:lnTo>
                <a:lnTo>
                  <a:pt x="576" y="813"/>
                </a:lnTo>
                <a:lnTo>
                  <a:pt x="561" y="827"/>
                </a:lnTo>
                <a:lnTo>
                  <a:pt x="544" y="839"/>
                </a:lnTo>
                <a:lnTo>
                  <a:pt x="526" y="851"/>
                </a:lnTo>
                <a:lnTo>
                  <a:pt x="507" y="861"/>
                </a:lnTo>
                <a:lnTo>
                  <a:pt x="487" y="869"/>
                </a:lnTo>
                <a:lnTo>
                  <a:pt x="465" y="876"/>
                </a:lnTo>
                <a:lnTo>
                  <a:pt x="443" y="880"/>
                </a:lnTo>
                <a:lnTo>
                  <a:pt x="420" y="881"/>
                </a:lnTo>
                <a:lnTo>
                  <a:pt x="401" y="880"/>
                </a:lnTo>
                <a:lnTo>
                  <a:pt x="385" y="878"/>
                </a:lnTo>
                <a:lnTo>
                  <a:pt x="370" y="872"/>
                </a:lnTo>
                <a:lnTo>
                  <a:pt x="356" y="866"/>
                </a:lnTo>
                <a:lnTo>
                  <a:pt x="344" y="858"/>
                </a:lnTo>
                <a:lnTo>
                  <a:pt x="334" y="849"/>
                </a:lnTo>
                <a:lnTo>
                  <a:pt x="325" y="838"/>
                </a:lnTo>
                <a:lnTo>
                  <a:pt x="317" y="827"/>
                </a:lnTo>
                <a:lnTo>
                  <a:pt x="311" y="814"/>
                </a:lnTo>
                <a:lnTo>
                  <a:pt x="306" y="801"/>
                </a:lnTo>
                <a:lnTo>
                  <a:pt x="301" y="787"/>
                </a:lnTo>
                <a:lnTo>
                  <a:pt x="298" y="773"/>
                </a:lnTo>
                <a:lnTo>
                  <a:pt x="296" y="759"/>
                </a:lnTo>
                <a:lnTo>
                  <a:pt x="294" y="744"/>
                </a:lnTo>
                <a:lnTo>
                  <a:pt x="293" y="730"/>
                </a:lnTo>
                <a:lnTo>
                  <a:pt x="293" y="716"/>
                </a:lnTo>
                <a:lnTo>
                  <a:pt x="294" y="689"/>
                </a:lnTo>
                <a:lnTo>
                  <a:pt x="296" y="661"/>
                </a:lnTo>
                <a:lnTo>
                  <a:pt x="301" y="631"/>
                </a:lnTo>
                <a:lnTo>
                  <a:pt x="307" y="599"/>
                </a:lnTo>
                <a:lnTo>
                  <a:pt x="315" y="565"/>
                </a:lnTo>
                <a:lnTo>
                  <a:pt x="324" y="529"/>
                </a:lnTo>
                <a:lnTo>
                  <a:pt x="335" y="491"/>
                </a:lnTo>
                <a:lnTo>
                  <a:pt x="348" y="451"/>
                </a:lnTo>
                <a:lnTo>
                  <a:pt x="363" y="408"/>
                </a:lnTo>
                <a:lnTo>
                  <a:pt x="379" y="362"/>
                </a:lnTo>
                <a:lnTo>
                  <a:pt x="398" y="315"/>
                </a:lnTo>
                <a:lnTo>
                  <a:pt x="406" y="294"/>
                </a:lnTo>
                <a:lnTo>
                  <a:pt x="413" y="275"/>
                </a:lnTo>
                <a:lnTo>
                  <a:pt x="419" y="258"/>
                </a:lnTo>
                <a:lnTo>
                  <a:pt x="424" y="244"/>
                </a:lnTo>
                <a:lnTo>
                  <a:pt x="428" y="231"/>
                </a:lnTo>
                <a:lnTo>
                  <a:pt x="432" y="220"/>
                </a:lnTo>
                <a:lnTo>
                  <a:pt x="434" y="209"/>
                </a:lnTo>
                <a:lnTo>
                  <a:pt x="436" y="198"/>
                </a:lnTo>
                <a:lnTo>
                  <a:pt x="437" y="188"/>
                </a:lnTo>
                <a:lnTo>
                  <a:pt x="438" y="178"/>
                </a:lnTo>
                <a:lnTo>
                  <a:pt x="438" y="168"/>
                </a:lnTo>
                <a:lnTo>
                  <a:pt x="437" y="147"/>
                </a:lnTo>
                <a:lnTo>
                  <a:pt x="434" y="127"/>
                </a:lnTo>
                <a:lnTo>
                  <a:pt x="428" y="107"/>
                </a:lnTo>
                <a:lnTo>
                  <a:pt x="421" y="89"/>
                </a:lnTo>
                <a:lnTo>
                  <a:pt x="411" y="72"/>
                </a:lnTo>
                <a:lnTo>
                  <a:pt x="399" y="56"/>
                </a:lnTo>
                <a:lnTo>
                  <a:pt x="386" y="42"/>
                </a:lnTo>
                <a:lnTo>
                  <a:pt x="371" y="30"/>
                </a:lnTo>
                <a:lnTo>
                  <a:pt x="354" y="20"/>
                </a:lnTo>
                <a:lnTo>
                  <a:pt x="335" y="11"/>
                </a:lnTo>
                <a:lnTo>
                  <a:pt x="315" y="5"/>
                </a:lnTo>
                <a:lnTo>
                  <a:pt x="293" y="1"/>
                </a:lnTo>
                <a:lnTo>
                  <a:pt x="270" y="0"/>
                </a:lnTo>
                <a:lnTo>
                  <a:pt x="247" y="1"/>
                </a:lnTo>
                <a:lnTo>
                  <a:pt x="224" y="6"/>
                </a:lnTo>
                <a:lnTo>
                  <a:pt x="203" y="13"/>
                </a:lnTo>
                <a:lnTo>
                  <a:pt x="183" y="22"/>
                </a:lnTo>
                <a:lnTo>
                  <a:pt x="164" y="33"/>
                </a:lnTo>
                <a:lnTo>
                  <a:pt x="146" y="47"/>
                </a:lnTo>
                <a:lnTo>
                  <a:pt x="130" y="61"/>
                </a:lnTo>
                <a:lnTo>
                  <a:pt x="114" y="78"/>
                </a:lnTo>
                <a:lnTo>
                  <a:pt x="100" y="95"/>
                </a:lnTo>
                <a:lnTo>
                  <a:pt x="86" y="113"/>
                </a:lnTo>
                <a:lnTo>
                  <a:pt x="74" y="131"/>
                </a:lnTo>
                <a:lnTo>
                  <a:pt x="63" y="150"/>
                </a:lnTo>
                <a:lnTo>
                  <a:pt x="52" y="169"/>
                </a:lnTo>
                <a:lnTo>
                  <a:pt x="43" y="188"/>
                </a:lnTo>
                <a:lnTo>
                  <a:pt x="35" y="207"/>
                </a:lnTo>
                <a:lnTo>
                  <a:pt x="27" y="225"/>
                </a:lnTo>
                <a:lnTo>
                  <a:pt x="21" y="242"/>
                </a:lnTo>
                <a:lnTo>
                  <a:pt x="15" y="258"/>
                </a:lnTo>
                <a:lnTo>
                  <a:pt x="11" y="272"/>
                </a:lnTo>
                <a:lnTo>
                  <a:pt x="7" y="285"/>
                </a:lnTo>
                <a:lnTo>
                  <a:pt x="4" y="296"/>
                </a:lnTo>
                <a:lnTo>
                  <a:pt x="2" y="305"/>
                </a:lnTo>
                <a:lnTo>
                  <a:pt x="1" y="311"/>
                </a:lnTo>
                <a:lnTo>
                  <a:pt x="0" y="315"/>
                </a:lnTo>
                <a:lnTo>
                  <a:pt x="2" y="322"/>
                </a:lnTo>
                <a:lnTo>
                  <a:pt x="4" y="327"/>
                </a:lnTo>
                <a:lnTo>
                  <a:pt x="7" y="331"/>
                </a:lnTo>
                <a:lnTo>
                  <a:pt x="11" y="333"/>
                </a:lnTo>
                <a:lnTo>
                  <a:pt x="16" y="334"/>
                </a:lnTo>
                <a:lnTo>
                  <a:pt x="19" y="335"/>
                </a:lnTo>
                <a:lnTo>
                  <a:pt x="32" y="335"/>
                </a:lnTo>
                <a:lnTo>
                  <a:pt x="37" y="334"/>
                </a:lnTo>
                <a:lnTo>
                  <a:pt x="42" y="332"/>
                </a:lnTo>
                <a:lnTo>
                  <a:pt x="45" y="329"/>
                </a:lnTo>
                <a:lnTo>
                  <a:pt x="48" y="324"/>
                </a:lnTo>
                <a:lnTo>
                  <a:pt x="51" y="318"/>
                </a:lnTo>
                <a:lnTo>
                  <a:pt x="54" y="309"/>
                </a:lnTo>
                <a:lnTo>
                  <a:pt x="58" y="299"/>
                </a:lnTo>
                <a:lnTo>
                  <a:pt x="69" y="262"/>
                </a:lnTo>
                <a:lnTo>
                  <a:pt x="81" y="229"/>
                </a:lnTo>
                <a:lnTo>
                  <a:pt x="93" y="198"/>
                </a:lnTo>
                <a:lnTo>
                  <a:pt x="107" y="172"/>
                </a:lnTo>
                <a:lnTo>
                  <a:pt x="120" y="147"/>
                </a:lnTo>
                <a:lnTo>
                  <a:pt x="134" y="126"/>
                </a:lnTo>
                <a:lnTo>
                  <a:pt x="148" y="108"/>
                </a:lnTo>
                <a:lnTo>
                  <a:pt x="163" y="92"/>
                </a:lnTo>
                <a:lnTo>
                  <a:pt x="177" y="79"/>
                </a:lnTo>
                <a:lnTo>
                  <a:pt x="192" y="68"/>
                </a:lnTo>
                <a:lnTo>
                  <a:pt x="207" y="59"/>
                </a:lnTo>
                <a:lnTo>
                  <a:pt x="222" y="53"/>
                </a:lnTo>
                <a:lnTo>
                  <a:pt x="236" y="48"/>
                </a:lnTo>
                <a:lnTo>
                  <a:pt x="250" y="46"/>
                </a:lnTo>
                <a:lnTo>
                  <a:pt x="264" y="45"/>
                </a:lnTo>
                <a:lnTo>
                  <a:pt x="274" y="45"/>
                </a:lnTo>
                <a:lnTo>
                  <a:pt x="285" y="47"/>
                </a:lnTo>
                <a:lnTo>
                  <a:pt x="291" y="50"/>
                </a:lnTo>
                <a:lnTo>
                  <a:pt x="296" y="53"/>
                </a:lnTo>
                <a:lnTo>
                  <a:pt x="301" y="58"/>
                </a:lnTo>
                <a:lnTo>
                  <a:pt x="306" y="64"/>
                </a:lnTo>
                <a:lnTo>
                  <a:pt x="310" y="72"/>
                </a:lnTo>
                <a:lnTo>
                  <a:pt x="313" y="83"/>
                </a:lnTo>
                <a:lnTo>
                  <a:pt x="315" y="95"/>
                </a:lnTo>
                <a:lnTo>
                  <a:pt x="315" y="111"/>
                </a:lnTo>
                <a:lnTo>
                  <a:pt x="314" y="136"/>
                </a:lnTo>
                <a:lnTo>
                  <a:pt x="310" y="161"/>
                </a:lnTo>
                <a:lnTo>
                  <a:pt x="303" y="187"/>
                </a:lnTo>
                <a:lnTo>
                  <a:pt x="296" y="211"/>
                </a:lnTo>
                <a:lnTo>
                  <a:pt x="288" y="233"/>
                </a:lnTo>
                <a:lnTo>
                  <a:pt x="281" y="253"/>
                </a:lnTo>
                <a:lnTo>
                  <a:pt x="264" y="298"/>
                </a:lnTo>
                <a:lnTo>
                  <a:pt x="248" y="341"/>
                </a:lnTo>
                <a:lnTo>
                  <a:pt x="234" y="380"/>
                </a:lnTo>
                <a:lnTo>
                  <a:pt x="221" y="417"/>
                </a:lnTo>
                <a:lnTo>
                  <a:pt x="210" y="451"/>
                </a:lnTo>
                <a:lnTo>
                  <a:pt x="200" y="483"/>
                </a:lnTo>
                <a:lnTo>
                  <a:pt x="191" y="514"/>
                </a:lnTo>
                <a:lnTo>
                  <a:pt x="183" y="542"/>
                </a:lnTo>
                <a:lnTo>
                  <a:pt x="176" y="568"/>
                </a:lnTo>
                <a:lnTo>
                  <a:pt x="171" y="594"/>
                </a:lnTo>
                <a:lnTo>
                  <a:pt x="167" y="618"/>
                </a:lnTo>
                <a:lnTo>
                  <a:pt x="165" y="640"/>
                </a:lnTo>
                <a:lnTo>
                  <a:pt x="163" y="662"/>
                </a:lnTo>
                <a:lnTo>
                  <a:pt x="162" y="683"/>
                </a:lnTo>
                <a:lnTo>
                  <a:pt x="163" y="711"/>
                </a:lnTo>
                <a:lnTo>
                  <a:pt x="166" y="736"/>
                </a:lnTo>
                <a:lnTo>
                  <a:pt x="171" y="760"/>
                </a:lnTo>
                <a:lnTo>
                  <a:pt x="178" y="782"/>
                </a:lnTo>
                <a:lnTo>
                  <a:pt x="186" y="803"/>
                </a:lnTo>
                <a:lnTo>
                  <a:pt x="196" y="821"/>
                </a:lnTo>
                <a:lnTo>
                  <a:pt x="208" y="838"/>
                </a:lnTo>
                <a:lnTo>
                  <a:pt x="221" y="853"/>
                </a:lnTo>
                <a:lnTo>
                  <a:pt x="234" y="867"/>
                </a:lnTo>
                <a:lnTo>
                  <a:pt x="249" y="879"/>
                </a:lnTo>
                <a:lnTo>
                  <a:pt x="265" y="889"/>
                </a:lnTo>
                <a:lnTo>
                  <a:pt x="282" y="898"/>
                </a:lnTo>
                <a:lnTo>
                  <a:pt x="299" y="906"/>
                </a:lnTo>
                <a:lnTo>
                  <a:pt x="317" y="912"/>
                </a:lnTo>
                <a:lnTo>
                  <a:pt x="335" y="918"/>
                </a:lnTo>
                <a:lnTo>
                  <a:pt x="354" y="922"/>
                </a:lnTo>
                <a:lnTo>
                  <a:pt x="373" y="924"/>
                </a:lnTo>
                <a:lnTo>
                  <a:pt x="393" y="926"/>
                </a:lnTo>
                <a:lnTo>
                  <a:pt x="412" y="926"/>
                </a:lnTo>
                <a:lnTo>
                  <a:pt x="441" y="925"/>
                </a:lnTo>
                <a:lnTo>
                  <a:pt x="469" y="920"/>
                </a:lnTo>
                <a:lnTo>
                  <a:pt x="497" y="912"/>
                </a:lnTo>
                <a:lnTo>
                  <a:pt x="524" y="902"/>
                </a:lnTo>
                <a:lnTo>
                  <a:pt x="549" y="889"/>
                </a:lnTo>
                <a:lnTo>
                  <a:pt x="573" y="873"/>
                </a:lnTo>
                <a:lnTo>
                  <a:pt x="596" y="855"/>
                </a:lnTo>
                <a:lnTo>
                  <a:pt x="618" y="834"/>
                </a:lnTo>
                <a:lnTo>
                  <a:pt x="610" y="866"/>
                </a:lnTo>
                <a:lnTo>
                  <a:pt x="602" y="898"/>
                </a:lnTo>
                <a:lnTo>
                  <a:pt x="593" y="929"/>
                </a:lnTo>
                <a:lnTo>
                  <a:pt x="584" y="960"/>
                </a:lnTo>
                <a:lnTo>
                  <a:pt x="572" y="991"/>
                </a:lnTo>
                <a:lnTo>
                  <a:pt x="560" y="1022"/>
                </a:lnTo>
                <a:lnTo>
                  <a:pt x="545" y="1053"/>
                </a:lnTo>
                <a:lnTo>
                  <a:pt x="528" y="1085"/>
                </a:lnTo>
                <a:lnTo>
                  <a:pt x="508" y="1117"/>
                </a:lnTo>
                <a:lnTo>
                  <a:pt x="486" y="1149"/>
                </a:lnTo>
                <a:lnTo>
                  <a:pt x="470" y="1168"/>
                </a:lnTo>
                <a:lnTo>
                  <a:pt x="454" y="1186"/>
                </a:lnTo>
                <a:lnTo>
                  <a:pt x="437" y="1203"/>
                </a:lnTo>
                <a:lnTo>
                  <a:pt x="418" y="1218"/>
                </a:lnTo>
                <a:lnTo>
                  <a:pt x="398" y="1233"/>
                </a:lnTo>
                <a:lnTo>
                  <a:pt x="378" y="1246"/>
                </a:lnTo>
                <a:lnTo>
                  <a:pt x="356" y="1257"/>
                </a:lnTo>
                <a:lnTo>
                  <a:pt x="334" y="1266"/>
                </a:lnTo>
                <a:lnTo>
                  <a:pt x="310" y="1273"/>
                </a:lnTo>
                <a:lnTo>
                  <a:pt x="286" y="1277"/>
                </a:lnTo>
                <a:lnTo>
                  <a:pt x="260" y="1278"/>
                </a:lnTo>
                <a:lnTo>
                  <a:pt x="253" y="1278"/>
                </a:lnTo>
                <a:lnTo>
                  <a:pt x="245" y="1277"/>
                </a:lnTo>
                <a:lnTo>
                  <a:pt x="235" y="1277"/>
                </a:lnTo>
                <a:lnTo>
                  <a:pt x="223" y="1275"/>
                </a:lnTo>
                <a:lnTo>
                  <a:pt x="211" y="1273"/>
                </a:lnTo>
                <a:lnTo>
                  <a:pt x="198" y="1269"/>
                </a:lnTo>
                <a:lnTo>
                  <a:pt x="185" y="1265"/>
                </a:lnTo>
                <a:lnTo>
                  <a:pt x="171" y="1259"/>
                </a:lnTo>
                <a:lnTo>
                  <a:pt x="158" y="1253"/>
                </a:lnTo>
                <a:lnTo>
                  <a:pt x="146" y="1244"/>
                </a:lnTo>
                <a:lnTo>
                  <a:pt x="134" y="1234"/>
                </a:lnTo>
                <a:lnTo>
                  <a:pt x="123" y="1222"/>
                </a:lnTo>
                <a:lnTo>
                  <a:pt x="113" y="1208"/>
                </a:lnTo>
                <a:lnTo>
                  <a:pt x="105" y="1192"/>
                </a:lnTo>
                <a:lnTo>
                  <a:pt x="120" y="1192"/>
                </a:lnTo>
                <a:lnTo>
                  <a:pt x="136" y="1191"/>
                </a:lnTo>
                <a:lnTo>
                  <a:pt x="150" y="1189"/>
                </a:lnTo>
                <a:lnTo>
                  <a:pt x="165" y="1185"/>
                </a:lnTo>
                <a:lnTo>
                  <a:pt x="179" y="1178"/>
                </a:lnTo>
                <a:lnTo>
                  <a:pt x="193" y="1168"/>
                </a:lnTo>
                <a:lnTo>
                  <a:pt x="202" y="1159"/>
                </a:lnTo>
                <a:lnTo>
                  <a:pt x="210" y="1150"/>
                </a:lnTo>
                <a:lnTo>
                  <a:pt x="217" y="1139"/>
                </a:lnTo>
                <a:lnTo>
                  <a:pt x="224" y="1127"/>
                </a:lnTo>
                <a:lnTo>
                  <a:pt x="229" y="1114"/>
                </a:lnTo>
                <a:lnTo>
                  <a:pt x="232" y="1100"/>
                </a:lnTo>
                <a:lnTo>
                  <a:pt x="233" y="1084"/>
                </a:lnTo>
                <a:lnTo>
                  <a:pt x="232" y="1070"/>
                </a:lnTo>
                <a:lnTo>
                  <a:pt x="230" y="1058"/>
                </a:lnTo>
                <a:lnTo>
                  <a:pt x="226" y="1048"/>
                </a:lnTo>
                <a:lnTo>
                  <a:pt x="221" y="1039"/>
                </a:lnTo>
                <a:lnTo>
                  <a:pt x="214" y="1033"/>
                </a:lnTo>
                <a:lnTo>
                  <a:pt x="207" y="1026"/>
                </a:lnTo>
                <a:lnTo>
                  <a:pt x="200" y="1022"/>
                </a:lnTo>
                <a:lnTo>
                  <a:pt x="192" y="1019"/>
                </a:lnTo>
                <a:lnTo>
                  <a:pt x="184" y="1016"/>
                </a:lnTo>
                <a:lnTo>
                  <a:pt x="176" y="1014"/>
                </a:lnTo>
                <a:lnTo>
                  <a:pt x="170" y="1013"/>
                </a:lnTo>
                <a:lnTo>
                  <a:pt x="163" y="1012"/>
                </a:lnTo>
                <a:lnTo>
                  <a:pt x="158" y="1012"/>
                </a:lnTo>
                <a:lnTo>
                  <a:pt x="148" y="1013"/>
                </a:lnTo>
                <a:lnTo>
                  <a:pt x="137" y="1015"/>
                </a:lnTo>
                <a:lnTo>
                  <a:pt x="126" y="1017"/>
                </a:lnTo>
                <a:lnTo>
                  <a:pt x="115" y="1021"/>
                </a:lnTo>
                <a:lnTo>
                  <a:pt x="103" y="1026"/>
                </a:lnTo>
                <a:lnTo>
                  <a:pt x="93" y="1033"/>
                </a:lnTo>
                <a:lnTo>
                  <a:pt x="83" y="1041"/>
                </a:lnTo>
                <a:lnTo>
                  <a:pt x="74" y="1051"/>
                </a:lnTo>
                <a:lnTo>
                  <a:pt x="65" y="1062"/>
                </a:lnTo>
                <a:lnTo>
                  <a:pt x="58" y="1075"/>
                </a:lnTo>
                <a:lnTo>
                  <a:pt x="52" y="1090"/>
                </a:lnTo>
                <a:lnTo>
                  <a:pt x="47" y="1106"/>
                </a:lnTo>
                <a:lnTo>
                  <a:pt x="44" y="1125"/>
                </a:lnTo>
                <a:lnTo>
                  <a:pt x="44" y="1145"/>
                </a:lnTo>
                <a:lnTo>
                  <a:pt x="45" y="1168"/>
                </a:lnTo>
                <a:lnTo>
                  <a:pt x="50" y="1190"/>
                </a:lnTo>
                <a:lnTo>
                  <a:pt x="57" y="1211"/>
                </a:lnTo>
                <a:lnTo>
                  <a:pt x="68" y="1231"/>
                </a:lnTo>
                <a:lnTo>
                  <a:pt x="81" y="1249"/>
                </a:lnTo>
                <a:lnTo>
                  <a:pt x="96" y="1265"/>
                </a:lnTo>
                <a:lnTo>
                  <a:pt x="114" y="1279"/>
                </a:lnTo>
                <a:lnTo>
                  <a:pt x="133" y="1292"/>
                </a:lnTo>
                <a:lnTo>
                  <a:pt x="155" y="1303"/>
                </a:lnTo>
                <a:lnTo>
                  <a:pt x="179" y="1311"/>
                </a:lnTo>
                <a:lnTo>
                  <a:pt x="204" y="1318"/>
                </a:lnTo>
                <a:lnTo>
                  <a:pt x="232" y="1321"/>
                </a:lnTo>
                <a:lnTo>
                  <a:pt x="260" y="1323"/>
                </a:lnTo>
                <a:lnTo>
                  <a:pt x="297" y="1321"/>
                </a:lnTo>
                <a:lnTo>
                  <a:pt x="334" y="1316"/>
                </a:lnTo>
                <a:lnTo>
                  <a:pt x="371" y="1306"/>
                </a:lnTo>
                <a:lnTo>
                  <a:pt x="407" y="1294"/>
                </a:lnTo>
                <a:lnTo>
                  <a:pt x="442" y="1278"/>
                </a:lnTo>
                <a:lnTo>
                  <a:pt x="477" y="1260"/>
                </a:lnTo>
                <a:lnTo>
                  <a:pt x="510" y="1238"/>
                </a:lnTo>
                <a:lnTo>
                  <a:pt x="542" y="1214"/>
                </a:lnTo>
                <a:lnTo>
                  <a:pt x="572" y="1188"/>
                </a:lnTo>
                <a:lnTo>
                  <a:pt x="601" y="1159"/>
                </a:lnTo>
                <a:lnTo>
                  <a:pt x="628" y="1128"/>
                </a:lnTo>
                <a:lnTo>
                  <a:pt x="652" y="1095"/>
                </a:lnTo>
                <a:lnTo>
                  <a:pt x="675" y="1059"/>
                </a:lnTo>
                <a:lnTo>
                  <a:pt x="695" y="1023"/>
                </a:lnTo>
                <a:lnTo>
                  <a:pt x="713" y="986"/>
                </a:lnTo>
                <a:lnTo>
                  <a:pt x="728" y="946"/>
                </a:lnTo>
                <a:lnTo>
                  <a:pt x="739" y="906"/>
                </a:lnTo>
                <a:lnTo>
                  <a:pt x="935" y="1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 name="Group 13"/>
          <p:cNvGrpSpPr>
            <a:grpSpLocks noChangeAspect="1"/>
          </p:cNvGrpSpPr>
          <p:nvPr>
            <p:custDataLst>
              <p:tags r:id="rId3"/>
            </p:custDataLst>
          </p:nvPr>
        </p:nvGrpSpPr>
        <p:grpSpPr bwMode="auto">
          <a:xfrm>
            <a:off x="3769373" y="5060732"/>
            <a:ext cx="1015027" cy="314434"/>
            <a:chOff x="1867" y="3098"/>
            <a:chExt cx="5788" cy="1793"/>
          </a:xfrm>
        </p:grpSpPr>
        <p:sp>
          <p:nvSpPr>
            <p:cNvPr id="11" name="Freeform 15"/>
            <p:cNvSpPr>
              <a:spLocks/>
            </p:cNvSpPr>
            <p:nvPr/>
          </p:nvSpPr>
          <p:spPr bwMode="auto">
            <a:xfrm>
              <a:off x="1867" y="3560"/>
              <a:ext cx="882" cy="1331"/>
            </a:xfrm>
            <a:custGeom>
              <a:avLst/>
              <a:gdLst/>
              <a:ahLst/>
              <a:cxnLst>
                <a:cxn ang="0">
                  <a:pos x="880" y="96"/>
                </a:cxn>
                <a:cxn ang="0">
                  <a:pos x="878" y="57"/>
                </a:cxn>
                <a:cxn ang="0">
                  <a:pos x="843" y="23"/>
                </a:cxn>
                <a:cxn ang="0">
                  <a:pos x="793" y="32"/>
                </a:cxn>
                <a:cxn ang="0">
                  <a:pos x="756" y="77"/>
                </a:cxn>
                <a:cxn ang="0">
                  <a:pos x="738" y="151"/>
                </a:cxn>
                <a:cxn ang="0">
                  <a:pos x="694" y="341"/>
                </a:cxn>
                <a:cxn ang="0">
                  <a:pos x="593" y="745"/>
                </a:cxn>
                <a:cxn ang="0">
                  <a:pos x="532" y="824"/>
                </a:cxn>
                <a:cxn ang="0">
                  <a:pos x="433" y="881"/>
                </a:cxn>
                <a:cxn ang="0">
                  <a:pos x="332" y="871"/>
                </a:cxn>
                <a:cxn ang="0">
                  <a:pos x="285" y="807"/>
                </a:cxn>
                <a:cxn ang="0">
                  <a:pos x="273" y="720"/>
                </a:cxn>
                <a:cxn ang="0">
                  <a:pos x="299" y="551"/>
                </a:cxn>
                <a:cxn ang="0">
                  <a:pos x="372" y="317"/>
                </a:cxn>
                <a:cxn ang="0">
                  <a:pos x="401" y="226"/>
                </a:cxn>
                <a:cxn ang="0">
                  <a:pos x="405" y="130"/>
                </a:cxn>
                <a:cxn ang="0">
                  <a:pos x="354" y="36"/>
                </a:cxn>
                <a:cxn ang="0">
                  <a:pos x="253" y="0"/>
                </a:cxn>
                <a:cxn ang="0">
                  <a:pos x="144" y="40"/>
                </a:cxn>
                <a:cxn ang="0">
                  <a:pos x="67" y="134"/>
                </a:cxn>
                <a:cxn ang="0">
                  <a:pos x="22" y="236"/>
                </a:cxn>
                <a:cxn ang="0">
                  <a:pos x="2" y="306"/>
                </a:cxn>
                <a:cxn ang="0">
                  <a:pos x="4" y="328"/>
                </a:cxn>
                <a:cxn ang="0">
                  <a:pos x="35" y="336"/>
                </a:cxn>
                <a:cxn ang="0">
                  <a:pos x="53" y="300"/>
                </a:cxn>
                <a:cxn ang="0">
                  <a:pos x="121" y="134"/>
                </a:cxn>
                <a:cxn ang="0">
                  <a:pos x="196" y="57"/>
                </a:cxn>
                <a:cxn ang="0">
                  <a:pos x="255" y="45"/>
                </a:cxn>
                <a:cxn ang="0">
                  <a:pos x="285" y="64"/>
                </a:cxn>
                <a:cxn ang="0">
                  <a:pos x="289" y="162"/>
                </a:cxn>
                <a:cxn ang="0">
                  <a:pos x="235" y="332"/>
                </a:cxn>
                <a:cxn ang="0">
                  <a:pos x="178" y="515"/>
                </a:cxn>
                <a:cxn ang="0">
                  <a:pos x="152" y="649"/>
                </a:cxn>
                <a:cxn ang="0">
                  <a:pos x="164" y="783"/>
                </a:cxn>
                <a:cxn ang="0">
                  <a:pos x="225" y="877"/>
                </a:cxn>
                <a:cxn ang="0">
                  <a:pos x="316" y="924"/>
                </a:cxn>
                <a:cxn ang="0">
                  <a:pos x="439" y="926"/>
                </a:cxn>
                <a:cxn ang="0">
                  <a:pos x="577" y="839"/>
                </a:cxn>
                <a:cxn ang="0">
                  <a:pos x="522" y="1028"/>
                </a:cxn>
                <a:cxn ang="0">
                  <a:pos x="427" y="1190"/>
                </a:cxn>
                <a:cxn ang="0">
                  <a:pos x="326" y="1267"/>
                </a:cxn>
                <a:cxn ang="0">
                  <a:pos x="227" y="1286"/>
                </a:cxn>
                <a:cxn ang="0">
                  <a:pos x="160" y="1267"/>
                </a:cxn>
                <a:cxn ang="0">
                  <a:pos x="97" y="1199"/>
                </a:cxn>
                <a:cxn ang="0">
                  <a:pos x="160" y="1188"/>
                </a:cxn>
                <a:cxn ang="0">
                  <a:pos x="206" y="1141"/>
                </a:cxn>
                <a:cxn ang="0">
                  <a:pos x="215" y="1067"/>
                </a:cxn>
                <a:cxn ang="0">
                  <a:pos x="184" y="1026"/>
                </a:cxn>
                <a:cxn ang="0">
                  <a:pos x="126" y="1020"/>
                </a:cxn>
                <a:cxn ang="0">
                  <a:pos x="69" y="1056"/>
                </a:cxn>
                <a:cxn ang="0">
                  <a:pos x="39" y="1152"/>
                </a:cxn>
                <a:cxn ang="0">
                  <a:pos x="83" y="1265"/>
                </a:cxn>
                <a:cxn ang="0">
                  <a:pos x="194" y="1326"/>
                </a:cxn>
                <a:cxn ang="0">
                  <a:pos x="374" y="1305"/>
                </a:cxn>
                <a:cxn ang="0">
                  <a:pos x="546" y="1182"/>
                </a:cxn>
                <a:cxn ang="0">
                  <a:pos x="668" y="988"/>
                </a:cxn>
              </a:cxnLst>
              <a:rect l="0" t="0" r="r" b="b"/>
              <a:pathLst>
                <a:path w="882" h="1331">
                  <a:moveTo>
                    <a:pt x="874" y="126"/>
                  </a:moveTo>
                  <a:lnTo>
                    <a:pt x="878" y="108"/>
                  </a:lnTo>
                  <a:lnTo>
                    <a:pt x="880" y="96"/>
                  </a:lnTo>
                  <a:lnTo>
                    <a:pt x="882" y="87"/>
                  </a:lnTo>
                  <a:lnTo>
                    <a:pt x="882" y="77"/>
                  </a:lnTo>
                  <a:lnTo>
                    <a:pt x="878" y="57"/>
                  </a:lnTo>
                  <a:lnTo>
                    <a:pt x="870" y="42"/>
                  </a:lnTo>
                  <a:lnTo>
                    <a:pt x="858" y="30"/>
                  </a:lnTo>
                  <a:lnTo>
                    <a:pt x="843" y="23"/>
                  </a:lnTo>
                  <a:lnTo>
                    <a:pt x="827" y="21"/>
                  </a:lnTo>
                  <a:lnTo>
                    <a:pt x="811" y="23"/>
                  </a:lnTo>
                  <a:lnTo>
                    <a:pt x="793" y="32"/>
                  </a:lnTo>
                  <a:lnTo>
                    <a:pt x="775" y="45"/>
                  </a:lnTo>
                  <a:lnTo>
                    <a:pt x="759" y="66"/>
                  </a:lnTo>
                  <a:lnTo>
                    <a:pt x="756" y="77"/>
                  </a:lnTo>
                  <a:lnTo>
                    <a:pt x="750" y="98"/>
                  </a:lnTo>
                  <a:lnTo>
                    <a:pt x="744" y="123"/>
                  </a:lnTo>
                  <a:lnTo>
                    <a:pt x="738" y="151"/>
                  </a:lnTo>
                  <a:lnTo>
                    <a:pt x="732" y="177"/>
                  </a:lnTo>
                  <a:lnTo>
                    <a:pt x="712" y="258"/>
                  </a:lnTo>
                  <a:lnTo>
                    <a:pt x="694" y="341"/>
                  </a:lnTo>
                  <a:lnTo>
                    <a:pt x="609" y="711"/>
                  </a:lnTo>
                  <a:lnTo>
                    <a:pt x="603" y="726"/>
                  </a:lnTo>
                  <a:lnTo>
                    <a:pt x="593" y="745"/>
                  </a:lnTo>
                  <a:lnTo>
                    <a:pt x="577" y="771"/>
                  </a:lnTo>
                  <a:lnTo>
                    <a:pt x="556" y="796"/>
                  </a:lnTo>
                  <a:lnTo>
                    <a:pt x="532" y="824"/>
                  </a:lnTo>
                  <a:lnTo>
                    <a:pt x="502" y="847"/>
                  </a:lnTo>
                  <a:lnTo>
                    <a:pt x="469" y="869"/>
                  </a:lnTo>
                  <a:lnTo>
                    <a:pt x="433" y="881"/>
                  </a:lnTo>
                  <a:lnTo>
                    <a:pt x="392" y="886"/>
                  </a:lnTo>
                  <a:lnTo>
                    <a:pt x="358" y="881"/>
                  </a:lnTo>
                  <a:lnTo>
                    <a:pt x="332" y="871"/>
                  </a:lnTo>
                  <a:lnTo>
                    <a:pt x="312" y="854"/>
                  </a:lnTo>
                  <a:lnTo>
                    <a:pt x="297" y="832"/>
                  </a:lnTo>
                  <a:lnTo>
                    <a:pt x="285" y="807"/>
                  </a:lnTo>
                  <a:lnTo>
                    <a:pt x="279" y="777"/>
                  </a:lnTo>
                  <a:lnTo>
                    <a:pt x="275" y="749"/>
                  </a:lnTo>
                  <a:lnTo>
                    <a:pt x="273" y="720"/>
                  </a:lnTo>
                  <a:lnTo>
                    <a:pt x="277" y="668"/>
                  </a:lnTo>
                  <a:lnTo>
                    <a:pt x="285" y="613"/>
                  </a:lnTo>
                  <a:lnTo>
                    <a:pt x="299" y="551"/>
                  </a:lnTo>
                  <a:lnTo>
                    <a:pt x="316" y="481"/>
                  </a:lnTo>
                  <a:lnTo>
                    <a:pt x="342" y="402"/>
                  </a:lnTo>
                  <a:lnTo>
                    <a:pt x="372" y="317"/>
                  </a:lnTo>
                  <a:lnTo>
                    <a:pt x="386" y="279"/>
                  </a:lnTo>
                  <a:lnTo>
                    <a:pt x="395" y="249"/>
                  </a:lnTo>
                  <a:lnTo>
                    <a:pt x="401" y="226"/>
                  </a:lnTo>
                  <a:lnTo>
                    <a:pt x="409" y="187"/>
                  </a:lnTo>
                  <a:lnTo>
                    <a:pt x="409" y="168"/>
                  </a:lnTo>
                  <a:lnTo>
                    <a:pt x="405" y="130"/>
                  </a:lnTo>
                  <a:lnTo>
                    <a:pt x="395" y="94"/>
                  </a:lnTo>
                  <a:lnTo>
                    <a:pt x="378" y="62"/>
                  </a:lnTo>
                  <a:lnTo>
                    <a:pt x="354" y="36"/>
                  </a:lnTo>
                  <a:lnTo>
                    <a:pt x="326" y="17"/>
                  </a:lnTo>
                  <a:lnTo>
                    <a:pt x="291" y="4"/>
                  </a:lnTo>
                  <a:lnTo>
                    <a:pt x="253" y="0"/>
                  </a:lnTo>
                  <a:lnTo>
                    <a:pt x="214" y="4"/>
                  </a:lnTo>
                  <a:lnTo>
                    <a:pt x="176" y="19"/>
                  </a:lnTo>
                  <a:lnTo>
                    <a:pt x="144" y="40"/>
                  </a:lnTo>
                  <a:lnTo>
                    <a:pt x="115" y="68"/>
                  </a:lnTo>
                  <a:lnTo>
                    <a:pt x="89" y="98"/>
                  </a:lnTo>
                  <a:lnTo>
                    <a:pt x="67" y="134"/>
                  </a:lnTo>
                  <a:lnTo>
                    <a:pt x="49" y="168"/>
                  </a:lnTo>
                  <a:lnTo>
                    <a:pt x="33" y="204"/>
                  </a:lnTo>
                  <a:lnTo>
                    <a:pt x="22" y="236"/>
                  </a:lnTo>
                  <a:lnTo>
                    <a:pt x="12" y="266"/>
                  </a:lnTo>
                  <a:lnTo>
                    <a:pt x="6" y="289"/>
                  </a:lnTo>
                  <a:lnTo>
                    <a:pt x="2" y="306"/>
                  </a:lnTo>
                  <a:lnTo>
                    <a:pt x="0" y="317"/>
                  </a:lnTo>
                  <a:lnTo>
                    <a:pt x="0" y="324"/>
                  </a:lnTo>
                  <a:lnTo>
                    <a:pt x="4" y="328"/>
                  </a:lnTo>
                  <a:lnTo>
                    <a:pt x="6" y="332"/>
                  </a:lnTo>
                  <a:lnTo>
                    <a:pt x="14" y="336"/>
                  </a:lnTo>
                  <a:lnTo>
                    <a:pt x="35" y="336"/>
                  </a:lnTo>
                  <a:lnTo>
                    <a:pt x="41" y="330"/>
                  </a:lnTo>
                  <a:lnTo>
                    <a:pt x="47" y="319"/>
                  </a:lnTo>
                  <a:lnTo>
                    <a:pt x="53" y="300"/>
                  </a:lnTo>
                  <a:lnTo>
                    <a:pt x="73" y="234"/>
                  </a:lnTo>
                  <a:lnTo>
                    <a:pt x="97" y="179"/>
                  </a:lnTo>
                  <a:lnTo>
                    <a:pt x="121" y="134"/>
                  </a:lnTo>
                  <a:lnTo>
                    <a:pt x="144" y="100"/>
                  </a:lnTo>
                  <a:lnTo>
                    <a:pt x="170" y="74"/>
                  </a:lnTo>
                  <a:lnTo>
                    <a:pt x="196" y="57"/>
                  </a:lnTo>
                  <a:lnTo>
                    <a:pt x="221" y="47"/>
                  </a:lnTo>
                  <a:lnTo>
                    <a:pt x="247" y="45"/>
                  </a:lnTo>
                  <a:lnTo>
                    <a:pt x="255" y="45"/>
                  </a:lnTo>
                  <a:lnTo>
                    <a:pt x="267" y="47"/>
                  </a:lnTo>
                  <a:lnTo>
                    <a:pt x="277" y="53"/>
                  </a:lnTo>
                  <a:lnTo>
                    <a:pt x="285" y="64"/>
                  </a:lnTo>
                  <a:lnTo>
                    <a:pt x="293" y="83"/>
                  </a:lnTo>
                  <a:lnTo>
                    <a:pt x="295" y="111"/>
                  </a:lnTo>
                  <a:lnTo>
                    <a:pt x="289" y="162"/>
                  </a:lnTo>
                  <a:lnTo>
                    <a:pt x="277" y="211"/>
                  </a:lnTo>
                  <a:lnTo>
                    <a:pt x="263" y="255"/>
                  </a:lnTo>
                  <a:lnTo>
                    <a:pt x="235" y="332"/>
                  </a:lnTo>
                  <a:lnTo>
                    <a:pt x="214" y="400"/>
                  </a:lnTo>
                  <a:lnTo>
                    <a:pt x="194" y="462"/>
                  </a:lnTo>
                  <a:lnTo>
                    <a:pt x="178" y="515"/>
                  </a:lnTo>
                  <a:lnTo>
                    <a:pt x="166" y="564"/>
                  </a:lnTo>
                  <a:lnTo>
                    <a:pt x="158" y="609"/>
                  </a:lnTo>
                  <a:lnTo>
                    <a:pt x="152" y="649"/>
                  </a:lnTo>
                  <a:lnTo>
                    <a:pt x="150" y="688"/>
                  </a:lnTo>
                  <a:lnTo>
                    <a:pt x="154" y="739"/>
                  </a:lnTo>
                  <a:lnTo>
                    <a:pt x="164" y="783"/>
                  </a:lnTo>
                  <a:lnTo>
                    <a:pt x="180" y="822"/>
                  </a:lnTo>
                  <a:lnTo>
                    <a:pt x="200" y="852"/>
                  </a:lnTo>
                  <a:lnTo>
                    <a:pt x="225" y="877"/>
                  </a:lnTo>
                  <a:lnTo>
                    <a:pt x="253" y="898"/>
                  </a:lnTo>
                  <a:lnTo>
                    <a:pt x="285" y="913"/>
                  </a:lnTo>
                  <a:lnTo>
                    <a:pt x="316" y="924"/>
                  </a:lnTo>
                  <a:lnTo>
                    <a:pt x="350" y="930"/>
                  </a:lnTo>
                  <a:lnTo>
                    <a:pt x="384" y="932"/>
                  </a:lnTo>
                  <a:lnTo>
                    <a:pt x="439" y="926"/>
                  </a:lnTo>
                  <a:lnTo>
                    <a:pt x="488" y="907"/>
                  </a:lnTo>
                  <a:lnTo>
                    <a:pt x="536" y="877"/>
                  </a:lnTo>
                  <a:lnTo>
                    <a:pt x="577" y="839"/>
                  </a:lnTo>
                  <a:lnTo>
                    <a:pt x="562" y="903"/>
                  </a:lnTo>
                  <a:lnTo>
                    <a:pt x="546" y="964"/>
                  </a:lnTo>
                  <a:lnTo>
                    <a:pt x="522" y="1028"/>
                  </a:lnTo>
                  <a:lnTo>
                    <a:pt x="492" y="1092"/>
                  </a:lnTo>
                  <a:lnTo>
                    <a:pt x="453" y="1156"/>
                  </a:lnTo>
                  <a:lnTo>
                    <a:pt x="427" y="1190"/>
                  </a:lnTo>
                  <a:lnTo>
                    <a:pt x="395" y="1220"/>
                  </a:lnTo>
                  <a:lnTo>
                    <a:pt x="362" y="1248"/>
                  </a:lnTo>
                  <a:lnTo>
                    <a:pt x="326" y="1267"/>
                  </a:lnTo>
                  <a:lnTo>
                    <a:pt x="285" y="1282"/>
                  </a:lnTo>
                  <a:lnTo>
                    <a:pt x="243" y="1286"/>
                  </a:lnTo>
                  <a:lnTo>
                    <a:pt x="227" y="1286"/>
                  </a:lnTo>
                  <a:lnTo>
                    <a:pt x="208" y="1284"/>
                  </a:lnTo>
                  <a:lnTo>
                    <a:pt x="184" y="1277"/>
                  </a:lnTo>
                  <a:lnTo>
                    <a:pt x="160" y="1267"/>
                  </a:lnTo>
                  <a:lnTo>
                    <a:pt x="136" y="1252"/>
                  </a:lnTo>
                  <a:lnTo>
                    <a:pt x="115" y="1228"/>
                  </a:lnTo>
                  <a:lnTo>
                    <a:pt x="97" y="1199"/>
                  </a:lnTo>
                  <a:lnTo>
                    <a:pt x="119" y="1199"/>
                  </a:lnTo>
                  <a:lnTo>
                    <a:pt x="140" y="1196"/>
                  </a:lnTo>
                  <a:lnTo>
                    <a:pt x="160" y="1188"/>
                  </a:lnTo>
                  <a:lnTo>
                    <a:pt x="180" y="1175"/>
                  </a:lnTo>
                  <a:lnTo>
                    <a:pt x="194" y="1160"/>
                  </a:lnTo>
                  <a:lnTo>
                    <a:pt x="206" y="1141"/>
                  </a:lnTo>
                  <a:lnTo>
                    <a:pt x="215" y="1118"/>
                  </a:lnTo>
                  <a:lnTo>
                    <a:pt x="217" y="1090"/>
                  </a:lnTo>
                  <a:lnTo>
                    <a:pt x="215" y="1067"/>
                  </a:lnTo>
                  <a:lnTo>
                    <a:pt x="208" y="1047"/>
                  </a:lnTo>
                  <a:lnTo>
                    <a:pt x="196" y="1035"/>
                  </a:lnTo>
                  <a:lnTo>
                    <a:pt x="184" y="1026"/>
                  </a:lnTo>
                  <a:lnTo>
                    <a:pt x="170" y="1022"/>
                  </a:lnTo>
                  <a:lnTo>
                    <a:pt x="146" y="1018"/>
                  </a:lnTo>
                  <a:lnTo>
                    <a:pt x="126" y="1020"/>
                  </a:lnTo>
                  <a:lnTo>
                    <a:pt x="107" y="1026"/>
                  </a:lnTo>
                  <a:lnTo>
                    <a:pt x="87" y="1039"/>
                  </a:lnTo>
                  <a:lnTo>
                    <a:pt x="69" y="1056"/>
                  </a:lnTo>
                  <a:lnTo>
                    <a:pt x="53" y="1081"/>
                  </a:lnTo>
                  <a:lnTo>
                    <a:pt x="43" y="1113"/>
                  </a:lnTo>
                  <a:lnTo>
                    <a:pt x="39" y="1152"/>
                  </a:lnTo>
                  <a:lnTo>
                    <a:pt x="45" y="1194"/>
                  </a:lnTo>
                  <a:lnTo>
                    <a:pt x="59" y="1233"/>
                  </a:lnTo>
                  <a:lnTo>
                    <a:pt x="83" y="1265"/>
                  </a:lnTo>
                  <a:lnTo>
                    <a:pt x="113" y="1292"/>
                  </a:lnTo>
                  <a:lnTo>
                    <a:pt x="150" y="1314"/>
                  </a:lnTo>
                  <a:lnTo>
                    <a:pt x="194" y="1326"/>
                  </a:lnTo>
                  <a:lnTo>
                    <a:pt x="243" y="1331"/>
                  </a:lnTo>
                  <a:lnTo>
                    <a:pt x="308" y="1324"/>
                  </a:lnTo>
                  <a:lnTo>
                    <a:pt x="374" y="1305"/>
                  </a:lnTo>
                  <a:lnTo>
                    <a:pt x="435" y="1273"/>
                  </a:lnTo>
                  <a:lnTo>
                    <a:pt x="492" y="1233"/>
                  </a:lnTo>
                  <a:lnTo>
                    <a:pt x="546" y="1182"/>
                  </a:lnTo>
                  <a:lnTo>
                    <a:pt x="595" y="1124"/>
                  </a:lnTo>
                  <a:lnTo>
                    <a:pt x="635" y="1058"/>
                  </a:lnTo>
                  <a:lnTo>
                    <a:pt x="668" y="988"/>
                  </a:lnTo>
                  <a:lnTo>
                    <a:pt x="690" y="911"/>
                  </a:lnTo>
                  <a:lnTo>
                    <a:pt x="874" y="1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latin typeface="Courier New"/>
              </a:endParaRPr>
            </a:p>
          </p:txBody>
        </p:sp>
        <p:sp>
          <p:nvSpPr>
            <p:cNvPr id="12" name="Freeform 16"/>
            <p:cNvSpPr>
              <a:spLocks noEditPoints="1"/>
            </p:cNvSpPr>
            <p:nvPr/>
          </p:nvSpPr>
          <p:spPr bwMode="auto">
            <a:xfrm>
              <a:off x="3455" y="3713"/>
              <a:ext cx="1272" cy="481"/>
            </a:xfrm>
            <a:custGeom>
              <a:avLst/>
              <a:gdLst/>
              <a:ahLst/>
              <a:cxnLst>
                <a:cxn ang="0">
                  <a:pos x="1207" y="83"/>
                </a:cxn>
                <a:cxn ang="0">
                  <a:pos x="1223" y="83"/>
                </a:cxn>
                <a:cxn ang="0">
                  <a:pos x="1237" y="81"/>
                </a:cxn>
                <a:cxn ang="0">
                  <a:pos x="1250" y="77"/>
                </a:cxn>
                <a:cxn ang="0">
                  <a:pos x="1262" y="70"/>
                </a:cxn>
                <a:cxn ang="0">
                  <a:pos x="1270" y="60"/>
                </a:cxn>
                <a:cxn ang="0">
                  <a:pos x="1272" y="41"/>
                </a:cxn>
                <a:cxn ang="0">
                  <a:pos x="1270" y="24"/>
                </a:cxn>
                <a:cxn ang="0">
                  <a:pos x="1262" y="13"/>
                </a:cxn>
                <a:cxn ang="0">
                  <a:pos x="1250" y="4"/>
                </a:cxn>
                <a:cxn ang="0">
                  <a:pos x="1239" y="2"/>
                </a:cxn>
                <a:cxn ang="0">
                  <a:pos x="1223" y="0"/>
                </a:cxn>
                <a:cxn ang="0">
                  <a:pos x="50" y="0"/>
                </a:cxn>
                <a:cxn ang="0">
                  <a:pos x="36" y="2"/>
                </a:cxn>
                <a:cxn ang="0">
                  <a:pos x="22" y="7"/>
                </a:cxn>
                <a:cxn ang="0">
                  <a:pos x="10" y="13"/>
                </a:cxn>
                <a:cxn ang="0">
                  <a:pos x="4" y="24"/>
                </a:cxn>
                <a:cxn ang="0">
                  <a:pos x="0" y="41"/>
                </a:cxn>
                <a:cxn ang="0">
                  <a:pos x="2" y="58"/>
                </a:cxn>
                <a:cxn ang="0">
                  <a:pos x="10" y="70"/>
                </a:cxn>
                <a:cxn ang="0">
                  <a:pos x="22" y="77"/>
                </a:cxn>
                <a:cxn ang="0">
                  <a:pos x="36" y="81"/>
                </a:cxn>
                <a:cxn ang="0">
                  <a:pos x="52" y="83"/>
                </a:cxn>
                <a:cxn ang="0">
                  <a:pos x="66" y="83"/>
                </a:cxn>
                <a:cxn ang="0">
                  <a:pos x="1207" y="83"/>
                </a:cxn>
                <a:cxn ang="0">
                  <a:pos x="1209" y="481"/>
                </a:cxn>
                <a:cxn ang="0">
                  <a:pos x="1237" y="481"/>
                </a:cxn>
                <a:cxn ang="0">
                  <a:pos x="1250" y="477"/>
                </a:cxn>
                <a:cxn ang="0">
                  <a:pos x="1262" y="471"/>
                </a:cxn>
                <a:cxn ang="0">
                  <a:pos x="1270" y="458"/>
                </a:cxn>
                <a:cxn ang="0">
                  <a:pos x="1272" y="441"/>
                </a:cxn>
                <a:cxn ang="0">
                  <a:pos x="1270" y="424"/>
                </a:cxn>
                <a:cxn ang="0">
                  <a:pos x="1262" y="411"/>
                </a:cxn>
                <a:cxn ang="0">
                  <a:pos x="1250" y="405"/>
                </a:cxn>
                <a:cxn ang="0">
                  <a:pos x="1237" y="400"/>
                </a:cxn>
                <a:cxn ang="0">
                  <a:pos x="52" y="400"/>
                </a:cxn>
                <a:cxn ang="0">
                  <a:pos x="36" y="403"/>
                </a:cxn>
                <a:cxn ang="0">
                  <a:pos x="22" y="405"/>
                </a:cxn>
                <a:cxn ang="0">
                  <a:pos x="10" y="411"/>
                </a:cxn>
                <a:cxn ang="0">
                  <a:pos x="4" y="424"/>
                </a:cxn>
                <a:cxn ang="0">
                  <a:pos x="0" y="441"/>
                </a:cxn>
                <a:cxn ang="0">
                  <a:pos x="2" y="458"/>
                </a:cxn>
                <a:cxn ang="0">
                  <a:pos x="10" y="471"/>
                </a:cxn>
                <a:cxn ang="0">
                  <a:pos x="22" y="477"/>
                </a:cxn>
                <a:cxn ang="0">
                  <a:pos x="36" y="481"/>
                </a:cxn>
                <a:cxn ang="0">
                  <a:pos x="64" y="481"/>
                </a:cxn>
                <a:cxn ang="0">
                  <a:pos x="1209" y="481"/>
                </a:cxn>
              </a:cxnLst>
              <a:rect l="0" t="0" r="r" b="b"/>
              <a:pathLst>
                <a:path w="1272" h="481">
                  <a:moveTo>
                    <a:pt x="1207" y="83"/>
                  </a:moveTo>
                  <a:lnTo>
                    <a:pt x="1223" y="83"/>
                  </a:lnTo>
                  <a:lnTo>
                    <a:pt x="1237" y="81"/>
                  </a:lnTo>
                  <a:lnTo>
                    <a:pt x="1250" y="77"/>
                  </a:lnTo>
                  <a:lnTo>
                    <a:pt x="1262" y="70"/>
                  </a:lnTo>
                  <a:lnTo>
                    <a:pt x="1270" y="60"/>
                  </a:lnTo>
                  <a:lnTo>
                    <a:pt x="1272" y="41"/>
                  </a:lnTo>
                  <a:lnTo>
                    <a:pt x="1270" y="24"/>
                  </a:lnTo>
                  <a:lnTo>
                    <a:pt x="1262" y="13"/>
                  </a:lnTo>
                  <a:lnTo>
                    <a:pt x="1250" y="4"/>
                  </a:lnTo>
                  <a:lnTo>
                    <a:pt x="1239" y="2"/>
                  </a:lnTo>
                  <a:lnTo>
                    <a:pt x="1223" y="0"/>
                  </a:lnTo>
                  <a:lnTo>
                    <a:pt x="50" y="0"/>
                  </a:lnTo>
                  <a:lnTo>
                    <a:pt x="36" y="2"/>
                  </a:lnTo>
                  <a:lnTo>
                    <a:pt x="22" y="7"/>
                  </a:lnTo>
                  <a:lnTo>
                    <a:pt x="10" y="13"/>
                  </a:lnTo>
                  <a:lnTo>
                    <a:pt x="4" y="24"/>
                  </a:lnTo>
                  <a:lnTo>
                    <a:pt x="0" y="41"/>
                  </a:lnTo>
                  <a:lnTo>
                    <a:pt x="2" y="58"/>
                  </a:lnTo>
                  <a:lnTo>
                    <a:pt x="10" y="70"/>
                  </a:lnTo>
                  <a:lnTo>
                    <a:pt x="22" y="77"/>
                  </a:lnTo>
                  <a:lnTo>
                    <a:pt x="36" y="81"/>
                  </a:lnTo>
                  <a:lnTo>
                    <a:pt x="52" y="83"/>
                  </a:lnTo>
                  <a:lnTo>
                    <a:pt x="66" y="83"/>
                  </a:lnTo>
                  <a:lnTo>
                    <a:pt x="1207" y="83"/>
                  </a:lnTo>
                  <a:close/>
                  <a:moveTo>
                    <a:pt x="1209" y="481"/>
                  </a:moveTo>
                  <a:lnTo>
                    <a:pt x="1237" y="481"/>
                  </a:lnTo>
                  <a:lnTo>
                    <a:pt x="1250" y="477"/>
                  </a:lnTo>
                  <a:lnTo>
                    <a:pt x="1262" y="471"/>
                  </a:lnTo>
                  <a:lnTo>
                    <a:pt x="1270" y="458"/>
                  </a:lnTo>
                  <a:lnTo>
                    <a:pt x="1272" y="441"/>
                  </a:lnTo>
                  <a:lnTo>
                    <a:pt x="1270" y="424"/>
                  </a:lnTo>
                  <a:lnTo>
                    <a:pt x="1262" y="411"/>
                  </a:lnTo>
                  <a:lnTo>
                    <a:pt x="1250" y="405"/>
                  </a:lnTo>
                  <a:lnTo>
                    <a:pt x="1237" y="400"/>
                  </a:lnTo>
                  <a:lnTo>
                    <a:pt x="52" y="400"/>
                  </a:lnTo>
                  <a:lnTo>
                    <a:pt x="36" y="403"/>
                  </a:lnTo>
                  <a:lnTo>
                    <a:pt x="22" y="405"/>
                  </a:lnTo>
                  <a:lnTo>
                    <a:pt x="10" y="411"/>
                  </a:lnTo>
                  <a:lnTo>
                    <a:pt x="4" y="424"/>
                  </a:lnTo>
                  <a:lnTo>
                    <a:pt x="0" y="441"/>
                  </a:lnTo>
                  <a:lnTo>
                    <a:pt x="2" y="458"/>
                  </a:lnTo>
                  <a:lnTo>
                    <a:pt x="10" y="471"/>
                  </a:lnTo>
                  <a:lnTo>
                    <a:pt x="22" y="477"/>
                  </a:lnTo>
                  <a:lnTo>
                    <a:pt x="36" y="481"/>
                  </a:lnTo>
                  <a:lnTo>
                    <a:pt x="64" y="481"/>
                  </a:lnTo>
                  <a:lnTo>
                    <a:pt x="1209" y="48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latin typeface="Courier New"/>
              </a:endParaRPr>
            </a:p>
          </p:txBody>
        </p:sp>
        <p:sp>
          <p:nvSpPr>
            <p:cNvPr id="13" name="Freeform 17"/>
            <p:cNvSpPr>
              <a:spLocks/>
            </p:cNvSpPr>
            <p:nvPr/>
          </p:nvSpPr>
          <p:spPr bwMode="auto">
            <a:xfrm>
              <a:off x="5473" y="3268"/>
              <a:ext cx="1272" cy="1371"/>
            </a:xfrm>
            <a:custGeom>
              <a:avLst/>
              <a:gdLst/>
              <a:ahLst/>
              <a:cxnLst>
                <a:cxn ang="0">
                  <a:pos x="675" y="728"/>
                </a:cxn>
                <a:cxn ang="0">
                  <a:pos x="1222" y="728"/>
                </a:cxn>
                <a:cxn ang="0">
                  <a:pos x="1236" y="726"/>
                </a:cxn>
                <a:cxn ang="0">
                  <a:pos x="1250" y="722"/>
                </a:cxn>
                <a:cxn ang="0">
                  <a:pos x="1262" y="716"/>
                </a:cxn>
                <a:cxn ang="0">
                  <a:pos x="1270" y="703"/>
                </a:cxn>
                <a:cxn ang="0">
                  <a:pos x="1272" y="686"/>
                </a:cxn>
                <a:cxn ang="0">
                  <a:pos x="1270" y="669"/>
                </a:cxn>
                <a:cxn ang="0">
                  <a:pos x="1262" y="658"/>
                </a:cxn>
                <a:cxn ang="0">
                  <a:pos x="1250" y="650"/>
                </a:cxn>
                <a:cxn ang="0">
                  <a:pos x="1238" y="647"/>
                </a:cxn>
                <a:cxn ang="0">
                  <a:pos x="1222" y="645"/>
                </a:cxn>
                <a:cxn ang="0">
                  <a:pos x="675" y="645"/>
                </a:cxn>
                <a:cxn ang="0">
                  <a:pos x="675" y="39"/>
                </a:cxn>
                <a:cxn ang="0">
                  <a:pos x="671" y="24"/>
                </a:cxn>
                <a:cxn ang="0">
                  <a:pos x="665" y="13"/>
                </a:cxn>
                <a:cxn ang="0">
                  <a:pos x="653" y="5"/>
                </a:cxn>
                <a:cxn ang="0">
                  <a:pos x="637" y="0"/>
                </a:cxn>
                <a:cxn ang="0">
                  <a:pos x="621" y="5"/>
                </a:cxn>
                <a:cxn ang="0">
                  <a:pos x="609" y="11"/>
                </a:cxn>
                <a:cxn ang="0">
                  <a:pos x="603" y="24"/>
                </a:cxn>
                <a:cxn ang="0">
                  <a:pos x="599" y="53"/>
                </a:cxn>
                <a:cxn ang="0">
                  <a:pos x="599" y="645"/>
                </a:cxn>
                <a:cxn ang="0">
                  <a:pos x="49" y="645"/>
                </a:cxn>
                <a:cxn ang="0">
                  <a:pos x="22" y="650"/>
                </a:cxn>
                <a:cxn ang="0">
                  <a:pos x="10" y="658"/>
                </a:cxn>
                <a:cxn ang="0">
                  <a:pos x="4" y="669"/>
                </a:cxn>
                <a:cxn ang="0">
                  <a:pos x="0" y="686"/>
                </a:cxn>
                <a:cxn ang="0">
                  <a:pos x="2" y="703"/>
                </a:cxn>
                <a:cxn ang="0">
                  <a:pos x="10" y="716"/>
                </a:cxn>
                <a:cxn ang="0">
                  <a:pos x="22" y="722"/>
                </a:cxn>
                <a:cxn ang="0">
                  <a:pos x="36" y="726"/>
                </a:cxn>
                <a:cxn ang="0">
                  <a:pos x="49" y="728"/>
                </a:cxn>
                <a:cxn ang="0">
                  <a:pos x="599" y="728"/>
                </a:cxn>
                <a:cxn ang="0">
                  <a:pos x="599" y="1318"/>
                </a:cxn>
                <a:cxn ang="0">
                  <a:pos x="601" y="1335"/>
                </a:cxn>
                <a:cxn ang="0">
                  <a:pos x="603" y="1348"/>
                </a:cxn>
                <a:cxn ang="0">
                  <a:pos x="611" y="1361"/>
                </a:cxn>
                <a:cxn ang="0">
                  <a:pos x="621" y="1369"/>
                </a:cxn>
                <a:cxn ang="0">
                  <a:pos x="637" y="1371"/>
                </a:cxn>
                <a:cxn ang="0">
                  <a:pos x="653" y="1369"/>
                </a:cxn>
                <a:cxn ang="0">
                  <a:pos x="665" y="1361"/>
                </a:cxn>
                <a:cxn ang="0">
                  <a:pos x="671" y="1348"/>
                </a:cxn>
                <a:cxn ang="0">
                  <a:pos x="675" y="1335"/>
                </a:cxn>
                <a:cxn ang="0">
                  <a:pos x="675" y="1303"/>
                </a:cxn>
                <a:cxn ang="0">
                  <a:pos x="675" y="728"/>
                </a:cxn>
              </a:cxnLst>
              <a:rect l="0" t="0" r="r" b="b"/>
              <a:pathLst>
                <a:path w="1272" h="1371">
                  <a:moveTo>
                    <a:pt x="675" y="728"/>
                  </a:moveTo>
                  <a:lnTo>
                    <a:pt x="1222" y="728"/>
                  </a:lnTo>
                  <a:lnTo>
                    <a:pt x="1236" y="726"/>
                  </a:lnTo>
                  <a:lnTo>
                    <a:pt x="1250" y="722"/>
                  </a:lnTo>
                  <a:lnTo>
                    <a:pt x="1262" y="716"/>
                  </a:lnTo>
                  <a:lnTo>
                    <a:pt x="1270" y="703"/>
                  </a:lnTo>
                  <a:lnTo>
                    <a:pt x="1272" y="686"/>
                  </a:lnTo>
                  <a:lnTo>
                    <a:pt x="1270" y="669"/>
                  </a:lnTo>
                  <a:lnTo>
                    <a:pt x="1262" y="658"/>
                  </a:lnTo>
                  <a:lnTo>
                    <a:pt x="1250" y="650"/>
                  </a:lnTo>
                  <a:lnTo>
                    <a:pt x="1238" y="647"/>
                  </a:lnTo>
                  <a:lnTo>
                    <a:pt x="1222" y="645"/>
                  </a:lnTo>
                  <a:lnTo>
                    <a:pt x="675" y="645"/>
                  </a:lnTo>
                  <a:lnTo>
                    <a:pt x="675" y="39"/>
                  </a:lnTo>
                  <a:lnTo>
                    <a:pt x="671" y="24"/>
                  </a:lnTo>
                  <a:lnTo>
                    <a:pt x="665" y="13"/>
                  </a:lnTo>
                  <a:lnTo>
                    <a:pt x="653" y="5"/>
                  </a:lnTo>
                  <a:lnTo>
                    <a:pt x="637" y="0"/>
                  </a:lnTo>
                  <a:lnTo>
                    <a:pt x="621" y="5"/>
                  </a:lnTo>
                  <a:lnTo>
                    <a:pt x="609" y="11"/>
                  </a:lnTo>
                  <a:lnTo>
                    <a:pt x="603" y="24"/>
                  </a:lnTo>
                  <a:lnTo>
                    <a:pt x="599" y="53"/>
                  </a:lnTo>
                  <a:lnTo>
                    <a:pt x="599" y="645"/>
                  </a:lnTo>
                  <a:lnTo>
                    <a:pt x="49" y="645"/>
                  </a:lnTo>
                  <a:lnTo>
                    <a:pt x="22" y="650"/>
                  </a:lnTo>
                  <a:lnTo>
                    <a:pt x="10" y="658"/>
                  </a:lnTo>
                  <a:lnTo>
                    <a:pt x="4" y="669"/>
                  </a:lnTo>
                  <a:lnTo>
                    <a:pt x="0" y="686"/>
                  </a:lnTo>
                  <a:lnTo>
                    <a:pt x="2" y="703"/>
                  </a:lnTo>
                  <a:lnTo>
                    <a:pt x="10" y="716"/>
                  </a:lnTo>
                  <a:lnTo>
                    <a:pt x="22" y="722"/>
                  </a:lnTo>
                  <a:lnTo>
                    <a:pt x="36" y="726"/>
                  </a:lnTo>
                  <a:lnTo>
                    <a:pt x="49" y="728"/>
                  </a:lnTo>
                  <a:lnTo>
                    <a:pt x="599" y="728"/>
                  </a:lnTo>
                  <a:lnTo>
                    <a:pt x="599" y="1318"/>
                  </a:lnTo>
                  <a:lnTo>
                    <a:pt x="601" y="1335"/>
                  </a:lnTo>
                  <a:lnTo>
                    <a:pt x="603" y="1348"/>
                  </a:lnTo>
                  <a:lnTo>
                    <a:pt x="611" y="1361"/>
                  </a:lnTo>
                  <a:lnTo>
                    <a:pt x="621" y="1369"/>
                  </a:lnTo>
                  <a:lnTo>
                    <a:pt x="637" y="1371"/>
                  </a:lnTo>
                  <a:lnTo>
                    <a:pt x="653" y="1369"/>
                  </a:lnTo>
                  <a:lnTo>
                    <a:pt x="665" y="1361"/>
                  </a:lnTo>
                  <a:lnTo>
                    <a:pt x="671" y="1348"/>
                  </a:lnTo>
                  <a:lnTo>
                    <a:pt x="675" y="1335"/>
                  </a:lnTo>
                  <a:lnTo>
                    <a:pt x="675" y="1303"/>
                  </a:lnTo>
                  <a:lnTo>
                    <a:pt x="675" y="72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latin typeface="Courier New"/>
              </a:endParaRPr>
            </a:p>
          </p:txBody>
        </p:sp>
        <p:sp>
          <p:nvSpPr>
            <p:cNvPr id="14" name="Freeform 18"/>
            <p:cNvSpPr>
              <a:spLocks/>
            </p:cNvSpPr>
            <p:nvPr/>
          </p:nvSpPr>
          <p:spPr bwMode="auto">
            <a:xfrm>
              <a:off x="7024" y="3098"/>
              <a:ext cx="631" cy="1371"/>
            </a:xfrm>
            <a:custGeom>
              <a:avLst/>
              <a:gdLst/>
              <a:ahLst/>
              <a:cxnLst>
                <a:cxn ang="0">
                  <a:pos x="391" y="53"/>
                </a:cxn>
                <a:cxn ang="0">
                  <a:pos x="391" y="30"/>
                </a:cxn>
                <a:cxn ang="0">
                  <a:pos x="390" y="13"/>
                </a:cxn>
                <a:cxn ang="0">
                  <a:pos x="384" y="4"/>
                </a:cxn>
                <a:cxn ang="0">
                  <a:pos x="370" y="0"/>
                </a:cxn>
                <a:cxn ang="0">
                  <a:pos x="348" y="0"/>
                </a:cxn>
                <a:cxn ang="0">
                  <a:pos x="306" y="38"/>
                </a:cxn>
                <a:cxn ang="0">
                  <a:pos x="263" y="70"/>
                </a:cxn>
                <a:cxn ang="0">
                  <a:pos x="219" y="94"/>
                </a:cxn>
                <a:cxn ang="0">
                  <a:pos x="174" y="109"/>
                </a:cxn>
                <a:cxn ang="0">
                  <a:pos x="132" y="119"/>
                </a:cxn>
                <a:cxn ang="0">
                  <a:pos x="91" y="128"/>
                </a:cxn>
                <a:cxn ang="0">
                  <a:pos x="55" y="130"/>
                </a:cxn>
                <a:cxn ang="0">
                  <a:pos x="24" y="132"/>
                </a:cxn>
                <a:cxn ang="0">
                  <a:pos x="0" y="132"/>
                </a:cxn>
                <a:cxn ang="0">
                  <a:pos x="0" y="196"/>
                </a:cxn>
                <a:cxn ang="0">
                  <a:pos x="26" y="196"/>
                </a:cxn>
                <a:cxn ang="0">
                  <a:pos x="59" y="194"/>
                </a:cxn>
                <a:cxn ang="0">
                  <a:pos x="103" y="189"/>
                </a:cxn>
                <a:cxn ang="0">
                  <a:pos x="150" y="179"/>
                </a:cxn>
                <a:cxn ang="0">
                  <a:pos x="200" y="164"/>
                </a:cxn>
                <a:cxn ang="0">
                  <a:pos x="251" y="143"/>
                </a:cxn>
                <a:cxn ang="0">
                  <a:pos x="251" y="1233"/>
                </a:cxn>
                <a:cxn ang="0">
                  <a:pos x="249" y="1252"/>
                </a:cxn>
                <a:cxn ang="0">
                  <a:pos x="243" y="1267"/>
                </a:cxn>
                <a:cxn ang="0">
                  <a:pos x="233" y="1279"/>
                </a:cxn>
                <a:cxn ang="0">
                  <a:pos x="217" y="1290"/>
                </a:cxn>
                <a:cxn ang="0">
                  <a:pos x="196" y="1299"/>
                </a:cxn>
                <a:cxn ang="0">
                  <a:pos x="164" y="1303"/>
                </a:cxn>
                <a:cxn ang="0">
                  <a:pos x="124" y="1307"/>
                </a:cxn>
                <a:cxn ang="0">
                  <a:pos x="12" y="1307"/>
                </a:cxn>
                <a:cxn ang="0">
                  <a:pos x="12" y="1371"/>
                </a:cxn>
                <a:cxn ang="0">
                  <a:pos x="45" y="1369"/>
                </a:cxn>
                <a:cxn ang="0">
                  <a:pos x="89" y="1367"/>
                </a:cxn>
                <a:cxn ang="0">
                  <a:pos x="138" y="1367"/>
                </a:cxn>
                <a:cxn ang="0">
                  <a:pos x="188" y="1365"/>
                </a:cxn>
                <a:cxn ang="0">
                  <a:pos x="455" y="1365"/>
                </a:cxn>
                <a:cxn ang="0">
                  <a:pos x="506" y="1367"/>
                </a:cxn>
                <a:cxn ang="0">
                  <a:pos x="554" y="1367"/>
                </a:cxn>
                <a:cxn ang="0">
                  <a:pos x="597" y="1369"/>
                </a:cxn>
                <a:cxn ang="0">
                  <a:pos x="631" y="1371"/>
                </a:cxn>
                <a:cxn ang="0">
                  <a:pos x="631" y="1307"/>
                </a:cxn>
                <a:cxn ang="0">
                  <a:pos x="518" y="1307"/>
                </a:cxn>
                <a:cxn ang="0">
                  <a:pos x="479" y="1303"/>
                </a:cxn>
                <a:cxn ang="0">
                  <a:pos x="447" y="1299"/>
                </a:cxn>
                <a:cxn ang="0">
                  <a:pos x="425" y="1290"/>
                </a:cxn>
                <a:cxn ang="0">
                  <a:pos x="409" y="1282"/>
                </a:cxn>
                <a:cxn ang="0">
                  <a:pos x="399" y="1269"/>
                </a:cxn>
                <a:cxn ang="0">
                  <a:pos x="395" y="1252"/>
                </a:cxn>
                <a:cxn ang="0">
                  <a:pos x="393" y="1233"/>
                </a:cxn>
                <a:cxn ang="0">
                  <a:pos x="391" y="1209"/>
                </a:cxn>
                <a:cxn ang="0">
                  <a:pos x="391" y="53"/>
                </a:cxn>
              </a:cxnLst>
              <a:rect l="0" t="0" r="r" b="b"/>
              <a:pathLst>
                <a:path w="631" h="1371">
                  <a:moveTo>
                    <a:pt x="391" y="53"/>
                  </a:moveTo>
                  <a:lnTo>
                    <a:pt x="391" y="30"/>
                  </a:lnTo>
                  <a:lnTo>
                    <a:pt x="390" y="13"/>
                  </a:lnTo>
                  <a:lnTo>
                    <a:pt x="384" y="4"/>
                  </a:lnTo>
                  <a:lnTo>
                    <a:pt x="370" y="0"/>
                  </a:lnTo>
                  <a:lnTo>
                    <a:pt x="348" y="0"/>
                  </a:lnTo>
                  <a:lnTo>
                    <a:pt x="306" y="38"/>
                  </a:lnTo>
                  <a:lnTo>
                    <a:pt x="263" y="70"/>
                  </a:lnTo>
                  <a:lnTo>
                    <a:pt x="219" y="94"/>
                  </a:lnTo>
                  <a:lnTo>
                    <a:pt x="174" y="109"/>
                  </a:lnTo>
                  <a:lnTo>
                    <a:pt x="132" y="119"/>
                  </a:lnTo>
                  <a:lnTo>
                    <a:pt x="91" y="128"/>
                  </a:lnTo>
                  <a:lnTo>
                    <a:pt x="55" y="130"/>
                  </a:lnTo>
                  <a:lnTo>
                    <a:pt x="24" y="132"/>
                  </a:lnTo>
                  <a:lnTo>
                    <a:pt x="0" y="132"/>
                  </a:lnTo>
                  <a:lnTo>
                    <a:pt x="0" y="196"/>
                  </a:lnTo>
                  <a:lnTo>
                    <a:pt x="26" y="196"/>
                  </a:lnTo>
                  <a:lnTo>
                    <a:pt x="59" y="194"/>
                  </a:lnTo>
                  <a:lnTo>
                    <a:pt x="103" y="189"/>
                  </a:lnTo>
                  <a:lnTo>
                    <a:pt x="150" y="179"/>
                  </a:lnTo>
                  <a:lnTo>
                    <a:pt x="200" y="164"/>
                  </a:lnTo>
                  <a:lnTo>
                    <a:pt x="251" y="143"/>
                  </a:lnTo>
                  <a:lnTo>
                    <a:pt x="251" y="1233"/>
                  </a:lnTo>
                  <a:lnTo>
                    <a:pt x="249" y="1252"/>
                  </a:lnTo>
                  <a:lnTo>
                    <a:pt x="243" y="1267"/>
                  </a:lnTo>
                  <a:lnTo>
                    <a:pt x="233" y="1279"/>
                  </a:lnTo>
                  <a:lnTo>
                    <a:pt x="217" y="1290"/>
                  </a:lnTo>
                  <a:lnTo>
                    <a:pt x="196" y="1299"/>
                  </a:lnTo>
                  <a:lnTo>
                    <a:pt x="164" y="1303"/>
                  </a:lnTo>
                  <a:lnTo>
                    <a:pt x="124" y="1307"/>
                  </a:lnTo>
                  <a:lnTo>
                    <a:pt x="12" y="1307"/>
                  </a:lnTo>
                  <a:lnTo>
                    <a:pt x="12" y="1371"/>
                  </a:lnTo>
                  <a:lnTo>
                    <a:pt x="45" y="1369"/>
                  </a:lnTo>
                  <a:lnTo>
                    <a:pt x="89" y="1367"/>
                  </a:lnTo>
                  <a:lnTo>
                    <a:pt x="138" y="1367"/>
                  </a:lnTo>
                  <a:lnTo>
                    <a:pt x="188" y="1365"/>
                  </a:lnTo>
                  <a:lnTo>
                    <a:pt x="455" y="1365"/>
                  </a:lnTo>
                  <a:lnTo>
                    <a:pt x="506" y="1367"/>
                  </a:lnTo>
                  <a:lnTo>
                    <a:pt x="554" y="1367"/>
                  </a:lnTo>
                  <a:lnTo>
                    <a:pt x="597" y="1369"/>
                  </a:lnTo>
                  <a:lnTo>
                    <a:pt x="631" y="1371"/>
                  </a:lnTo>
                  <a:lnTo>
                    <a:pt x="631" y="1307"/>
                  </a:lnTo>
                  <a:lnTo>
                    <a:pt x="518" y="1307"/>
                  </a:lnTo>
                  <a:lnTo>
                    <a:pt x="479" y="1303"/>
                  </a:lnTo>
                  <a:lnTo>
                    <a:pt x="447" y="1299"/>
                  </a:lnTo>
                  <a:lnTo>
                    <a:pt x="425" y="1290"/>
                  </a:lnTo>
                  <a:lnTo>
                    <a:pt x="409" y="1282"/>
                  </a:lnTo>
                  <a:lnTo>
                    <a:pt x="399" y="1269"/>
                  </a:lnTo>
                  <a:lnTo>
                    <a:pt x="395" y="1252"/>
                  </a:lnTo>
                  <a:lnTo>
                    <a:pt x="393" y="1233"/>
                  </a:lnTo>
                  <a:lnTo>
                    <a:pt x="391" y="1209"/>
                  </a:lnTo>
                  <a:lnTo>
                    <a:pt x="391" y="5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latin typeface="Courier New"/>
              </a:endParaRPr>
            </a:p>
          </p:txBody>
        </p:sp>
      </p:grpSp>
      <p:grpSp>
        <p:nvGrpSpPr>
          <p:cNvPr id="15" name="Group 21"/>
          <p:cNvGrpSpPr>
            <a:grpSpLocks noChangeAspect="1"/>
          </p:cNvGrpSpPr>
          <p:nvPr>
            <p:custDataLst>
              <p:tags r:id="rId4"/>
            </p:custDataLst>
          </p:nvPr>
        </p:nvGrpSpPr>
        <p:grpSpPr bwMode="auto">
          <a:xfrm>
            <a:off x="3811593" y="4419600"/>
            <a:ext cx="1015027" cy="314434"/>
            <a:chOff x="1681" y="3497"/>
            <a:chExt cx="5788" cy="1793"/>
          </a:xfrm>
        </p:grpSpPr>
        <p:sp>
          <p:nvSpPr>
            <p:cNvPr id="16" name="Freeform 23"/>
            <p:cNvSpPr>
              <a:spLocks/>
            </p:cNvSpPr>
            <p:nvPr/>
          </p:nvSpPr>
          <p:spPr bwMode="auto">
            <a:xfrm>
              <a:off x="1681" y="3959"/>
              <a:ext cx="882" cy="1331"/>
            </a:xfrm>
            <a:custGeom>
              <a:avLst/>
              <a:gdLst/>
              <a:ahLst/>
              <a:cxnLst>
                <a:cxn ang="0">
                  <a:pos x="880" y="96"/>
                </a:cxn>
                <a:cxn ang="0">
                  <a:pos x="878" y="57"/>
                </a:cxn>
                <a:cxn ang="0">
                  <a:pos x="843" y="23"/>
                </a:cxn>
                <a:cxn ang="0">
                  <a:pos x="793" y="32"/>
                </a:cxn>
                <a:cxn ang="0">
                  <a:pos x="756" y="77"/>
                </a:cxn>
                <a:cxn ang="0">
                  <a:pos x="738" y="151"/>
                </a:cxn>
                <a:cxn ang="0">
                  <a:pos x="694" y="341"/>
                </a:cxn>
                <a:cxn ang="0">
                  <a:pos x="593" y="745"/>
                </a:cxn>
                <a:cxn ang="0">
                  <a:pos x="532" y="824"/>
                </a:cxn>
                <a:cxn ang="0">
                  <a:pos x="433" y="881"/>
                </a:cxn>
                <a:cxn ang="0">
                  <a:pos x="332" y="871"/>
                </a:cxn>
                <a:cxn ang="0">
                  <a:pos x="285" y="807"/>
                </a:cxn>
                <a:cxn ang="0">
                  <a:pos x="273" y="720"/>
                </a:cxn>
                <a:cxn ang="0">
                  <a:pos x="299" y="551"/>
                </a:cxn>
                <a:cxn ang="0">
                  <a:pos x="372" y="317"/>
                </a:cxn>
                <a:cxn ang="0">
                  <a:pos x="401" y="226"/>
                </a:cxn>
                <a:cxn ang="0">
                  <a:pos x="405" y="130"/>
                </a:cxn>
                <a:cxn ang="0">
                  <a:pos x="354" y="36"/>
                </a:cxn>
                <a:cxn ang="0">
                  <a:pos x="253" y="0"/>
                </a:cxn>
                <a:cxn ang="0">
                  <a:pos x="144" y="40"/>
                </a:cxn>
                <a:cxn ang="0">
                  <a:pos x="67" y="134"/>
                </a:cxn>
                <a:cxn ang="0">
                  <a:pos x="22" y="236"/>
                </a:cxn>
                <a:cxn ang="0">
                  <a:pos x="2" y="306"/>
                </a:cxn>
                <a:cxn ang="0">
                  <a:pos x="4" y="328"/>
                </a:cxn>
                <a:cxn ang="0">
                  <a:pos x="35" y="336"/>
                </a:cxn>
                <a:cxn ang="0">
                  <a:pos x="53" y="300"/>
                </a:cxn>
                <a:cxn ang="0">
                  <a:pos x="121" y="134"/>
                </a:cxn>
                <a:cxn ang="0">
                  <a:pos x="196" y="57"/>
                </a:cxn>
                <a:cxn ang="0">
                  <a:pos x="255" y="45"/>
                </a:cxn>
                <a:cxn ang="0">
                  <a:pos x="285" y="64"/>
                </a:cxn>
                <a:cxn ang="0">
                  <a:pos x="289" y="162"/>
                </a:cxn>
                <a:cxn ang="0">
                  <a:pos x="235" y="332"/>
                </a:cxn>
                <a:cxn ang="0">
                  <a:pos x="178" y="515"/>
                </a:cxn>
                <a:cxn ang="0">
                  <a:pos x="152" y="649"/>
                </a:cxn>
                <a:cxn ang="0">
                  <a:pos x="164" y="783"/>
                </a:cxn>
                <a:cxn ang="0">
                  <a:pos x="225" y="877"/>
                </a:cxn>
                <a:cxn ang="0">
                  <a:pos x="316" y="924"/>
                </a:cxn>
                <a:cxn ang="0">
                  <a:pos x="439" y="926"/>
                </a:cxn>
                <a:cxn ang="0">
                  <a:pos x="577" y="839"/>
                </a:cxn>
                <a:cxn ang="0">
                  <a:pos x="522" y="1028"/>
                </a:cxn>
                <a:cxn ang="0">
                  <a:pos x="427" y="1190"/>
                </a:cxn>
                <a:cxn ang="0">
                  <a:pos x="326" y="1267"/>
                </a:cxn>
                <a:cxn ang="0">
                  <a:pos x="227" y="1286"/>
                </a:cxn>
                <a:cxn ang="0">
                  <a:pos x="160" y="1267"/>
                </a:cxn>
                <a:cxn ang="0">
                  <a:pos x="97" y="1199"/>
                </a:cxn>
                <a:cxn ang="0">
                  <a:pos x="160" y="1188"/>
                </a:cxn>
                <a:cxn ang="0">
                  <a:pos x="206" y="1141"/>
                </a:cxn>
                <a:cxn ang="0">
                  <a:pos x="215" y="1067"/>
                </a:cxn>
                <a:cxn ang="0">
                  <a:pos x="184" y="1026"/>
                </a:cxn>
                <a:cxn ang="0">
                  <a:pos x="126" y="1020"/>
                </a:cxn>
                <a:cxn ang="0">
                  <a:pos x="69" y="1056"/>
                </a:cxn>
                <a:cxn ang="0">
                  <a:pos x="39" y="1152"/>
                </a:cxn>
                <a:cxn ang="0">
                  <a:pos x="83" y="1265"/>
                </a:cxn>
                <a:cxn ang="0">
                  <a:pos x="194" y="1326"/>
                </a:cxn>
                <a:cxn ang="0">
                  <a:pos x="374" y="1305"/>
                </a:cxn>
                <a:cxn ang="0">
                  <a:pos x="546" y="1182"/>
                </a:cxn>
                <a:cxn ang="0">
                  <a:pos x="668" y="988"/>
                </a:cxn>
              </a:cxnLst>
              <a:rect l="0" t="0" r="r" b="b"/>
              <a:pathLst>
                <a:path w="882" h="1331">
                  <a:moveTo>
                    <a:pt x="874" y="126"/>
                  </a:moveTo>
                  <a:lnTo>
                    <a:pt x="878" y="108"/>
                  </a:lnTo>
                  <a:lnTo>
                    <a:pt x="880" y="96"/>
                  </a:lnTo>
                  <a:lnTo>
                    <a:pt x="882" y="87"/>
                  </a:lnTo>
                  <a:lnTo>
                    <a:pt x="882" y="77"/>
                  </a:lnTo>
                  <a:lnTo>
                    <a:pt x="878" y="57"/>
                  </a:lnTo>
                  <a:lnTo>
                    <a:pt x="870" y="42"/>
                  </a:lnTo>
                  <a:lnTo>
                    <a:pt x="858" y="30"/>
                  </a:lnTo>
                  <a:lnTo>
                    <a:pt x="843" y="23"/>
                  </a:lnTo>
                  <a:lnTo>
                    <a:pt x="827" y="21"/>
                  </a:lnTo>
                  <a:lnTo>
                    <a:pt x="811" y="23"/>
                  </a:lnTo>
                  <a:lnTo>
                    <a:pt x="793" y="32"/>
                  </a:lnTo>
                  <a:lnTo>
                    <a:pt x="775" y="45"/>
                  </a:lnTo>
                  <a:lnTo>
                    <a:pt x="759" y="66"/>
                  </a:lnTo>
                  <a:lnTo>
                    <a:pt x="756" y="77"/>
                  </a:lnTo>
                  <a:lnTo>
                    <a:pt x="750" y="98"/>
                  </a:lnTo>
                  <a:lnTo>
                    <a:pt x="744" y="123"/>
                  </a:lnTo>
                  <a:lnTo>
                    <a:pt x="738" y="151"/>
                  </a:lnTo>
                  <a:lnTo>
                    <a:pt x="732" y="177"/>
                  </a:lnTo>
                  <a:lnTo>
                    <a:pt x="712" y="258"/>
                  </a:lnTo>
                  <a:lnTo>
                    <a:pt x="694" y="341"/>
                  </a:lnTo>
                  <a:lnTo>
                    <a:pt x="609" y="711"/>
                  </a:lnTo>
                  <a:lnTo>
                    <a:pt x="603" y="726"/>
                  </a:lnTo>
                  <a:lnTo>
                    <a:pt x="593" y="745"/>
                  </a:lnTo>
                  <a:lnTo>
                    <a:pt x="577" y="771"/>
                  </a:lnTo>
                  <a:lnTo>
                    <a:pt x="556" y="796"/>
                  </a:lnTo>
                  <a:lnTo>
                    <a:pt x="532" y="824"/>
                  </a:lnTo>
                  <a:lnTo>
                    <a:pt x="502" y="847"/>
                  </a:lnTo>
                  <a:lnTo>
                    <a:pt x="469" y="869"/>
                  </a:lnTo>
                  <a:lnTo>
                    <a:pt x="433" y="881"/>
                  </a:lnTo>
                  <a:lnTo>
                    <a:pt x="392" y="886"/>
                  </a:lnTo>
                  <a:lnTo>
                    <a:pt x="358" y="881"/>
                  </a:lnTo>
                  <a:lnTo>
                    <a:pt x="332" y="871"/>
                  </a:lnTo>
                  <a:lnTo>
                    <a:pt x="312" y="854"/>
                  </a:lnTo>
                  <a:lnTo>
                    <a:pt x="297" y="832"/>
                  </a:lnTo>
                  <a:lnTo>
                    <a:pt x="285" y="807"/>
                  </a:lnTo>
                  <a:lnTo>
                    <a:pt x="279" y="777"/>
                  </a:lnTo>
                  <a:lnTo>
                    <a:pt x="275" y="749"/>
                  </a:lnTo>
                  <a:lnTo>
                    <a:pt x="273" y="720"/>
                  </a:lnTo>
                  <a:lnTo>
                    <a:pt x="277" y="668"/>
                  </a:lnTo>
                  <a:lnTo>
                    <a:pt x="285" y="613"/>
                  </a:lnTo>
                  <a:lnTo>
                    <a:pt x="299" y="551"/>
                  </a:lnTo>
                  <a:lnTo>
                    <a:pt x="316" y="481"/>
                  </a:lnTo>
                  <a:lnTo>
                    <a:pt x="342" y="402"/>
                  </a:lnTo>
                  <a:lnTo>
                    <a:pt x="372" y="317"/>
                  </a:lnTo>
                  <a:lnTo>
                    <a:pt x="386" y="279"/>
                  </a:lnTo>
                  <a:lnTo>
                    <a:pt x="395" y="249"/>
                  </a:lnTo>
                  <a:lnTo>
                    <a:pt x="401" y="226"/>
                  </a:lnTo>
                  <a:lnTo>
                    <a:pt x="409" y="187"/>
                  </a:lnTo>
                  <a:lnTo>
                    <a:pt x="409" y="168"/>
                  </a:lnTo>
                  <a:lnTo>
                    <a:pt x="405" y="130"/>
                  </a:lnTo>
                  <a:lnTo>
                    <a:pt x="395" y="94"/>
                  </a:lnTo>
                  <a:lnTo>
                    <a:pt x="378" y="62"/>
                  </a:lnTo>
                  <a:lnTo>
                    <a:pt x="354" y="36"/>
                  </a:lnTo>
                  <a:lnTo>
                    <a:pt x="326" y="17"/>
                  </a:lnTo>
                  <a:lnTo>
                    <a:pt x="291" y="4"/>
                  </a:lnTo>
                  <a:lnTo>
                    <a:pt x="253" y="0"/>
                  </a:lnTo>
                  <a:lnTo>
                    <a:pt x="214" y="4"/>
                  </a:lnTo>
                  <a:lnTo>
                    <a:pt x="176" y="19"/>
                  </a:lnTo>
                  <a:lnTo>
                    <a:pt x="144" y="40"/>
                  </a:lnTo>
                  <a:lnTo>
                    <a:pt x="115" y="68"/>
                  </a:lnTo>
                  <a:lnTo>
                    <a:pt x="89" y="98"/>
                  </a:lnTo>
                  <a:lnTo>
                    <a:pt x="67" y="134"/>
                  </a:lnTo>
                  <a:lnTo>
                    <a:pt x="49" y="168"/>
                  </a:lnTo>
                  <a:lnTo>
                    <a:pt x="33" y="204"/>
                  </a:lnTo>
                  <a:lnTo>
                    <a:pt x="22" y="236"/>
                  </a:lnTo>
                  <a:lnTo>
                    <a:pt x="12" y="266"/>
                  </a:lnTo>
                  <a:lnTo>
                    <a:pt x="6" y="289"/>
                  </a:lnTo>
                  <a:lnTo>
                    <a:pt x="2" y="306"/>
                  </a:lnTo>
                  <a:lnTo>
                    <a:pt x="0" y="317"/>
                  </a:lnTo>
                  <a:lnTo>
                    <a:pt x="0" y="324"/>
                  </a:lnTo>
                  <a:lnTo>
                    <a:pt x="4" y="328"/>
                  </a:lnTo>
                  <a:lnTo>
                    <a:pt x="6" y="332"/>
                  </a:lnTo>
                  <a:lnTo>
                    <a:pt x="14" y="336"/>
                  </a:lnTo>
                  <a:lnTo>
                    <a:pt x="35" y="336"/>
                  </a:lnTo>
                  <a:lnTo>
                    <a:pt x="41" y="330"/>
                  </a:lnTo>
                  <a:lnTo>
                    <a:pt x="47" y="319"/>
                  </a:lnTo>
                  <a:lnTo>
                    <a:pt x="53" y="300"/>
                  </a:lnTo>
                  <a:lnTo>
                    <a:pt x="73" y="234"/>
                  </a:lnTo>
                  <a:lnTo>
                    <a:pt x="97" y="179"/>
                  </a:lnTo>
                  <a:lnTo>
                    <a:pt x="121" y="134"/>
                  </a:lnTo>
                  <a:lnTo>
                    <a:pt x="144" y="100"/>
                  </a:lnTo>
                  <a:lnTo>
                    <a:pt x="170" y="74"/>
                  </a:lnTo>
                  <a:lnTo>
                    <a:pt x="196" y="57"/>
                  </a:lnTo>
                  <a:lnTo>
                    <a:pt x="221" y="47"/>
                  </a:lnTo>
                  <a:lnTo>
                    <a:pt x="247" y="45"/>
                  </a:lnTo>
                  <a:lnTo>
                    <a:pt x="255" y="45"/>
                  </a:lnTo>
                  <a:lnTo>
                    <a:pt x="267" y="47"/>
                  </a:lnTo>
                  <a:lnTo>
                    <a:pt x="277" y="53"/>
                  </a:lnTo>
                  <a:lnTo>
                    <a:pt x="285" y="64"/>
                  </a:lnTo>
                  <a:lnTo>
                    <a:pt x="293" y="83"/>
                  </a:lnTo>
                  <a:lnTo>
                    <a:pt x="295" y="111"/>
                  </a:lnTo>
                  <a:lnTo>
                    <a:pt x="289" y="162"/>
                  </a:lnTo>
                  <a:lnTo>
                    <a:pt x="277" y="211"/>
                  </a:lnTo>
                  <a:lnTo>
                    <a:pt x="263" y="255"/>
                  </a:lnTo>
                  <a:lnTo>
                    <a:pt x="235" y="332"/>
                  </a:lnTo>
                  <a:lnTo>
                    <a:pt x="214" y="400"/>
                  </a:lnTo>
                  <a:lnTo>
                    <a:pt x="194" y="462"/>
                  </a:lnTo>
                  <a:lnTo>
                    <a:pt x="178" y="515"/>
                  </a:lnTo>
                  <a:lnTo>
                    <a:pt x="166" y="564"/>
                  </a:lnTo>
                  <a:lnTo>
                    <a:pt x="158" y="609"/>
                  </a:lnTo>
                  <a:lnTo>
                    <a:pt x="152" y="649"/>
                  </a:lnTo>
                  <a:lnTo>
                    <a:pt x="150" y="688"/>
                  </a:lnTo>
                  <a:lnTo>
                    <a:pt x="154" y="739"/>
                  </a:lnTo>
                  <a:lnTo>
                    <a:pt x="164" y="783"/>
                  </a:lnTo>
                  <a:lnTo>
                    <a:pt x="180" y="822"/>
                  </a:lnTo>
                  <a:lnTo>
                    <a:pt x="200" y="852"/>
                  </a:lnTo>
                  <a:lnTo>
                    <a:pt x="225" y="877"/>
                  </a:lnTo>
                  <a:lnTo>
                    <a:pt x="253" y="898"/>
                  </a:lnTo>
                  <a:lnTo>
                    <a:pt x="285" y="913"/>
                  </a:lnTo>
                  <a:lnTo>
                    <a:pt x="316" y="924"/>
                  </a:lnTo>
                  <a:lnTo>
                    <a:pt x="350" y="930"/>
                  </a:lnTo>
                  <a:lnTo>
                    <a:pt x="384" y="932"/>
                  </a:lnTo>
                  <a:lnTo>
                    <a:pt x="439" y="926"/>
                  </a:lnTo>
                  <a:lnTo>
                    <a:pt x="488" y="907"/>
                  </a:lnTo>
                  <a:lnTo>
                    <a:pt x="536" y="877"/>
                  </a:lnTo>
                  <a:lnTo>
                    <a:pt x="577" y="839"/>
                  </a:lnTo>
                  <a:lnTo>
                    <a:pt x="562" y="903"/>
                  </a:lnTo>
                  <a:lnTo>
                    <a:pt x="546" y="964"/>
                  </a:lnTo>
                  <a:lnTo>
                    <a:pt x="522" y="1028"/>
                  </a:lnTo>
                  <a:lnTo>
                    <a:pt x="492" y="1092"/>
                  </a:lnTo>
                  <a:lnTo>
                    <a:pt x="453" y="1156"/>
                  </a:lnTo>
                  <a:lnTo>
                    <a:pt x="427" y="1190"/>
                  </a:lnTo>
                  <a:lnTo>
                    <a:pt x="395" y="1220"/>
                  </a:lnTo>
                  <a:lnTo>
                    <a:pt x="362" y="1248"/>
                  </a:lnTo>
                  <a:lnTo>
                    <a:pt x="326" y="1267"/>
                  </a:lnTo>
                  <a:lnTo>
                    <a:pt x="285" y="1282"/>
                  </a:lnTo>
                  <a:lnTo>
                    <a:pt x="243" y="1286"/>
                  </a:lnTo>
                  <a:lnTo>
                    <a:pt x="227" y="1286"/>
                  </a:lnTo>
                  <a:lnTo>
                    <a:pt x="208" y="1284"/>
                  </a:lnTo>
                  <a:lnTo>
                    <a:pt x="184" y="1277"/>
                  </a:lnTo>
                  <a:lnTo>
                    <a:pt x="160" y="1267"/>
                  </a:lnTo>
                  <a:lnTo>
                    <a:pt x="136" y="1252"/>
                  </a:lnTo>
                  <a:lnTo>
                    <a:pt x="115" y="1228"/>
                  </a:lnTo>
                  <a:lnTo>
                    <a:pt x="97" y="1199"/>
                  </a:lnTo>
                  <a:lnTo>
                    <a:pt x="119" y="1199"/>
                  </a:lnTo>
                  <a:lnTo>
                    <a:pt x="140" y="1196"/>
                  </a:lnTo>
                  <a:lnTo>
                    <a:pt x="160" y="1188"/>
                  </a:lnTo>
                  <a:lnTo>
                    <a:pt x="180" y="1175"/>
                  </a:lnTo>
                  <a:lnTo>
                    <a:pt x="194" y="1160"/>
                  </a:lnTo>
                  <a:lnTo>
                    <a:pt x="206" y="1141"/>
                  </a:lnTo>
                  <a:lnTo>
                    <a:pt x="215" y="1118"/>
                  </a:lnTo>
                  <a:lnTo>
                    <a:pt x="217" y="1090"/>
                  </a:lnTo>
                  <a:lnTo>
                    <a:pt x="215" y="1067"/>
                  </a:lnTo>
                  <a:lnTo>
                    <a:pt x="208" y="1047"/>
                  </a:lnTo>
                  <a:lnTo>
                    <a:pt x="196" y="1035"/>
                  </a:lnTo>
                  <a:lnTo>
                    <a:pt x="184" y="1026"/>
                  </a:lnTo>
                  <a:lnTo>
                    <a:pt x="170" y="1022"/>
                  </a:lnTo>
                  <a:lnTo>
                    <a:pt x="146" y="1018"/>
                  </a:lnTo>
                  <a:lnTo>
                    <a:pt x="126" y="1020"/>
                  </a:lnTo>
                  <a:lnTo>
                    <a:pt x="107" y="1026"/>
                  </a:lnTo>
                  <a:lnTo>
                    <a:pt x="87" y="1039"/>
                  </a:lnTo>
                  <a:lnTo>
                    <a:pt x="69" y="1056"/>
                  </a:lnTo>
                  <a:lnTo>
                    <a:pt x="53" y="1081"/>
                  </a:lnTo>
                  <a:lnTo>
                    <a:pt x="43" y="1113"/>
                  </a:lnTo>
                  <a:lnTo>
                    <a:pt x="39" y="1152"/>
                  </a:lnTo>
                  <a:lnTo>
                    <a:pt x="45" y="1194"/>
                  </a:lnTo>
                  <a:lnTo>
                    <a:pt x="59" y="1233"/>
                  </a:lnTo>
                  <a:lnTo>
                    <a:pt x="83" y="1265"/>
                  </a:lnTo>
                  <a:lnTo>
                    <a:pt x="113" y="1292"/>
                  </a:lnTo>
                  <a:lnTo>
                    <a:pt x="150" y="1314"/>
                  </a:lnTo>
                  <a:lnTo>
                    <a:pt x="194" y="1326"/>
                  </a:lnTo>
                  <a:lnTo>
                    <a:pt x="243" y="1331"/>
                  </a:lnTo>
                  <a:lnTo>
                    <a:pt x="308" y="1324"/>
                  </a:lnTo>
                  <a:lnTo>
                    <a:pt x="374" y="1305"/>
                  </a:lnTo>
                  <a:lnTo>
                    <a:pt x="435" y="1273"/>
                  </a:lnTo>
                  <a:lnTo>
                    <a:pt x="492" y="1233"/>
                  </a:lnTo>
                  <a:lnTo>
                    <a:pt x="546" y="1182"/>
                  </a:lnTo>
                  <a:lnTo>
                    <a:pt x="595" y="1124"/>
                  </a:lnTo>
                  <a:lnTo>
                    <a:pt x="635" y="1058"/>
                  </a:lnTo>
                  <a:lnTo>
                    <a:pt x="668" y="988"/>
                  </a:lnTo>
                  <a:lnTo>
                    <a:pt x="690" y="911"/>
                  </a:lnTo>
                  <a:lnTo>
                    <a:pt x="874" y="1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4"/>
            <p:cNvSpPr>
              <a:spLocks noEditPoints="1"/>
            </p:cNvSpPr>
            <p:nvPr/>
          </p:nvSpPr>
          <p:spPr bwMode="auto">
            <a:xfrm>
              <a:off x="3269" y="4112"/>
              <a:ext cx="1272" cy="481"/>
            </a:xfrm>
            <a:custGeom>
              <a:avLst/>
              <a:gdLst/>
              <a:ahLst/>
              <a:cxnLst>
                <a:cxn ang="0">
                  <a:pos x="1207" y="83"/>
                </a:cxn>
                <a:cxn ang="0">
                  <a:pos x="1223" y="83"/>
                </a:cxn>
                <a:cxn ang="0">
                  <a:pos x="1237" y="81"/>
                </a:cxn>
                <a:cxn ang="0">
                  <a:pos x="1250" y="77"/>
                </a:cxn>
                <a:cxn ang="0">
                  <a:pos x="1262" y="70"/>
                </a:cxn>
                <a:cxn ang="0">
                  <a:pos x="1270" y="60"/>
                </a:cxn>
                <a:cxn ang="0">
                  <a:pos x="1272" y="41"/>
                </a:cxn>
                <a:cxn ang="0">
                  <a:pos x="1270" y="24"/>
                </a:cxn>
                <a:cxn ang="0">
                  <a:pos x="1262" y="13"/>
                </a:cxn>
                <a:cxn ang="0">
                  <a:pos x="1250" y="4"/>
                </a:cxn>
                <a:cxn ang="0">
                  <a:pos x="1239" y="2"/>
                </a:cxn>
                <a:cxn ang="0">
                  <a:pos x="1223" y="0"/>
                </a:cxn>
                <a:cxn ang="0">
                  <a:pos x="50" y="0"/>
                </a:cxn>
                <a:cxn ang="0">
                  <a:pos x="36" y="2"/>
                </a:cxn>
                <a:cxn ang="0">
                  <a:pos x="22" y="7"/>
                </a:cxn>
                <a:cxn ang="0">
                  <a:pos x="10" y="13"/>
                </a:cxn>
                <a:cxn ang="0">
                  <a:pos x="4" y="24"/>
                </a:cxn>
                <a:cxn ang="0">
                  <a:pos x="0" y="41"/>
                </a:cxn>
                <a:cxn ang="0">
                  <a:pos x="2" y="58"/>
                </a:cxn>
                <a:cxn ang="0">
                  <a:pos x="10" y="70"/>
                </a:cxn>
                <a:cxn ang="0">
                  <a:pos x="22" y="77"/>
                </a:cxn>
                <a:cxn ang="0">
                  <a:pos x="36" y="81"/>
                </a:cxn>
                <a:cxn ang="0">
                  <a:pos x="52" y="83"/>
                </a:cxn>
                <a:cxn ang="0">
                  <a:pos x="66" y="83"/>
                </a:cxn>
                <a:cxn ang="0">
                  <a:pos x="1207" y="83"/>
                </a:cxn>
                <a:cxn ang="0">
                  <a:pos x="1209" y="481"/>
                </a:cxn>
                <a:cxn ang="0">
                  <a:pos x="1237" y="481"/>
                </a:cxn>
                <a:cxn ang="0">
                  <a:pos x="1250" y="477"/>
                </a:cxn>
                <a:cxn ang="0">
                  <a:pos x="1262" y="471"/>
                </a:cxn>
                <a:cxn ang="0">
                  <a:pos x="1270" y="458"/>
                </a:cxn>
                <a:cxn ang="0">
                  <a:pos x="1272" y="441"/>
                </a:cxn>
                <a:cxn ang="0">
                  <a:pos x="1270" y="424"/>
                </a:cxn>
                <a:cxn ang="0">
                  <a:pos x="1262" y="411"/>
                </a:cxn>
                <a:cxn ang="0">
                  <a:pos x="1250" y="405"/>
                </a:cxn>
                <a:cxn ang="0">
                  <a:pos x="1237" y="400"/>
                </a:cxn>
                <a:cxn ang="0">
                  <a:pos x="52" y="400"/>
                </a:cxn>
                <a:cxn ang="0">
                  <a:pos x="36" y="403"/>
                </a:cxn>
                <a:cxn ang="0">
                  <a:pos x="22" y="405"/>
                </a:cxn>
                <a:cxn ang="0">
                  <a:pos x="10" y="411"/>
                </a:cxn>
                <a:cxn ang="0">
                  <a:pos x="4" y="424"/>
                </a:cxn>
                <a:cxn ang="0">
                  <a:pos x="0" y="441"/>
                </a:cxn>
                <a:cxn ang="0">
                  <a:pos x="2" y="458"/>
                </a:cxn>
                <a:cxn ang="0">
                  <a:pos x="10" y="471"/>
                </a:cxn>
                <a:cxn ang="0">
                  <a:pos x="22" y="477"/>
                </a:cxn>
                <a:cxn ang="0">
                  <a:pos x="36" y="481"/>
                </a:cxn>
                <a:cxn ang="0">
                  <a:pos x="64" y="481"/>
                </a:cxn>
                <a:cxn ang="0">
                  <a:pos x="1209" y="481"/>
                </a:cxn>
              </a:cxnLst>
              <a:rect l="0" t="0" r="r" b="b"/>
              <a:pathLst>
                <a:path w="1272" h="481">
                  <a:moveTo>
                    <a:pt x="1207" y="83"/>
                  </a:moveTo>
                  <a:lnTo>
                    <a:pt x="1223" y="83"/>
                  </a:lnTo>
                  <a:lnTo>
                    <a:pt x="1237" y="81"/>
                  </a:lnTo>
                  <a:lnTo>
                    <a:pt x="1250" y="77"/>
                  </a:lnTo>
                  <a:lnTo>
                    <a:pt x="1262" y="70"/>
                  </a:lnTo>
                  <a:lnTo>
                    <a:pt x="1270" y="60"/>
                  </a:lnTo>
                  <a:lnTo>
                    <a:pt x="1272" y="41"/>
                  </a:lnTo>
                  <a:lnTo>
                    <a:pt x="1270" y="24"/>
                  </a:lnTo>
                  <a:lnTo>
                    <a:pt x="1262" y="13"/>
                  </a:lnTo>
                  <a:lnTo>
                    <a:pt x="1250" y="4"/>
                  </a:lnTo>
                  <a:lnTo>
                    <a:pt x="1239" y="2"/>
                  </a:lnTo>
                  <a:lnTo>
                    <a:pt x="1223" y="0"/>
                  </a:lnTo>
                  <a:lnTo>
                    <a:pt x="50" y="0"/>
                  </a:lnTo>
                  <a:lnTo>
                    <a:pt x="36" y="2"/>
                  </a:lnTo>
                  <a:lnTo>
                    <a:pt x="22" y="7"/>
                  </a:lnTo>
                  <a:lnTo>
                    <a:pt x="10" y="13"/>
                  </a:lnTo>
                  <a:lnTo>
                    <a:pt x="4" y="24"/>
                  </a:lnTo>
                  <a:lnTo>
                    <a:pt x="0" y="41"/>
                  </a:lnTo>
                  <a:lnTo>
                    <a:pt x="2" y="58"/>
                  </a:lnTo>
                  <a:lnTo>
                    <a:pt x="10" y="70"/>
                  </a:lnTo>
                  <a:lnTo>
                    <a:pt x="22" y="77"/>
                  </a:lnTo>
                  <a:lnTo>
                    <a:pt x="36" y="81"/>
                  </a:lnTo>
                  <a:lnTo>
                    <a:pt x="52" y="83"/>
                  </a:lnTo>
                  <a:lnTo>
                    <a:pt x="66" y="83"/>
                  </a:lnTo>
                  <a:lnTo>
                    <a:pt x="1207" y="83"/>
                  </a:lnTo>
                  <a:close/>
                  <a:moveTo>
                    <a:pt x="1209" y="481"/>
                  </a:moveTo>
                  <a:lnTo>
                    <a:pt x="1237" y="481"/>
                  </a:lnTo>
                  <a:lnTo>
                    <a:pt x="1250" y="477"/>
                  </a:lnTo>
                  <a:lnTo>
                    <a:pt x="1262" y="471"/>
                  </a:lnTo>
                  <a:lnTo>
                    <a:pt x="1270" y="458"/>
                  </a:lnTo>
                  <a:lnTo>
                    <a:pt x="1272" y="441"/>
                  </a:lnTo>
                  <a:lnTo>
                    <a:pt x="1270" y="424"/>
                  </a:lnTo>
                  <a:lnTo>
                    <a:pt x="1262" y="411"/>
                  </a:lnTo>
                  <a:lnTo>
                    <a:pt x="1250" y="405"/>
                  </a:lnTo>
                  <a:lnTo>
                    <a:pt x="1237" y="400"/>
                  </a:lnTo>
                  <a:lnTo>
                    <a:pt x="52" y="400"/>
                  </a:lnTo>
                  <a:lnTo>
                    <a:pt x="36" y="403"/>
                  </a:lnTo>
                  <a:lnTo>
                    <a:pt x="22" y="405"/>
                  </a:lnTo>
                  <a:lnTo>
                    <a:pt x="10" y="411"/>
                  </a:lnTo>
                  <a:lnTo>
                    <a:pt x="4" y="424"/>
                  </a:lnTo>
                  <a:lnTo>
                    <a:pt x="0" y="441"/>
                  </a:lnTo>
                  <a:lnTo>
                    <a:pt x="2" y="458"/>
                  </a:lnTo>
                  <a:lnTo>
                    <a:pt x="10" y="471"/>
                  </a:lnTo>
                  <a:lnTo>
                    <a:pt x="22" y="477"/>
                  </a:lnTo>
                  <a:lnTo>
                    <a:pt x="36" y="481"/>
                  </a:lnTo>
                  <a:lnTo>
                    <a:pt x="64" y="481"/>
                  </a:lnTo>
                  <a:lnTo>
                    <a:pt x="1209" y="48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5"/>
            <p:cNvSpPr>
              <a:spLocks/>
            </p:cNvSpPr>
            <p:nvPr/>
          </p:nvSpPr>
          <p:spPr bwMode="auto">
            <a:xfrm>
              <a:off x="5338" y="4312"/>
              <a:ext cx="1169" cy="83"/>
            </a:xfrm>
            <a:custGeom>
              <a:avLst/>
              <a:gdLst/>
              <a:ahLst/>
              <a:cxnLst>
                <a:cxn ang="0">
                  <a:pos x="1106" y="83"/>
                </a:cxn>
                <a:cxn ang="0">
                  <a:pos x="1120" y="83"/>
                </a:cxn>
                <a:cxn ang="0">
                  <a:pos x="1134" y="81"/>
                </a:cxn>
                <a:cxn ang="0">
                  <a:pos x="1148" y="77"/>
                </a:cxn>
                <a:cxn ang="0">
                  <a:pos x="1160" y="71"/>
                </a:cxn>
                <a:cxn ang="0">
                  <a:pos x="1167" y="58"/>
                </a:cxn>
                <a:cxn ang="0">
                  <a:pos x="1169" y="41"/>
                </a:cxn>
                <a:cxn ang="0">
                  <a:pos x="1167" y="24"/>
                </a:cxn>
                <a:cxn ang="0">
                  <a:pos x="1160" y="13"/>
                </a:cxn>
                <a:cxn ang="0">
                  <a:pos x="1148" y="5"/>
                </a:cxn>
                <a:cxn ang="0">
                  <a:pos x="1120" y="0"/>
                </a:cxn>
                <a:cxn ang="0">
                  <a:pos x="50" y="0"/>
                </a:cxn>
                <a:cxn ang="0">
                  <a:pos x="22" y="5"/>
                </a:cxn>
                <a:cxn ang="0">
                  <a:pos x="12" y="13"/>
                </a:cxn>
                <a:cxn ang="0">
                  <a:pos x="4" y="24"/>
                </a:cxn>
                <a:cxn ang="0">
                  <a:pos x="0" y="41"/>
                </a:cxn>
                <a:cxn ang="0">
                  <a:pos x="4" y="58"/>
                </a:cxn>
                <a:cxn ang="0">
                  <a:pos x="10" y="71"/>
                </a:cxn>
                <a:cxn ang="0">
                  <a:pos x="22" y="77"/>
                </a:cxn>
                <a:cxn ang="0">
                  <a:pos x="36" y="81"/>
                </a:cxn>
                <a:cxn ang="0">
                  <a:pos x="50" y="83"/>
                </a:cxn>
                <a:cxn ang="0">
                  <a:pos x="64" y="83"/>
                </a:cxn>
                <a:cxn ang="0">
                  <a:pos x="1106" y="83"/>
                </a:cxn>
              </a:cxnLst>
              <a:rect l="0" t="0" r="r" b="b"/>
              <a:pathLst>
                <a:path w="1169" h="83">
                  <a:moveTo>
                    <a:pt x="1106" y="83"/>
                  </a:moveTo>
                  <a:lnTo>
                    <a:pt x="1120" y="83"/>
                  </a:lnTo>
                  <a:lnTo>
                    <a:pt x="1134" y="81"/>
                  </a:lnTo>
                  <a:lnTo>
                    <a:pt x="1148" y="77"/>
                  </a:lnTo>
                  <a:lnTo>
                    <a:pt x="1160" y="71"/>
                  </a:lnTo>
                  <a:lnTo>
                    <a:pt x="1167" y="58"/>
                  </a:lnTo>
                  <a:lnTo>
                    <a:pt x="1169" y="41"/>
                  </a:lnTo>
                  <a:lnTo>
                    <a:pt x="1167" y="24"/>
                  </a:lnTo>
                  <a:lnTo>
                    <a:pt x="1160" y="13"/>
                  </a:lnTo>
                  <a:lnTo>
                    <a:pt x="1148" y="5"/>
                  </a:lnTo>
                  <a:lnTo>
                    <a:pt x="1120" y="0"/>
                  </a:lnTo>
                  <a:lnTo>
                    <a:pt x="50" y="0"/>
                  </a:lnTo>
                  <a:lnTo>
                    <a:pt x="22" y="5"/>
                  </a:lnTo>
                  <a:lnTo>
                    <a:pt x="12" y="13"/>
                  </a:lnTo>
                  <a:lnTo>
                    <a:pt x="4" y="24"/>
                  </a:lnTo>
                  <a:lnTo>
                    <a:pt x="0" y="41"/>
                  </a:lnTo>
                  <a:lnTo>
                    <a:pt x="4" y="58"/>
                  </a:lnTo>
                  <a:lnTo>
                    <a:pt x="10" y="71"/>
                  </a:lnTo>
                  <a:lnTo>
                    <a:pt x="22" y="77"/>
                  </a:lnTo>
                  <a:lnTo>
                    <a:pt x="36" y="81"/>
                  </a:lnTo>
                  <a:lnTo>
                    <a:pt x="50" y="83"/>
                  </a:lnTo>
                  <a:lnTo>
                    <a:pt x="64" y="83"/>
                  </a:lnTo>
                  <a:lnTo>
                    <a:pt x="1106" y="8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auto">
            <a:xfrm>
              <a:off x="6838" y="3497"/>
              <a:ext cx="631" cy="1371"/>
            </a:xfrm>
            <a:custGeom>
              <a:avLst/>
              <a:gdLst/>
              <a:ahLst/>
              <a:cxnLst>
                <a:cxn ang="0">
                  <a:pos x="391" y="53"/>
                </a:cxn>
                <a:cxn ang="0">
                  <a:pos x="391" y="30"/>
                </a:cxn>
                <a:cxn ang="0">
                  <a:pos x="390" y="13"/>
                </a:cxn>
                <a:cxn ang="0">
                  <a:pos x="382" y="4"/>
                </a:cxn>
                <a:cxn ang="0">
                  <a:pos x="370" y="0"/>
                </a:cxn>
                <a:cxn ang="0">
                  <a:pos x="348" y="0"/>
                </a:cxn>
                <a:cxn ang="0">
                  <a:pos x="306" y="38"/>
                </a:cxn>
                <a:cxn ang="0">
                  <a:pos x="263" y="70"/>
                </a:cxn>
                <a:cxn ang="0">
                  <a:pos x="219" y="94"/>
                </a:cxn>
                <a:cxn ang="0">
                  <a:pos x="174" y="109"/>
                </a:cxn>
                <a:cxn ang="0">
                  <a:pos x="130" y="119"/>
                </a:cxn>
                <a:cxn ang="0">
                  <a:pos x="91" y="128"/>
                </a:cxn>
                <a:cxn ang="0">
                  <a:pos x="55" y="130"/>
                </a:cxn>
                <a:cxn ang="0">
                  <a:pos x="24" y="132"/>
                </a:cxn>
                <a:cxn ang="0">
                  <a:pos x="0" y="132"/>
                </a:cxn>
                <a:cxn ang="0">
                  <a:pos x="0" y="196"/>
                </a:cxn>
                <a:cxn ang="0">
                  <a:pos x="26" y="196"/>
                </a:cxn>
                <a:cxn ang="0">
                  <a:pos x="59" y="194"/>
                </a:cxn>
                <a:cxn ang="0">
                  <a:pos x="103" y="189"/>
                </a:cxn>
                <a:cxn ang="0">
                  <a:pos x="150" y="179"/>
                </a:cxn>
                <a:cxn ang="0">
                  <a:pos x="200" y="164"/>
                </a:cxn>
                <a:cxn ang="0">
                  <a:pos x="251" y="143"/>
                </a:cxn>
                <a:cxn ang="0">
                  <a:pos x="251" y="1233"/>
                </a:cxn>
                <a:cxn ang="0">
                  <a:pos x="249" y="1252"/>
                </a:cxn>
                <a:cxn ang="0">
                  <a:pos x="243" y="1267"/>
                </a:cxn>
                <a:cxn ang="0">
                  <a:pos x="233" y="1279"/>
                </a:cxn>
                <a:cxn ang="0">
                  <a:pos x="217" y="1290"/>
                </a:cxn>
                <a:cxn ang="0">
                  <a:pos x="196" y="1299"/>
                </a:cxn>
                <a:cxn ang="0">
                  <a:pos x="164" y="1303"/>
                </a:cxn>
                <a:cxn ang="0">
                  <a:pos x="124" y="1307"/>
                </a:cxn>
                <a:cxn ang="0">
                  <a:pos x="12" y="1307"/>
                </a:cxn>
                <a:cxn ang="0">
                  <a:pos x="12" y="1371"/>
                </a:cxn>
                <a:cxn ang="0">
                  <a:pos x="45" y="1369"/>
                </a:cxn>
                <a:cxn ang="0">
                  <a:pos x="89" y="1367"/>
                </a:cxn>
                <a:cxn ang="0">
                  <a:pos x="138" y="1367"/>
                </a:cxn>
                <a:cxn ang="0">
                  <a:pos x="188" y="1365"/>
                </a:cxn>
                <a:cxn ang="0">
                  <a:pos x="455" y="1365"/>
                </a:cxn>
                <a:cxn ang="0">
                  <a:pos x="506" y="1367"/>
                </a:cxn>
                <a:cxn ang="0">
                  <a:pos x="554" y="1367"/>
                </a:cxn>
                <a:cxn ang="0">
                  <a:pos x="597" y="1369"/>
                </a:cxn>
                <a:cxn ang="0">
                  <a:pos x="631" y="1371"/>
                </a:cxn>
                <a:cxn ang="0">
                  <a:pos x="631" y="1307"/>
                </a:cxn>
                <a:cxn ang="0">
                  <a:pos x="518" y="1307"/>
                </a:cxn>
                <a:cxn ang="0">
                  <a:pos x="479" y="1303"/>
                </a:cxn>
                <a:cxn ang="0">
                  <a:pos x="447" y="1299"/>
                </a:cxn>
                <a:cxn ang="0">
                  <a:pos x="425" y="1290"/>
                </a:cxn>
                <a:cxn ang="0">
                  <a:pos x="409" y="1282"/>
                </a:cxn>
                <a:cxn ang="0">
                  <a:pos x="399" y="1269"/>
                </a:cxn>
                <a:cxn ang="0">
                  <a:pos x="395" y="1252"/>
                </a:cxn>
                <a:cxn ang="0">
                  <a:pos x="393" y="1233"/>
                </a:cxn>
                <a:cxn ang="0">
                  <a:pos x="391" y="1209"/>
                </a:cxn>
                <a:cxn ang="0">
                  <a:pos x="391" y="53"/>
                </a:cxn>
              </a:cxnLst>
              <a:rect l="0" t="0" r="r" b="b"/>
              <a:pathLst>
                <a:path w="631" h="1371">
                  <a:moveTo>
                    <a:pt x="391" y="53"/>
                  </a:moveTo>
                  <a:lnTo>
                    <a:pt x="391" y="30"/>
                  </a:lnTo>
                  <a:lnTo>
                    <a:pt x="390" y="13"/>
                  </a:lnTo>
                  <a:lnTo>
                    <a:pt x="382" y="4"/>
                  </a:lnTo>
                  <a:lnTo>
                    <a:pt x="370" y="0"/>
                  </a:lnTo>
                  <a:lnTo>
                    <a:pt x="348" y="0"/>
                  </a:lnTo>
                  <a:lnTo>
                    <a:pt x="306" y="38"/>
                  </a:lnTo>
                  <a:lnTo>
                    <a:pt x="263" y="70"/>
                  </a:lnTo>
                  <a:lnTo>
                    <a:pt x="219" y="94"/>
                  </a:lnTo>
                  <a:lnTo>
                    <a:pt x="174" y="109"/>
                  </a:lnTo>
                  <a:lnTo>
                    <a:pt x="130" y="119"/>
                  </a:lnTo>
                  <a:lnTo>
                    <a:pt x="91" y="128"/>
                  </a:lnTo>
                  <a:lnTo>
                    <a:pt x="55" y="130"/>
                  </a:lnTo>
                  <a:lnTo>
                    <a:pt x="24" y="132"/>
                  </a:lnTo>
                  <a:lnTo>
                    <a:pt x="0" y="132"/>
                  </a:lnTo>
                  <a:lnTo>
                    <a:pt x="0" y="196"/>
                  </a:lnTo>
                  <a:lnTo>
                    <a:pt x="26" y="196"/>
                  </a:lnTo>
                  <a:lnTo>
                    <a:pt x="59" y="194"/>
                  </a:lnTo>
                  <a:lnTo>
                    <a:pt x="103" y="189"/>
                  </a:lnTo>
                  <a:lnTo>
                    <a:pt x="150" y="179"/>
                  </a:lnTo>
                  <a:lnTo>
                    <a:pt x="200" y="164"/>
                  </a:lnTo>
                  <a:lnTo>
                    <a:pt x="251" y="143"/>
                  </a:lnTo>
                  <a:lnTo>
                    <a:pt x="251" y="1233"/>
                  </a:lnTo>
                  <a:lnTo>
                    <a:pt x="249" y="1252"/>
                  </a:lnTo>
                  <a:lnTo>
                    <a:pt x="243" y="1267"/>
                  </a:lnTo>
                  <a:lnTo>
                    <a:pt x="233" y="1279"/>
                  </a:lnTo>
                  <a:lnTo>
                    <a:pt x="217" y="1290"/>
                  </a:lnTo>
                  <a:lnTo>
                    <a:pt x="196" y="1299"/>
                  </a:lnTo>
                  <a:lnTo>
                    <a:pt x="164" y="1303"/>
                  </a:lnTo>
                  <a:lnTo>
                    <a:pt x="124" y="1307"/>
                  </a:lnTo>
                  <a:lnTo>
                    <a:pt x="12" y="1307"/>
                  </a:lnTo>
                  <a:lnTo>
                    <a:pt x="12" y="1371"/>
                  </a:lnTo>
                  <a:lnTo>
                    <a:pt x="45" y="1369"/>
                  </a:lnTo>
                  <a:lnTo>
                    <a:pt x="89" y="1367"/>
                  </a:lnTo>
                  <a:lnTo>
                    <a:pt x="138" y="1367"/>
                  </a:lnTo>
                  <a:lnTo>
                    <a:pt x="188" y="1365"/>
                  </a:lnTo>
                  <a:lnTo>
                    <a:pt x="455" y="1365"/>
                  </a:lnTo>
                  <a:lnTo>
                    <a:pt x="506" y="1367"/>
                  </a:lnTo>
                  <a:lnTo>
                    <a:pt x="554" y="1367"/>
                  </a:lnTo>
                  <a:lnTo>
                    <a:pt x="597" y="1369"/>
                  </a:lnTo>
                  <a:lnTo>
                    <a:pt x="631" y="1371"/>
                  </a:lnTo>
                  <a:lnTo>
                    <a:pt x="631" y="1307"/>
                  </a:lnTo>
                  <a:lnTo>
                    <a:pt x="518" y="1307"/>
                  </a:lnTo>
                  <a:lnTo>
                    <a:pt x="479" y="1303"/>
                  </a:lnTo>
                  <a:lnTo>
                    <a:pt x="447" y="1299"/>
                  </a:lnTo>
                  <a:lnTo>
                    <a:pt x="425" y="1290"/>
                  </a:lnTo>
                  <a:lnTo>
                    <a:pt x="409" y="1282"/>
                  </a:lnTo>
                  <a:lnTo>
                    <a:pt x="399" y="1269"/>
                  </a:lnTo>
                  <a:lnTo>
                    <a:pt x="395" y="1252"/>
                  </a:lnTo>
                  <a:lnTo>
                    <a:pt x="393" y="1233"/>
                  </a:lnTo>
                  <a:lnTo>
                    <a:pt x="391" y="1209"/>
                  </a:lnTo>
                  <a:lnTo>
                    <a:pt x="391" y="5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AutoShape 2" descr="data:image/jpeg;base64,/9j/4AAQSkZJRgABAQAAAQABAAD/2wCEAAkGBxQTEhUUEhQUFRUVGBgYGBcVFBcWFxUXFxYcHRYYFBgYHiggGBolHRkVITEhJSksLi4uGB8zODMsNygtLisBCgoKDg0OGhAQGiwfHBwsLCwsLCwsLCwsLCwsLCwsLCwsLCwsLCwsLCwsLCwsLCwsLCwsLCwsLCwsLCwsLCwsLP/AABEIALcBEwMBIgACEQEDEQH/xAAcAAABBAMBAAAAAAAAAAAAAAAGAAQFBwECAwj/xABNEAACAQIDBQMIBgUKBAYDAAABAgMAEQQSIQUGMUFREyJhBzJxgZGhscEUI0JSctFikqLC8CQzQ2NzgoOy4fEVFrPSFyWTo9PiNERT/8QAFwEBAQEBAAAAAAAAAAAAAAAAAQACA//EACARAQEAAgMBAQADAQAAAAAAAAABAhESITFBEwNRYSL/2gAMAwEAAhEDEQA/AJZd1+5lRxmFrEppYDgQpAv4i1ulYh2DOsim0RUMpOWRr91gdFZfnQqnlRnjYrJh42sSO6zJwNv0qlMJ5WoP6TDzJ1yMrc/HLVdEO4vdjFxvlbDmxJsyyRkWvpe5BHsqJx2BkjF5IZVHUxsQP7ygj31ZD764LEZSsuQi4IkXKeXPUdeddxi4ZFISWNrgjR1PEdL1bWlOdtGeDL7RSxKeb6KfzYcEagesU0ljtSF5biPfAQ+AceyRqjN/NMVs0/fmlh/9VFUfOnvk5N8CngzD25T+9Xfe3ApJ9GkkzXgxCSrY/aW5F/DSpKCj2gbD0Cps4cz4KA5iOznxKm36S4dh8TRNidy4CTYLe5Fu+g9WQkVt/wAumHCyKpUKJDLqWYfzYDhSFvfup53XjQqCsJh+ynQXJve1+WlGjebQvPGTIjC2h1Nxppxt6bUTQm6D0UhZO6D3wcJ6Bh7JGHyqsvLbABjIXJtngt+pI/8A3VY24rXwaj7ryD9on50B+XeP6zAt17Vf2oz8zUVbJEDwINP8GMoIJHGh0GpHDJmkgANsyg/qsw/drOltPxR31Pmg6+PgKLdo7uwZ3VI2AVmHcbEcASNSI5h7beqg7b2IMcJyFbCTJx1uUzHu9LBdf0h6A43hF8XiDYakMP8AEjV/nVqSHe6N9x9nRwY5cjNdldCrOrEd0twCqw8zmoo63ow/aYSZf0b63PmENfT8NVP5Pca/06AM7lcxspYlQSrJoDoPOq49poTDKBxMb2HiVNq1PBVEPsuXOcphYkk2WeK+p+6zBvdXPEbNxS8cPNbqI2YfrAWrphN75Ld5bg8QJpzy5CSR0/ZqUbeKIQRMY2BzTKCEhJGXI39GkR/peTD0njXLhjXTlYD58cQbEWPQ8fZXP6WTR3sPeGKSSNGeQ53VcsgnynMwFsrzzrz5i1Mkmwrrc/R2b9JIAfa0WFP7VP5/0OVb+TrDXxeHfW/aONDbRYr/AL3rAtRz5Voc2ERvuTKfUUcfEiobyeYOMYrSxXJJIigqVSQGNWIKSyX7pHFutgKJ/KJDm2fN1Uxt7JFv7ia6Y9OeSmkGhrduFaxc625V1YWjftNja62w3viH5pVaJVmblL2mzMnhNH7Wb5MKrSMaVj602NamtrVipNSK1IrY1g1Jxy0q6EUqloR43eCLtpI5cJFLlL966jzQWOhRtdCPOHCo9tpbNf8AncI8fjG+nszfKuO3NkA4+VjHKB2jd7LeMkrl42GXlzOtDZF6xZHTYzTZ+x5+E8sRAA7+g08SlvHjzrRt0MC2kW0YwfEqfeGFBpStClGkOW8nuLsDDPHIpGhDnUeFwQfbUdiNztoLxhDeIMZ+DUNQTvHrG7oeqMVPtWn8G82NTzcVN/ecv7nuKktbyTyscG4a11mYW6DIn5VPbypeEeDr8CPnQr5HJy0E4Y3IcMf7yt+VF28A+oY9Cv8AmA+dLMDco77j9JviazitcPKPBh7Ub8q6YvzrjS4B9ZFz8azGl42HUj4MPnUVTh++t+tFOAP1S/hHwoWcWYeFFOzf5oeihDzydv8AyeQdJm98cfzvW+/eyIcQkPbqWCOcpDFSpIGuno53pr5O37k69HQ/rA/9tTO8y/Ug9HB9zD51qiKyn8muFa5SXEJe/EpIB6sqn31DYLc8jaEMCSCVIcrStYxnIZLsAAW1tJ158qsfl1tQruNtK0mIkkDM00bEZbMQQSSDrdRfL7BRFQ7v/sQ4Y4mLNmEc2HbMdCRNh21It95GHHpprXXa2CkDiR45FDwYYklCO99GVSNbc116VMeUbaSTYuXsiro6YcOeNpIc5ygjQ2zrci+oIo52Jv3gTBErYlFdUQMHzJZlQA6kWOoOtSV5urgpVfD4js/qu0jtILWP1wGtjfijjhyq7zr8KiIdq4SbzJsPJw0EiPre4Nr8QalSKfFXnnF4hoiRPGocMQO0iVMwCONSqJpfLa556Gt5iGwoPZiMpOe6Cf6WMakFjlv2XC/K9XbNsQFiyzYhGsVBDh7BmDEATK4tcDS3KmWO3X7SNkMoObKMz4eFiMt9R2YQX148eNuNc+NdLlKpHCwhJY5B9h0b9VgflS2ngQk8qi9llkUehXIqyNueT6eZ2kE8JZ7E3jMYJAAvZLgXtfhzqJ3h3CxjSyvGsbB2LaSBTd9T54HO9WrpncY8lmIUYsLf7y/rRsx/6Qqyt64s+CxIA17GQj0qpI94qstxN3MXhcYrzQOqFlBa6sBoQSShP3uPjVvTx50ZPvKV/WFq6TxnJ54juTlGl+fQfnXfIBoOArhh5ALE+HwrsrXua6Rg8wO0ZYh9XK6a37rkC/o4VotE3k6xkSNMkzRqHCEdoVAJBa4GbnqKid4IlXEzBLZc5Iy2tZtRa2ltazfSYGtbVvasWqLQisWrY1g0JralWbUqloRbW3cmkxss6Qqy9uTdZwrALJYllZD04X9hodk3bxK8cNiPQiRy+9JNfZVkYfuTTG+W00hvfq2b96nwxBbzO6evX0DlWbW9Kcn2eyglgyW4h4pVZfxjIcvr60yIB4PGf8VB7mINXLhsD2M7YhWdi3FWN1HdCkjTiQBrUliIoZRcxq55q4DAfivQtKKbCP8AcY/hGYe1b0wxk2Q2ZW16gj41cJ2FGZmEsEJwxAsiIAUJvmCLoFW9m011608m3H2eEzBpkU8OxnmzegB2I9o0pGkJ5Dp8y4kC/wDRe4v+dWHt0fyeW9/Nv1OhB09lBvk4KJisVCqSKUAs0ty7xpJZWbQAnvcQNb0Z7c//ABcR/ZSH2ITSAf8A8XjI7zFQAo7yniFH3b9DXfCbTgsw7aLhpdwOBHI2oNw+0AVcX5X16g/6musWLBUGwvqOHIWt8beqsdtB7FpcnnYmxHpoi2S31Q9fuJqFxRBkYADj0661M7NWyAD+NaRRj5O2+sxA6rGfYX/OibeIfydjwsUP7Q/OhHcB/wCVSL1hJ9kifmaL94iPo0t+AAJ8O+tj6jY+qtCBiGXxB91Be2cK0OHiaMOSwljb7YW0gF7EHKCofhbiCKmMLtyJIc8puczAKCFdgHYHIpIvYDwPd6kXHtpY4O+VTdQz5AVdW+sYsNMoIJuq+/iaJ03wys3IFsbix5gPDj+VMzJRPizKtxIrAcrsw5AWCyE24kAW0yk6mmgRX82MNxuViR+duIX2a6ak9KmQ+SG066V6n2fNnijf76I3tUH5156k2MAplMBVQR3isiAXYBbAvqLkAaa3voLVfG6kgODw9uAjVeP3RYa89BUKqHffePG4baWJSLEyqodSFLZlUNEjaK1wB3uFNMN5TNpINZUk8HiT9wKa6eWdMm02I+3FE3sun7goJgn7y36j40GLEw3lfxQ0kggf8OdD72apPD+WJD/OYRhzukof3MoqpWktp00rfEyDMfUfaL/OraXThfKhgpWVWE8ZYgd5ARfN+ixt6asJONeUk1Fxxvb2jT4GvVWHlzorfeVT7QDTFVAbRiyYiRfuSyL+q5HyrVONP98YcmPxA/rWb9fv/vVHg610c2XFd8P5tcX4V0wZ0PpopjvasGtqRoLStTW5FYtUmlKt6VSW9PsSN2ZrspcliVIOtgLgMCK1G7zAWWcn+0jRv8hSgve/fLFYbGyxRsmRAhCvFmteEOe8HU8mrnD5TsQvnwwPb7pkjPFh0fmrUaaGh2RicpHaRObfdeO/TXv/AMdaars3FJr2aH+zmuf21QVDJ5VEChpMLIASVukiOMyqpI72U8HU8OdPcP5VME3nLiE9MYP+RjR0ezlzOPOw8qsb20Vx3QLn6ssNeVzTBcYVJLCcHmJMPOgP95kA9lTGG8oWzm//AGMv445F95W1SmF3owb6JisOfDtVB9hIq0N0I7sYtH2s7IysGweU2N7Ms1yDbgbWo5xyXikHVHHtUiuq4hG1VlbTTKQeXWs2vfx/OkPPyJ3WINtB8RXSEkKt/vNz4g5QPhVhTQnKoezArY5hmB7x4huOlqxFgoj3TGlrNooCfZJ4pY8RWdtK9dgZTbw+Aqa2adKj9twrHiZFQWFxbieKg8z4042PJe/qqAr3He2NH6Ubj4N+7R5teIPBMrAEGN9Dr9knh6bVXe6zWx0HiXHtib/SrLxC3Rx1Vh7rUhUcu5MUh0kdTra2UDU35gk+2mUu4bJcpML2+1GDbUa3uNehAomixixj6w5Lce0Bjt4d8Cu0eNVwcrI+n2XDX9lZrrLQhHsjacUiMJu0FydZZMmhBswF7A8re6uX/EtqFwWV2yMNCmVDrlA4DQ5yPQegotbFZR9oekfCms+PbLGwPNhxOo09vGs/ro/ntDbWxOJmilSSAxqcuVkUyNYSKVuEJ71lAJF/VxNheTVv/L4r8Q0gN/0ZGA05aAUG4zaJ5Ag9b86L/Ju5+jzKdMmJlA/C2V1PrDVrHPkxnhxBnlp2JNLiYZYopJB2ORsilrFZGI0Gv2zVZTbMmQd+GZfxROPiKt3y04CSRsI0SuWAnB7MMWGsVicutuPuqszjsTCbLiMQnPKZXBvyBUmxPG4PCmsIbEkZ21HnH41riV1Hiq+5QPlRMNs4pEAEqsihQFeKKRcpAt56k2vpXB9u2tnwuDkzXJzQZSLsbqpjZbDw5VFCYQaHwZT6hmHzFelN08VmwOFcnjBHf0hAD7xXn3E42FwRHhUhbmUllYHUG2VybcKtPcTa5+hwKSLJmX1Bz8iKUgPKVFlx8h++I2/9tV+KmoCBbrmPE29VEvlGbNiEc84gPWrt+YoXSSygdD+9yrbDueFLAnU+qkK1wXneo1Uw9rNZpGhNDWLVsaxQWhWlSNKkH/lOhP8AxCSwPejiN7X/AKGVeI9VQEvQggkjjpxkj/8AlNHu/naNimMH1mVArICG76o72yHj/RLw+2ahuxxALXw40zWY4ZVvYzZe8qA69nDz/pfRVShNqwBMBC1rFpQx/wATDrb3Rih3tKOd/ILYNe7b6+Lhmsfq57aFjbQLw438Kr3LWaTnPWrNTexrUk0IaeSo22nDbmJBoOsL/kKv1eNeefJa3/mUF+rD2ow+dehh/HspgVmcZIWRTqBJJGTa1iFDL4dak4Scw8bj2git54mzsLjL2jrz0KlcpHjoR6GNc8KvfX8S/Gs1oC72m07HqF/yj8qxsB739A+Jpb8p9cPFFPvI+Vcd2m19XwJ/Orfa+CrYr5cXhz/WKP1jb51aV6qWBrTwnpLGfY61bVtf9elLJnFtaBiQs8TEEggSoSCNLEA3BrpLs+KTzo45B+lGrjhr5wNecd4YsuLxKkcJ5v8AqtamsU7L5jMv4SV+FWzp6MO7eFtYQRp/Z/V8f7PLTWbc/DEWHajiR9c729Halhyqldk7axOY/wArxKqil2yyuTlBCgKC1rlmVddBmudBRFht9MWUVY5gDaRmMkqSsMqkqM1gNbXJtzq3EOsVuSjebK68NCEYX690A68eNSe7OxPoolHaCTtH7TzMgHcC8Mxve1VuN+doLYgxzXAJVViYg8CPq9eV/QRRnuhvNJMZhiVWMRvkRrFQ4B4942F7jWqaN2kt7NkS4hYuxZVeNye8LgqVsR7cp9VCGztgbQjaYywo4lcsQXUjXoO9YeFuXqJnvPtz6HB2xRpAGVSFYKbMbX100NvbQ/gfKbA/nQYgEccipMB0vkcsP1aWQRj9iYkwyl8K6MXdgEh4BgzBFyjzQQo00udKB8dEyBQ6spzNoylTwHX11eO0fKdg1jIhYtNcKElSSIKzc5WZQFUcTa56CpaLevBGK8mMwzlVBezqMxUd4rHctqeCi55VF50wxBOnQ/A0fblufo5tfuyMBb8KmrNx272ExAD9jCxAuCI0J16m1xQxicHBC/ZwCNL98qDqbaE25cQPVVVA3veb9mTe4zg6aDhaxvrz9lDyju0T70JeINf7dvapoZj4VqeM313BrlAbSD0/GtozcCubGzg+INNUShpVg0r0ImrWsmsUFrWaRNKoCTyg7OWXHZRh45W7GNyXmaMm7uvdOqjSMDhzvyqB2Zu9kkBGExEZ6x4uFxw42C5uvtHSjDe+4x4PXDxj2TS/nXKCc5hy/g0ZXTcmwzv1iZMghYS2LKwz8LorZgB/iLqLcPCglo6sPezAxyBHaSON88oGdwmYCGEgXOhs2XieDGh47FBv2c0bWvYLiYWJtmtoJOeVP1/Cr0BgpT/ZeBVw2YXsepHLwqQ2hu9NGpYq5UGxYR3W12AOYAi3d6/aXrWuxoyA3pHK3KrSS24MEQx8BQ6iRRxPNgOB9NXwF1A/05V513IB/wCIQEcpkJ9HaC9ejW84fx/HOoK/23jVjllzBdJ2Guf7QJHBuOhpjgduAvcx3AIOkhFteNsp8edY3sxCJiMVmF7TQX0v58MpqKwSAI5HP/tv86NNG2/Dg4juq1guW2jaq7A8SK12FgV6HNlN76WJsRoD4VLbbiEkjG3CWT2dobimey5f5Q6jkFPtzf6VaG3bs72PQg++rgawOvp6VVcKCzDofhVmYY3VT1Ck+sX51BQ/lH2Zlx2JZechb9YBvnUPhsNE/m6246tpRPvtiWfEzM8ZjJI7jakAIoBvpobX9dCexSczmwtYc7dai3xEiIyrESrZwDZmBI4EE13xuMEbKci2bMGIUBrG17ZbXOp434nnrUTK15+X851/Sp1tttU1+9z9FBbbRg0BjBIPEcePAg0e+S3CqsvZNfvKZRqQHZHS9xzC2FvECgrY6HIL8D5t+lWFsOMRbRwiqysDDMl1YG5AVjw8bmpDneqFXwsgdC6926i4vZweI1041Vi7Dw3aSgxSOT/Nxhp1sdCWfW+QX14n0VaO8TqcLMHF1KFTqR5/duSDoBe5PIXNVns3ZMbxgr2iCXMq5XObKQjLqdb5C5/2qojnjNn4eIEds2YKwBLNdyAhVQh5FjJa/KxoXwuDYteRYwATp2UQzaXNyq6ixqUxuEiMhInxLHtDApYrKxOXUxrYEgG6k8rGkmzlMZMWJie+Ya5o2JYkGwZQOfI2qhqOLYbNYRxBuqmRTfwIewqY3dVo5JCt3zIt8zm4sdO8QTbUD2UJy7vYpRcwSMOqDtB7Y7ipmTNHCL3DhUHRg2ewPp7tKF+Pw+eEl8vEHRiedgRw+FBLBg2S3M3PgONFcG2s2FCuvevGpbrltdh01HCo2bDgO7nmtvz+ArU8ZvrnNh1Easote3O/EVGYka1Kxkth9eIAPv1+dRmJHCmhJBrgUq54Y3RfR8K6UEjWprNYqTWlWb0qktnbGwBO4kzlGVcnmhlIzE6i4PE9aYf8rzC/1sLdPqnTmOJ7RvhXHfre6TAPCEiSQShycxIIyFeFvxe6oz/xPZCFmwhQlVYAScVYXVhddQRzopTcu70vZ2cRmzMxyyORYoq81XknvqDk2TCw1jXXnlF9b87eJp/gfKFFiG7IQTZnBF1KnKLasTcWAvx+dLLRv+joCb8bDijyyoDmkY34W0A4WGlQGzsUI73zG56m3DxNGflBH1MZ6P8AFTQHWp4zRDu5tJRiocq2PaJxsB5w10q/ud/H8+tebNiNbERHo4+Nek34mhAfeTZmefEkNHd+xYBswIyR5dTlI+1pY86ghsWdYsoEbE382ZFtcEX+sK+FGm14AJXci91UW05FfyqNjcX7y6dPV4UbaDe2c8BLSIcrtcFWV9WQEjunrf2Gh/ZGMtiCxVrMOltb6cfSaIt+gDh18GT/AKZFAuxf53+Ooq2uP0bTYixLDn+VWfsTFZsPC1uMSHr9gVVMvm1ZG6Ul8HB4Jb9UlflQFWeWuUjHBQCA8EbdLkM4PuUUCYfGiIk668LW5VdG/myI8RikDohcR2S7MCVLcTb7p7T3UMz7gYdmyWlXQkkMG9lz1typSuIcSGmD5bd8X9Bvy5HSpKTJJKmZWZVJ7uguCRa/QG3r9GtTuO3Vw+FAYyuT2gORgLMqcb5RfjmHHn4VEYrFBGfs0tck3Y3Jv1tRsyCeLDpMpVbIYpHRwcPC2qPYElQpHqPIU72TKkWMwtwCc5XOqldShAuC7DW54Vw2ZJ2c89lusuILjUarKqNp6L2p3tIKJsPIEAyzwkkC2hkUG9vxe6scry03xnHY929Kr4WeNwxV43UgdMpuR4iqSj2fJhyQDIovwPeA6lZIrn9ZVFXvj8FdXFibqw7oubEW0vzqr9sYQso7pJUAXsb3Gmo4A8K3a5yBmPbNizDPmRCUIyuMw1F3uR1PP0a3qAwG1nQ945gePqFtPUBU1PhrSAkEE925BB49eXOmD4INm0ueP3W6HUCx5cRz48aVZ2kBtVI3YoXVgSLro2h07wNZxm1HmRc7MV7UMQxuSQAMxY6k2Nqip8OczHllQ68bkAH33p1hIs0dr2N9PSw09XdqQmx0oKBVVgFADEgecBY6jxDUxxuPuFFjm0BOlvH4U9w8pxAfIj8FvcXUsAb5bcbjXTr4VDY1SDrxB+dq1vofUhhcWApQg6g8Lc/96a4gaVqOIrpKNDSHbAN3PQTTimezjow8fj/tTu9BYNYNZrFSYpVi1KpCXy1oR9EaxsBMCbGwuY7XPLnQxsDGxYpFwmIOVluMPMfsE69m/wCjfhfrbQhaKPLYt1wh8ZR7RHQzuNslXLSvay91ddc2hLeoWt6azk1BXs3Yf0aNojcSsPrHXzl/Aeg5deNP9n4tXW6tmtpfTXLoeGl734VD72YxocKxzEs5EYYnUAjW3TuhgOlC26m9H0W6SAtExvpxQ9R19FYyl101LNrFmxRyHKRclR3lzDvMBqOY1NV9vjswQyAoAEcBhZQALgBgLaWzC9uWai+DenBysn1gVQ2Zi6gKAt7XPXMU9tQ3lC3ow08SwwfWMGDGQCyqAPNU/avp4adav49rPQPwT2kU9DXpp68vYZu8vpr07G11U9QD7QK6VzD28V+1IubGK/hoTy9VQ6S208SfdUxt2Mme+Ww7JtdO8bNyB8QNelQrLbjWa3ENvwT9FBHVSf1iKBNkN9aPG/wqwd70vg2tyC+6a/zqusJ3XB6X+BrM9a+Dc+bVgbjN/IovAuOP9YxqvVPdo73AkvhLfdkce4H96tObtvJEC0baK4Bysdb/AKJBPeGvv41EpnRmYx30AGRgbAXJ8+1rk8PRUxvdiY44kaUjJnyknUd4cxzGlQMO2YGGhsNQDbKCASLg8CNP9qLZGpFaz4155MzgASlggt3cxIJA62zDU1pjsMrSEq5a+QggWvdAWBGtu8badKc4BX7No0UFw1gcuYDMMhIkDWU66WBJKi1zat8bFHD9WrK8q+eQNE5gKeTaen0G4qtk7Ulq3Nz1hkwOGusTMqBdVUkFDlHiCMo91SeL2Jh5NXhQ8/NtwII4eIB9VefZSByv6BXdMTIo7kkifhdl+BrH6/41+b0DJJ8uJvUFPuzC9yDKt83mtoMzBtAwPAjSpjAyZ4on+/GrcfvKDVab5b0YvDY2WOOayDIVUxxsADGpOpW/G/Oulc4IdqbnRyC4dlOuvne30ECoDF7jk9+OVQbk6oQPcajIvKPjBxEDemMi/wCqwrp/4iyWIbDxa/dZh8b1bh7R2193pQmS0RIa6lWsSDe4II8ahH2ZMgYZdQVtYqb2DBvAjvUSSb6q3nQkehwfioqNl27ETezj1A/OnYEeDuVFlAHgOGnAi2utC+2YSsjggg5r24edqPjRfsPFIYwQTlcGx6a6gj0g1B75x2mU9UB9YZh8AKYKgI5rsttbi9/XbT308IqMw4Itb7Jcflb31JKa1A12c2pHh8P96fVHYQ2k9oqRoJVg1k1qTUivSrWsUIb+VzAGWLD2bKVZ/su5N1XgEBPLjaorcPCYfIEnkldgJCQGxKRqAwIOUquQgZrk8b0Vb7XtCemfnrfucvn+dMNkSgkZ3y8RqTY3Glxwt6dKK1pCb6wYOWJPocqMVc5w0gXQKdQ0lr2N+fOgg7Gc+b2Z8BNAT7nvVpYjDsjEMo72d/NFiVB71qxFgIpFzPBhzfmYYvmL0Sw6VpFsnEIrqsMhDgAlUZuBv9kGmOI2VKgJMMo5C8bj4joDVxDZOCET5YoC7CxtGE7txcCwB5e6omDZGFFjFGUYG/cllGpGuhex+VO5Bq1Vv0Eq6ksAbqbesaV6Z2e14oj1jQ8Oqiqwx6MvaAyTGyOwIc2YlWygliTdcova171Y+wmvhsOesMR9sYp5chceIB8q7FMRAwLANEwFjbzXubWP6Q/15B67XkA0lkH99vzos8tg7+DP6M498VV7BfK/o+RrNjUqU2jtWds8YkcqSbhmJHHTj6qgnLggG2ptcAae6pKFyzsSOIU+1QfnXHGDVfxCjGdLK9ivBteNSeag+6jnydN9RKOkt/ai/lQFsw/VJ+ED2Ua+Th9MQvRoz7Q4/dpZTW9WHjeEicEx3Ba1rqNRnF+GW+YnoDQhseCTBuU7LEKWAyyYZi0Mt9AzJKDkPXvX6aWNFu+RthJDYsAY8ygA5kMiiRQD1UsPXQZ9P7CONZuzkXNlgLsVLgWs2bKAQVKnQkG/CuP8uNt6dv48pJ2fbw7LaPCTSKAki5TowZ8rsO07wACmzXOUA24k1VrRC+lXk+GWSN4SbCRHXUWtmUi9vC4qlI9kYi2sTlhxyjNrbXzL871nDG2U5ZargFNZ1FSGF2Fi3XMuGksDbUohvYE912Dcxra1c8fgZIbCaNkLC4DaXHO1P55DnF37qNmwOGP9VGOXJbfKqs8sClceDyeCM+sM6/ACrH8n02bZ8H6IdfZIwHutQT5bYfrsK33o5F/UZT+/Xf44/VbfSPCtTia3MBrjJHaosnEVr2t60K1iNdaksLdKYfRV6oze85vga5b7yd3DsNBd1b9kj0DVvZXHc6QiJwL+eCdL8V/+tSu92HDQKcvBxxA5q35CtRmgSKYs+nCpWHgKaYOIC+lOoeFMTle0g9I99ShqKxWhv4VKXqRE1q1ZJrW9CYNYpUqktLe+CR407JGcqTdUyZtQLG7MotpwvzqIwOyprhjGwsRobA2BBPAmi7GbQihAaaSOJSbAyOEBPGwLWubA+ytIds4dvNxEJ9EyH50Xs7DW2UIlztHJlYEaRyOQQmtwimw/jnUfi9qotw1111zB0sL9XUcKP48UjHR0PoZTz9NOFOn+3SjUO1bYbbOGLC08X/rJ+dYTFxM3dkVxb7Lq3wJqymjBOoB9Ivz9FNm2RAfOgiPpiU9eoq4rkrrGC4NgbZGubacDzo/3Va+Cw39hF05IPyrnLuzhDxw0HqjVenSpHDQLGoRAFVRZQOAA4AVTHQuVvoO8p+xjiRhrOEKmQd4Eg5hH04cOlBGG3MmUuO0gYHTRpAef9XVr7zYcOik37rEj2f6VDYrDqhupJuxvf03qtMAh3XnW7LkYBQuknRbfaA+6aFZ5ixAtbUa5l6jxq3TqD+Jfg16puVLN6Das701rYy2S14x6x7GNGXk7b62cdVQ+wsP3qDNjH6sek/Gi3cFv5VIOsJ90ifma0wnt9dqQRQZJ3ZBKwUFeIysCW4GwFhy50x2TMoiWLOriI5Qy2s0Zu0RFtLZClvAU9392ckuBnLqC0cbuh5qVGbQ+rhwoO3VhBYooH16hgLgWkF2ZQTy70zH0oKMmsRUdrEXIIGW2trsevo9NMIdn4WSRy2Gw7ZwWJMKXLXuSxA1Op99Yl2ViFDDsZTe2t4mHHwcn3U3wccsUseaObzrH6mUgA6alVIA15nlXHWUdf+a64vZWGClVhCjUXR5UI1vplYaaX9Z61yl2UJAMpnWw+ziGtf0SZqcbZmCta9uetwNbc7cONR0e10AI7SPW4/nFv8fRWuVZmMEfk/b6iVPuYiUC9r2JDC/toe8tkJ7HDPzV5F0t9uPMPfGKl9wJgXxiixAkjcW1/nI9f8tPd/tiHF4dEDBckyPci9gAwaw5khiK6y9OV9eehiWsDmOqtyHFb+HSnEF2jVjqbkH1UYL5NGAA+kDTMdYjYhlAt3WJHD3042PuZ2IyzlJRmPm57ZWQ2OoBzBgvDk3gadxaoEZK0RdacuK5Aa1IceTaMNJMptqiEX8GIJ/aFEW9WEvhpSBooU8NNHF/cTQ95MSBitftRutvHut+6asbbOCz4acDi0UlvSENvfVFVJiUKSWNhXTBTZrkdaY49b1tsU2zjxv7RWvoPcWOHrp9h2ui+j4UzxI7vrrvgG7noJ/P51VO9K9YJrBNBK1KtTSqC49oiyixC68wNdKZGMHiYj6VFPdoHujzeP2uHCmy36RmqtITevZkX0Sduyw+ZUJDBFzAjmp4g1VkUxHmsR6CR8Ktze9T9AxPdUfVNqDwqkg560VJpdqTDhNKPRK/511TeHFLwxM4/wAV/wA6gDI3WsGU9aNITjfPHLwxMvrIPxFXNuviHlwkDyMWd4wWY8Sbm50sK83mQ16I3Ea+Aw/4SPZIwqgp3t9rRa826HmGqAxs4N9eDn2Wqe3h/mgeji/sb86HMVbUePxANV9MawjRvUf2h+dVLj1tI4PJiP2qtqBDZh4D/OtVft3DETS8/rH/AM5rFjcqa2C31Y/jlRVuU9sYPGNx7LH5UIbtt3SOlvgKKN1ntjofHtB7Yn+dq0xVhbUw/awyxajtI3S4OveQjTTxqptycfaaND96Nxx5SL2g16KYzbwNXFz/AN6omWUwYkyre0GIYEDTul2Vhf8Au29dWXhxW9DvvgG4YpBf7wZfiKdR7yYRvNxUB/xV/OqBx0IikeO98p0PVSLofWpU+uuNxTsaeko8dG3myxt6HU/Ot3gVuKq3pAN/dXmrKPCu0MjL5rMv4WI+FWxp6GiwMcZJjjRL2vkQLcDrbjxrq6AixGnThVV+S7HStjGSSSR1aF7K7swDB0IIBNgbZtas/GQ5lYZmS/2kIVh4g62q31tfXNtmx/dt6GauUmxIzzcesfMUxGypfs43FD8XYP8AGK9dfouKA7uLU/2mHRv8jLWJnjWrjYGcV5KsMxJWedbkmx7NgLngAFBt66jsT5Iv/wCeL/Wgv7w4p5tffXFYWd4XWCTJl7wR4811DDTObcfdXEeVB/tYZT6JSPiprfKDtndrcefC4iOVpImVS2YAsDYqyi2niDVgCIEWPA6fnQZhfKRG5UNh5FzEC4dGAubXNwNBRsKdwV52xWGIJQ8VJU+lTY/Ct8PEFIsOPE8zUnvVh+zxmIXpK59TtmHuYVHCtsuko7ppbPbiPRWTXHAN3j6KKYf0jWKV6CVKsUqgt7aR7o0zd7gdOVNVH9WP1qVKoww3oA+hYjuEfVt9rwqnci9Pf/pSpUVpqUXx9v8ApXJ7eNYpUAnjt669AeT1r7Pg/vj/AN1qVKmCtfKHOUwTMrMpDx6qxU6kjiPTVYLtyQD+el9bsfjSpVnI4s/8yzDzZWPhZT/mWobGSSsSzKCSSTcqCSeOgW1KlRIdpXdlroTwvy6US7Aa2Mg/GB7QR86VKtMrRXj/AB1qmTgO0xuOg+/JiQOGjdqZUPqtSpUXwz0M7WizxxS21F4W9K6ofE5Sy3/QFR0SailSqR4I63EVKlWWh5uNs/sZMDNx7eTEoefdWLuftI59dWiw/jSlSrePjOXpvWwpUq4tqs8pEdsYSPtRox9Oq/BRQlIKVKtzwN8PV9wS5kVvvKG58xpSpVvFnJUXlJgy46Q/fSN/2Av7lDWbSlSrbDqppvAbSesilSqpiQvSvSpUFpmpUqVQ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QTEhUUEhQUFRUVGBgYGBcVFBcWFxUXFxYcHRYYFBgYHiggGBolHRkVITEhJSksLi4uGB8zODMsNygtLisBCgoKDg0OGhAQGiwfHBwsLCwsLCwsLCwsLCwsLCwsLCwsLCwsLCwsLCwsLCwsLCwsLCwsLCwsLCwsLCwsLCwsLP/AABEIALcBEwMBIgACEQEDEQH/xAAcAAABBAMBAAAAAAAAAAAAAAAGAAQFBwECAwj/xABNEAACAQIDBQMIBgUKBAYDAAABAgMAEQQSIQUGMUFREyJhBzJxgZGhscEUI0JSctFikqLC8CQzQ2NzgoOy4fEVFrPSFyWTo9PiNERT/8QAFwEBAQEBAAAAAAAAAAAAAAAAAQACA//EACARAQEAAgMBAQADAQAAAAAAAAABAhESITFBEwNRYSL/2gAMAwEAAhEDEQA/AJZd1+5lRxmFrEppYDgQpAv4i1ulYh2DOsim0RUMpOWRr91gdFZfnQqnlRnjYrJh42sSO6zJwNv0qlMJ5WoP6TDzJ1yMrc/HLVdEO4vdjFxvlbDmxJsyyRkWvpe5BHsqJx2BkjF5IZVHUxsQP7ygj31ZD764LEZSsuQi4IkXKeXPUdeddxi4ZFISWNrgjR1PEdL1bWlOdtGeDL7RSxKeb6KfzYcEagesU0ljtSF5biPfAQ+AceyRqjN/NMVs0/fmlh/9VFUfOnvk5N8CngzD25T+9Xfe3ApJ9GkkzXgxCSrY/aW5F/DSpKCj2gbD0Cps4cz4KA5iOznxKm36S4dh8TRNidy4CTYLe5Fu+g9WQkVt/wAumHCyKpUKJDLqWYfzYDhSFvfup53XjQqCsJh+ynQXJve1+WlGjebQvPGTIjC2h1Nxppxt6bUTQm6D0UhZO6D3wcJ6Bh7JGHyqsvLbABjIXJtngt+pI/8A3VY24rXwaj7ryD9on50B+XeP6zAt17Vf2oz8zUVbJEDwINP8GMoIJHGh0GpHDJmkgANsyg/qsw/drOltPxR31Pmg6+PgKLdo7uwZ3VI2AVmHcbEcASNSI5h7beqg7b2IMcJyFbCTJx1uUzHu9LBdf0h6A43hF8XiDYakMP8AEjV/nVqSHe6N9x9nRwY5cjNdldCrOrEd0twCqw8zmoo63ow/aYSZf0b63PmENfT8NVP5Pca/06AM7lcxspYlQSrJoDoPOq49poTDKBxMb2HiVNq1PBVEPsuXOcphYkk2WeK+p+6zBvdXPEbNxS8cPNbqI2YfrAWrphN75Ld5bg8QJpzy5CSR0/ZqUbeKIQRMY2BzTKCEhJGXI39GkR/peTD0njXLhjXTlYD58cQbEWPQ8fZXP6WTR3sPeGKSSNGeQ53VcsgnynMwFsrzzrz5i1Mkmwrrc/R2b9JIAfa0WFP7VP5/0OVb+TrDXxeHfW/aONDbRYr/AL3rAtRz5Voc2ERvuTKfUUcfEiobyeYOMYrSxXJJIigqVSQGNWIKSyX7pHFutgKJ/KJDm2fN1Uxt7JFv7ia6Y9OeSmkGhrduFaxc625V1YWjftNja62w3viH5pVaJVmblL2mzMnhNH7Wb5MKrSMaVj602NamtrVipNSK1IrY1g1Jxy0q6EUqloR43eCLtpI5cJFLlL966jzQWOhRtdCPOHCo9tpbNf8AncI8fjG+nszfKuO3NkA4+VjHKB2jd7LeMkrl42GXlzOtDZF6xZHTYzTZ+x5+E8sRAA7+g08SlvHjzrRt0MC2kW0YwfEqfeGFBpStClGkOW8nuLsDDPHIpGhDnUeFwQfbUdiNztoLxhDeIMZ+DUNQTvHrG7oeqMVPtWn8G82NTzcVN/ecv7nuKktbyTyscG4a11mYW6DIn5VPbypeEeDr8CPnQr5HJy0E4Y3IcMf7yt+VF28A+oY9Cv8AmA+dLMDco77j9JviazitcPKPBh7Ub8q6YvzrjS4B9ZFz8azGl42HUj4MPnUVTh++t+tFOAP1S/hHwoWcWYeFFOzf5oeihDzydv8AyeQdJm98cfzvW+/eyIcQkPbqWCOcpDFSpIGuno53pr5O37k69HQ/rA/9tTO8y/Ug9HB9zD51qiKyn8muFa5SXEJe/EpIB6sqn31DYLc8jaEMCSCVIcrStYxnIZLsAAW1tJ158qsfl1tQruNtK0mIkkDM00bEZbMQQSSDrdRfL7BRFQ7v/sQ4Y4mLNmEc2HbMdCRNh21It95GHHpprXXa2CkDiR45FDwYYklCO99GVSNbc116VMeUbaSTYuXsiro6YcOeNpIc5ygjQ2zrci+oIo52Jv3gTBErYlFdUQMHzJZlQA6kWOoOtSV5urgpVfD4js/qu0jtILWP1wGtjfijjhyq7zr8KiIdq4SbzJsPJw0EiPre4Nr8QalSKfFXnnF4hoiRPGocMQO0iVMwCONSqJpfLa556Gt5iGwoPZiMpOe6Cf6WMakFjlv2XC/K9XbNsQFiyzYhGsVBDh7BmDEATK4tcDS3KmWO3X7SNkMoObKMz4eFiMt9R2YQX148eNuNc+NdLlKpHCwhJY5B9h0b9VgflS2ngQk8qi9llkUehXIqyNueT6eZ2kE8JZ7E3jMYJAAvZLgXtfhzqJ3h3CxjSyvGsbB2LaSBTd9T54HO9WrpncY8lmIUYsLf7y/rRsx/6Qqyt64s+CxIA17GQj0qpI94qstxN3MXhcYrzQOqFlBa6sBoQSShP3uPjVvTx50ZPvKV/WFq6TxnJ54juTlGl+fQfnXfIBoOArhh5ALE+HwrsrXua6Rg8wO0ZYh9XK6a37rkC/o4VotE3k6xkSNMkzRqHCEdoVAJBa4GbnqKid4IlXEzBLZc5Iy2tZtRa2ltazfSYGtbVvasWqLQisWrY1g0JralWbUqloRbW3cmkxss6Qqy9uTdZwrALJYllZD04X9hodk3bxK8cNiPQiRy+9JNfZVkYfuTTG+W00hvfq2b96nwxBbzO6evX0DlWbW9Kcn2eyglgyW4h4pVZfxjIcvr60yIB4PGf8VB7mINXLhsD2M7YhWdi3FWN1HdCkjTiQBrUliIoZRcxq55q4DAfivQtKKbCP8AcY/hGYe1b0wxk2Q2ZW16gj41cJ2FGZmEsEJwxAsiIAUJvmCLoFW9m011608m3H2eEzBpkU8OxnmzegB2I9o0pGkJ5Dp8y4kC/wDRe4v+dWHt0fyeW9/Nv1OhB09lBvk4KJisVCqSKUAs0ty7xpJZWbQAnvcQNb0Z7c//ABcR/ZSH2ITSAf8A8XjI7zFQAo7yniFH3b9DXfCbTgsw7aLhpdwOBHI2oNw+0AVcX5X16g/6musWLBUGwvqOHIWt8beqsdtB7FpcnnYmxHpoi2S31Q9fuJqFxRBkYADj0661M7NWyAD+NaRRj5O2+sxA6rGfYX/OibeIfydjwsUP7Q/OhHcB/wCVSL1hJ9kifmaL94iPo0t+AAJ8O+tj6jY+qtCBiGXxB91Be2cK0OHiaMOSwljb7YW0gF7EHKCofhbiCKmMLtyJIc8puczAKCFdgHYHIpIvYDwPd6kXHtpY4O+VTdQz5AVdW+sYsNMoIJuq+/iaJ03wys3IFsbix5gPDj+VMzJRPizKtxIrAcrsw5AWCyE24kAW0yk6mmgRX82MNxuViR+duIX2a6ak9KmQ+SG066V6n2fNnijf76I3tUH5156k2MAplMBVQR3isiAXYBbAvqLkAaa3voLVfG6kgODw9uAjVeP3RYa89BUKqHffePG4baWJSLEyqodSFLZlUNEjaK1wB3uFNMN5TNpINZUk8HiT9wKa6eWdMm02I+3FE3sun7goJgn7y36j40GLEw3lfxQ0kggf8OdD72apPD+WJD/OYRhzukof3MoqpWktp00rfEyDMfUfaL/OraXThfKhgpWVWE8ZYgd5ARfN+ixt6asJONeUk1Fxxvb2jT4GvVWHlzorfeVT7QDTFVAbRiyYiRfuSyL+q5HyrVONP98YcmPxA/rWb9fv/vVHg610c2XFd8P5tcX4V0wZ0PpopjvasGtqRoLStTW5FYtUmlKt6VSW9PsSN2ZrspcliVIOtgLgMCK1G7zAWWcn+0jRv8hSgve/fLFYbGyxRsmRAhCvFmteEOe8HU8mrnD5TsQvnwwPb7pkjPFh0fmrUaaGh2RicpHaRObfdeO/TXv/AMdaars3FJr2aH+zmuf21QVDJ5VEChpMLIASVukiOMyqpI72U8HU8OdPcP5VME3nLiE9MYP+RjR0ezlzOPOw8qsb20Vx3QLn6ssNeVzTBcYVJLCcHmJMPOgP95kA9lTGG8oWzm//AGMv445F95W1SmF3owb6JisOfDtVB9hIq0N0I7sYtH2s7IysGweU2N7Ms1yDbgbWo5xyXikHVHHtUiuq4hG1VlbTTKQeXWs2vfx/OkPPyJ3WINtB8RXSEkKt/vNz4g5QPhVhTQnKoezArY5hmB7x4huOlqxFgoj3TGlrNooCfZJ4pY8RWdtK9dgZTbw+Aqa2adKj9twrHiZFQWFxbieKg8z4042PJe/qqAr3He2NH6Ubj4N+7R5teIPBMrAEGN9Dr9knh6bVXe6zWx0HiXHtib/SrLxC3Rx1Vh7rUhUcu5MUh0kdTra2UDU35gk+2mUu4bJcpML2+1GDbUa3uNehAomixixj6w5Lce0Bjt4d8Cu0eNVwcrI+n2XDX9lZrrLQhHsjacUiMJu0FydZZMmhBswF7A8re6uX/EtqFwWV2yMNCmVDrlA4DQ5yPQegotbFZR9oekfCms+PbLGwPNhxOo09vGs/ro/ntDbWxOJmilSSAxqcuVkUyNYSKVuEJ71lAJF/VxNheTVv/L4r8Q0gN/0ZGA05aAUG4zaJ5Ag9b86L/Ju5+jzKdMmJlA/C2V1PrDVrHPkxnhxBnlp2JNLiYZYopJB2ORsilrFZGI0Gv2zVZTbMmQd+GZfxROPiKt3y04CSRsI0SuWAnB7MMWGsVicutuPuqszjsTCbLiMQnPKZXBvyBUmxPG4PCmsIbEkZ21HnH41riV1Hiq+5QPlRMNs4pEAEqsihQFeKKRcpAt56k2vpXB9u2tnwuDkzXJzQZSLsbqpjZbDw5VFCYQaHwZT6hmHzFelN08VmwOFcnjBHf0hAD7xXn3E42FwRHhUhbmUllYHUG2VybcKtPcTa5+hwKSLJmX1Bz8iKUgPKVFlx8h++I2/9tV+KmoCBbrmPE29VEvlGbNiEc84gPWrt+YoXSSygdD+9yrbDueFLAnU+qkK1wXneo1Uw9rNZpGhNDWLVsaxQWhWlSNKkH/lOhP8AxCSwPejiN7X/AKGVeI9VQEvQggkjjpxkj/8AlNHu/naNimMH1mVArICG76o72yHj/RLw+2ahuxxALXw40zWY4ZVvYzZe8qA69nDz/pfRVShNqwBMBC1rFpQx/wATDrb3Rih3tKOd/ILYNe7b6+Lhmsfq57aFjbQLw438Kr3LWaTnPWrNTexrUk0IaeSo22nDbmJBoOsL/kKv1eNeefJa3/mUF+rD2ow+dehh/HspgVmcZIWRTqBJJGTa1iFDL4dak4Scw8bj2git54mzsLjL2jrz0KlcpHjoR6GNc8KvfX8S/Gs1oC72m07HqF/yj8qxsB739A+Jpb8p9cPFFPvI+Vcd2m19XwJ/Orfa+CrYr5cXhz/WKP1jb51aV6qWBrTwnpLGfY61bVtf9elLJnFtaBiQs8TEEggSoSCNLEA3BrpLs+KTzo45B+lGrjhr5wNecd4YsuLxKkcJ5v8AqtamsU7L5jMv4SV+FWzp6MO7eFtYQRp/Z/V8f7PLTWbc/DEWHajiR9c729Halhyqldk7axOY/wArxKqil2yyuTlBCgKC1rlmVddBmudBRFht9MWUVY5gDaRmMkqSsMqkqM1gNbXJtzq3EOsVuSjebK68NCEYX690A68eNSe7OxPoolHaCTtH7TzMgHcC8Mxve1VuN+doLYgxzXAJVViYg8CPq9eV/QRRnuhvNJMZhiVWMRvkRrFQ4B4942F7jWqaN2kt7NkS4hYuxZVeNye8LgqVsR7cp9VCGztgbQjaYywo4lcsQXUjXoO9YeFuXqJnvPtz6HB2xRpAGVSFYKbMbX100NvbQ/gfKbA/nQYgEccipMB0vkcsP1aWQRj9iYkwyl8K6MXdgEh4BgzBFyjzQQo00udKB8dEyBQ6spzNoylTwHX11eO0fKdg1jIhYtNcKElSSIKzc5WZQFUcTa56CpaLevBGK8mMwzlVBezqMxUd4rHctqeCi55VF50wxBOnQ/A0fblufo5tfuyMBb8KmrNx272ExAD9jCxAuCI0J16m1xQxicHBC/ZwCNL98qDqbaE25cQPVVVA3veb9mTe4zg6aDhaxvrz9lDyju0T70JeINf7dvapoZj4VqeM313BrlAbSD0/GtozcCubGzg+INNUShpVg0r0ImrWsmsUFrWaRNKoCTyg7OWXHZRh45W7GNyXmaMm7uvdOqjSMDhzvyqB2Zu9kkBGExEZ6x4uFxw42C5uvtHSjDe+4x4PXDxj2TS/nXKCc5hy/g0ZXTcmwzv1iZMghYS2LKwz8LorZgB/iLqLcPCglo6sPezAxyBHaSON88oGdwmYCGEgXOhs2XieDGh47FBv2c0bWvYLiYWJtmtoJOeVP1/Cr0BgpT/ZeBVw2YXsepHLwqQ2hu9NGpYq5UGxYR3W12AOYAi3d6/aXrWuxoyA3pHK3KrSS24MEQx8BQ6iRRxPNgOB9NXwF1A/05V513IB/wCIQEcpkJ9HaC9ejW84fx/HOoK/23jVjllzBdJ2Guf7QJHBuOhpjgduAvcx3AIOkhFteNsp8edY3sxCJiMVmF7TQX0v58MpqKwSAI5HP/tv86NNG2/Dg4juq1guW2jaq7A8SK12FgV6HNlN76WJsRoD4VLbbiEkjG3CWT2dobimey5f5Q6jkFPtzf6VaG3bs72PQg++rgawOvp6VVcKCzDofhVmYY3VT1Ck+sX51BQ/lH2Zlx2JZechb9YBvnUPhsNE/m6246tpRPvtiWfEzM8ZjJI7jakAIoBvpobX9dCexSczmwtYc7dai3xEiIyrESrZwDZmBI4EE13xuMEbKci2bMGIUBrG17ZbXOp434nnrUTK15+X851/Sp1tttU1+9z9FBbbRg0BjBIPEcePAg0e+S3CqsvZNfvKZRqQHZHS9xzC2FvECgrY6HIL8D5t+lWFsOMRbRwiqysDDMl1YG5AVjw8bmpDneqFXwsgdC6926i4vZweI1041Vi7Dw3aSgxSOT/Nxhp1sdCWfW+QX14n0VaO8TqcLMHF1KFTqR5/duSDoBe5PIXNVns3ZMbxgr2iCXMq5XObKQjLqdb5C5/2qojnjNn4eIEds2YKwBLNdyAhVQh5FjJa/KxoXwuDYteRYwATp2UQzaXNyq6ixqUxuEiMhInxLHtDApYrKxOXUxrYEgG6k8rGkmzlMZMWJie+Ya5o2JYkGwZQOfI2qhqOLYbNYRxBuqmRTfwIewqY3dVo5JCt3zIt8zm4sdO8QTbUD2UJy7vYpRcwSMOqDtB7Y7ipmTNHCL3DhUHRg2ewPp7tKF+Pw+eEl8vEHRiedgRw+FBLBg2S3M3PgONFcG2s2FCuvevGpbrltdh01HCo2bDgO7nmtvz+ArU8ZvrnNh1Easote3O/EVGYka1Kxkth9eIAPv1+dRmJHCmhJBrgUq54Y3RfR8K6UEjWprNYqTWlWb0qktnbGwBO4kzlGVcnmhlIzE6i4PE9aYf8rzC/1sLdPqnTmOJ7RvhXHfre6TAPCEiSQShycxIIyFeFvxe6oz/xPZCFmwhQlVYAScVYXVhddQRzopTcu70vZ2cRmzMxyyORYoq81XknvqDk2TCw1jXXnlF9b87eJp/gfKFFiG7IQTZnBF1KnKLasTcWAvx+dLLRv+joCb8bDijyyoDmkY34W0A4WGlQGzsUI73zG56m3DxNGflBH1MZ6P8AFTQHWp4zRDu5tJRiocq2PaJxsB5w10q/ud/H8+tebNiNbERHo4+Nek34mhAfeTZmefEkNHd+xYBswIyR5dTlI+1pY86ghsWdYsoEbE382ZFtcEX+sK+FGm14AJXci91UW05FfyqNjcX7y6dPV4UbaDe2c8BLSIcrtcFWV9WQEjunrf2Gh/ZGMtiCxVrMOltb6cfSaIt+gDh18GT/AKZFAuxf53+Ooq2uP0bTYixLDn+VWfsTFZsPC1uMSHr9gVVMvm1ZG6Ul8HB4Jb9UlflQFWeWuUjHBQCA8EbdLkM4PuUUCYfGiIk668LW5VdG/myI8RikDohcR2S7MCVLcTb7p7T3UMz7gYdmyWlXQkkMG9lz1typSuIcSGmD5bd8X9Bvy5HSpKTJJKmZWZVJ7uguCRa/QG3r9GtTuO3Vw+FAYyuT2gORgLMqcb5RfjmHHn4VEYrFBGfs0tck3Y3Jv1tRsyCeLDpMpVbIYpHRwcPC2qPYElQpHqPIU72TKkWMwtwCc5XOqldShAuC7DW54Vw2ZJ2c89lusuILjUarKqNp6L2p3tIKJsPIEAyzwkkC2hkUG9vxe6scry03xnHY929Kr4WeNwxV43UgdMpuR4iqSj2fJhyQDIovwPeA6lZIrn9ZVFXvj8FdXFibqw7oubEW0vzqr9sYQso7pJUAXsb3Gmo4A8K3a5yBmPbNizDPmRCUIyuMw1F3uR1PP0a3qAwG1nQ945gePqFtPUBU1PhrSAkEE925BB49eXOmD4INm0ueP3W6HUCx5cRz48aVZ2kBtVI3YoXVgSLro2h07wNZxm1HmRc7MV7UMQxuSQAMxY6k2Nqip8OczHllQ68bkAH33p1hIs0dr2N9PSw09XdqQmx0oKBVVgFADEgecBY6jxDUxxuPuFFjm0BOlvH4U9w8pxAfIj8FvcXUsAb5bcbjXTr4VDY1SDrxB+dq1vofUhhcWApQg6g8Lc/96a4gaVqOIrpKNDSHbAN3PQTTimezjow8fj/tTu9BYNYNZrFSYpVi1KpCXy1oR9EaxsBMCbGwuY7XPLnQxsDGxYpFwmIOVluMPMfsE69m/wCjfhfrbQhaKPLYt1wh8ZR7RHQzuNslXLSvay91ddc2hLeoWt6azk1BXs3Yf0aNojcSsPrHXzl/Aeg5deNP9n4tXW6tmtpfTXLoeGl734VD72YxocKxzEs5EYYnUAjW3TuhgOlC26m9H0W6SAtExvpxQ9R19FYyl101LNrFmxRyHKRclR3lzDvMBqOY1NV9vjswQyAoAEcBhZQALgBgLaWzC9uWai+DenBysn1gVQ2Zi6gKAt7XPXMU9tQ3lC3ow08SwwfWMGDGQCyqAPNU/avp4adav49rPQPwT2kU9DXpp68vYZu8vpr07G11U9QD7QK6VzD28V+1IubGK/hoTy9VQ6S208SfdUxt2Mme+Ww7JtdO8bNyB8QNelQrLbjWa3ENvwT9FBHVSf1iKBNkN9aPG/wqwd70vg2tyC+6a/zqusJ3XB6X+BrM9a+Dc+bVgbjN/IovAuOP9YxqvVPdo73AkvhLfdkce4H96tObtvJEC0baK4Bysdb/AKJBPeGvv41EpnRmYx30AGRgbAXJ8+1rk8PRUxvdiY44kaUjJnyknUd4cxzGlQMO2YGGhsNQDbKCASLg8CNP9qLZGpFaz4155MzgASlggt3cxIJA62zDU1pjsMrSEq5a+QggWvdAWBGtu8badKc4BX7No0UFw1gcuYDMMhIkDWU66WBJKi1zat8bFHD9WrK8q+eQNE5gKeTaen0G4qtk7Ulq3Nz1hkwOGusTMqBdVUkFDlHiCMo91SeL2Jh5NXhQ8/NtwII4eIB9VefZSByv6BXdMTIo7kkifhdl+BrH6/41+b0DJJ8uJvUFPuzC9yDKt83mtoMzBtAwPAjSpjAyZ4on+/GrcfvKDVab5b0YvDY2WOOayDIVUxxsADGpOpW/G/Oulc4IdqbnRyC4dlOuvne30ECoDF7jk9+OVQbk6oQPcajIvKPjBxEDemMi/wCqwrp/4iyWIbDxa/dZh8b1bh7R2193pQmS0RIa6lWsSDe4II8ahH2ZMgYZdQVtYqb2DBvAjvUSSb6q3nQkehwfioqNl27ETezj1A/OnYEeDuVFlAHgOGnAi2utC+2YSsjggg5r24edqPjRfsPFIYwQTlcGx6a6gj0g1B75x2mU9UB9YZh8AKYKgI5rsttbi9/XbT308IqMw4Itb7Jcflb31JKa1A12c2pHh8P96fVHYQ2k9oqRoJVg1k1qTUivSrWsUIb+VzAGWLD2bKVZ/su5N1XgEBPLjaorcPCYfIEnkldgJCQGxKRqAwIOUquQgZrk8b0Vb7XtCemfnrfucvn+dMNkSgkZ3y8RqTY3Glxwt6dKK1pCb6wYOWJPocqMVc5w0gXQKdQ0lr2N+fOgg7Gc+b2Z8BNAT7nvVpYjDsjEMo72d/NFiVB71qxFgIpFzPBhzfmYYvmL0Sw6VpFsnEIrqsMhDgAlUZuBv9kGmOI2VKgJMMo5C8bj4joDVxDZOCET5YoC7CxtGE7txcCwB5e6omDZGFFjFGUYG/cllGpGuhex+VO5Bq1Vv0Eq6ksAbqbesaV6Z2e14oj1jQ8Oqiqwx6MvaAyTGyOwIc2YlWygliTdcova171Y+wmvhsOesMR9sYp5chceIB8q7FMRAwLANEwFjbzXubWP6Q/15B67XkA0lkH99vzos8tg7+DP6M498VV7BfK/o+RrNjUqU2jtWds8YkcqSbhmJHHTj6qgnLggG2ptcAae6pKFyzsSOIU+1QfnXHGDVfxCjGdLK9ivBteNSeag+6jnydN9RKOkt/ai/lQFsw/VJ+ED2Ua+Th9MQvRoz7Q4/dpZTW9WHjeEicEx3Ba1rqNRnF+GW+YnoDQhseCTBuU7LEKWAyyYZi0Mt9AzJKDkPXvX6aWNFu+RthJDYsAY8ygA5kMiiRQD1UsPXQZ9P7CONZuzkXNlgLsVLgWs2bKAQVKnQkG/CuP8uNt6dv48pJ2fbw7LaPCTSKAki5TowZ8rsO07wACmzXOUA24k1VrRC+lXk+GWSN4SbCRHXUWtmUi9vC4qlI9kYi2sTlhxyjNrbXzL871nDG2U5ZargFNZ1FSGF2Fi3XMuGksDbUohvYE912Dcxra1c8fgZIbCaNkLC4DaXHO1P55DnF37qNmwOGP9VGOXJbfKqs8sClceDyeCM+sM6/ACrH8n02bZ8H6IdfZIwHutQT5bYfrsK33o5F/UZT+/Xf44/VbfSPCtTia3MBrjJHaosnEVr2t60K1iNdaksLdKYfRV6oze85vga5b7yd3DsNBd1b9kj0DVvZXHc6QiJwL+eCdL8V/+tSu92HDQKcvBxxA5q35CtRmgSKYs+nCpWHgKaYOIC+lOoeFMTle0g9I99ShqKxWhv4VKXqRE1q1ZJrW9CYNYpUqktLe+CR407JGcqTdUyZtQLG7MotpwvzqIwOyprhjGwsRobA2BBPAmi7GbQihAaaSOJSbAyOEBPGwLWubA+ytIds4dvNxEJ9EyH50Xs7DW2UIlztHJlYEaRyOQQmtwimw/jnUfi9qotw1111zB0sL9XUcKP48UjHR0PoZTz9NOFOn+3SjUO1bYbbOGLC08X/rJ+dYTFxM3dkVxb7Lq3wJqymjBOoB9Ivz9FNm2RAfOgiPpiU9eoq4rkrrGC4NgbZGubacDzo/3Va+Cw39hF05IPyrnLuzhDxw0HqjVenSpHDQLGoRAFVRZQOAA4AVTHQuVvoO8p+xjiRhrOEKmQd4Eg5hH04cOlBGG3MmUuO0gYHTRpAef9XVr7zYcOik37rEj2f6VDYrDqhupJuxvf03qtMAh3XnW7LkYBQuknRbfaA+6aFZ5ixAtbUa5l6jxq3TqD+Jfg16puVLN6Das701rYy2S14x6x7GNGXk7b62cdVQ+wsP3qDNjH6sek/Gi3cFv5VIOsJ90ifma0wnt9dqQRQZJ3ZBKwUFeIysCW4GwFhy50x2TMoiWLOriI5Qy2s0Zu0RFtLZClvAU9392ckuBnLqC0cbuh5qVGbQ+rhwoO3VhBYooH16hgLgWkF2ZQTy70zH0oKMmsRUdrEXIIGW2trsevo9NMIdn4WSRy2Gw7ZwWJMKXLXuSxA1Op99Yl2ViFDDsZTe2t4mHHwcn3U3wccsUseaObzrH6mUgA6alVIA15nlXHWUdf+a64vZWGClVhCjUXR5UI1vplYaaX9Z61yl2UJAMpnWw+ziGtf0SZqcbZmCta9uetwNbc7cONR0e10AI7SPW4/nFv8fRWuVZmMEfk/b6iVPuYiUC9r2JDC/toe8tkJ7HDPzV5F0t9uPMPfGKl9wJgXxiixAkjcW1/nI9f8tPd/tiHF4dEDBckyPci9gAwaw5khiK6y9OV9eehiWsDmOqtyHFb+HSnEF2jVjqbkH1UYL5NGAA+kDTMdYjYhlAt3WJHD3042PuZ2IyzlJRmPm57ZWQ2OoBzBgvDk3gadxaoEZK0RdacuK5Aa1IceTaMNJMptqiEX8GIJ/aFEW9WEvhpSBooU8NNHF/cTQ95MSBitftRutvHut+6asbbOCz4acDi0UlvSENvfVFVJiUKSWNhXTBTZrkdaY49b1tsU2zjxv7RWvoPcWOHrp9h2ui+j4UzxI7vrrvgG7noJ/P51VO9K9YJrBNBK1KtTSqC49oiyixC68wNdKZGMHiYj6VFPdoHujzeP2uHCmy36RmqtITevZkX0Sduyw+ZUJDBFzAjmp4g1VkUxHmsR6CR8Ktze9T9AxPdUfVNqDwqkg560VJpdqTDhNKPRK/511TeHFLwxM4/wAV/wA6gDI3WsGU9aNITjfPHLwxMvrIPxFXNuviHlwkDyMWd4wWY8Sbm50sK83mQ16I3Ea+Aw/4SPZIwqgp3t9rRa826HmGqAxs4N9eDn2Wqe3h/mgeji/sb86HMVbUePxANV9MawjRvUf2h+dVLj1tI4PJiP2qtqBDZh4D/OtVft3DETS8/rH/AM5rFjcqa2C31Y/jlRVuU9sYPGNx7LH5UIbtt3SOlvgKKN1ntjofHtB7Yn+dq0xVhbUw/awyxajtI3S4OveQjTTxqptycfaaND96Nxx5SL2g16KYzbwNXFz/AN6omWUwYkyre0GIYEDTul2Vhf8Au29dWXhxW9DvvgG4YpBf7wZfiKdR7yYRvNxUB/xV/OqBx0IikeO98p0PVSLofWpU+uuNxTsaeko8dG3myxt6HU/Ot3gVuKq3pAN/dXmrKPCu0MjL5rMv4WI+FWxp6GiwMcZJjjRL2vkQLcDrbjxrq6AixGnThVV+S7HStjGSSSR1aF7K7swDB0IIBNgbZtas/GQ5lYZmS/2kIVh4g62q31tfXNtmx/dt6GauUmxIzzcesfMUxGypfs43FD8XYP8AGK9dfouKA7uLU/2mHRv8jLWJnjWrjYGcV5KsMxJWedbkmx7NgLngAFBt66jsT5Iv/wCeL/Wgv7w4p5tffXFYWd4XWCTJl7wR4811DDTObcfdXEeVB/tYZT6JSPiprfKDtndrcefC4iOVpImVS2YAsDYqyi2niDVgCIEWPA6fnQZhfKRG5UNh5FzEC4dGAubXNwNBRsKdwV52xWGIJQ8VJU+lTY/Ct8PEFIsOPE8zUnvVh+zxmIXpK59TtmHuYVHCtsuko7ppbPbiPRWTXHAN3j6KKYf0jWKV6CVKsUqgt7aR7o0zd7gdOVNVH9WP1qVKoww3oA+hYjuEfVt9rwqnci9Pf/pSpUVpqUXx9v8ApXJ7eNYpUAnjt669AeT1r7Pg/vj/AN1qVKmCtfKHOUwTMrMpDx6qxU6kjiPTVYLtyQD+el9bsfjSpVnI4s/8yzDzZWPhZT/mWobGSSsSzKCSSTcqCSeOgW1KlRIdpXdlroTwvy6US7Aa2Mg/GB7QR86VKtMrRXj/AB1qmTgO0xuOg+/JiQOGjdqZUPqtSpUXwz0M7WizxxS21F4W9K6ofE5Sy3/QFR0SailSqR4I63EVKlWWh5uNs/sZMDNx7eTEoefdWLuftI59dWiw/jSlSrePjOXpvWwpUq4tqs8pEdsYSPtRox9Oq/BRQlIKVKtzwN8PV9wS5kVvvKG58xpSpVvFnJUXlJgy46Q/fSN/2Av7lDWbSlSrbDqppvAbSesilSqpiQvSvSpUFpmpUqVQ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51590" name="Picture 6" descr="http://static3.demotix.com/sites/default/files/imagecache/a_scale_large/1600-0/photos/1353350016-damage-to-ashdod-apartment-from-palestinian-gaza-grad-rocket_16143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061" y="2384919"/>
            <a:ext cx="1647371" cy="109756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data:image/jpeg;base64,/9j/4AAQSkZJRgABAQAAAQABAAD/2wCEAAkGBxQTEhUUExQWFhQXGB4YGBcWFxwcHRoaGx4cHRoaHBgaHCggHBslHRobITEjJykrLi4uHx8zODMsNygtLisBCgoKDg0OGxAQGjQlICQsLCwsLCwsLCwsLCwsLCwsLCwsLCwsLCwsLCwsLCwsLCwsLCwsLCwsLCwsLCwsLCwsLP/AABEIALcBEwMBIgACEQEDEQH/xAAcAAAABwEBAAAAAAAAAAAAAAAAAQIDBAUGBwj/xABDEAACAQMCAwUGBAQEBAUFAAABAhEAAyEEEgUxQQYTIlFhBzJxgZGhI0KxwRRS0fAzYqLhFXKSwiRDc5OyFjSj0vH/xAAZAQADAQEBAAAAAAAAAAAAAAAAAQIDBAX/xAAhEQACAgIDAAMBAQAAAAAAAAAAAQIRAyESMUEEE1FhIv/aAAwDAQACEQMRAD8AxqilgUYFKAr1TzwgKUBRgUYFMAgKUBRgUdABRQmku1al/Z/qmsWr1kpc321cpO113AGM+FonzHwqZTjHtlRg5dGZBoxVxoeAXwl1n07sLZUOu1t4J6gCGAAzMEHrypPC9NZNxTD3Bkd0TDFiCEAYYI3ROB5QayfyImiwSK1ELTEfE4H1onUqYIj4/t51u+z/AAVLmse1eVfFauM62/CqliF2qFOCJOfURykq4p7PLqGdPdFxCcpeHiA8wfdY/JT61C+S72U8CrRgxRxTup05RylxWsuOa3AY/rHr4ppDKRzGOhGQfmMV0RyRkYSg0EBSooLRg1ZAIo4oxRxTAKKMCjilAUAJijijijikMKKMClAUcUAEBRxRxRxQAUUcUcUYFIYQFHFHFHFACYoUqKFACYoRSooRSGIihS4oUAUIFBWExn5CaXyEnAHWoGl4qguzvABIggGeeGB2nqKzyycUqKgl6WgsA8nUHyeU+7DaPmaF7TskblIB5Hofg3I/Kn+F6gteBLC54txxzgzJGGI85irzWcC1Ft1bu3tW3Zd7WyWBUnxbhlZg/mHSsvulF09lKMZfwzBECennV5wDs7cv2e+7tijMQpXmAMElRLc56U1x5VtDukNq4CZUhO7YAEZKjwic8gPOul9kALPD7RMmEZzESdzM2JIHUczUTztrWi4Yl6cr4tw1UtsEy4LSSegiMRgzNdzVls21DEKqKFliABEAZOBVXdXT6tTuthisTvQqwnlnBjB5GMVP4hpu9tlN7JMeJYkQZ6gisJS5G0Y1omrcn1rj3ariRt8RdoYMLhCkKIhYAkzmczPT411DgegNlCkhvETIXbzjoOuM+Zk1y/tXxWxqnBFo27qOwLAyGAODA8yJ5fOknRTVl77Otzau+7Sfw4k8yWZSTPyrVXO0CrqxpmUhmjYc58O48xBA5SCT6dazvs3fc+oMQAEA9ctP6Vse9Rn2ypdcwYkeoBz8xQ2CIXGuIaQXLdnVNbDN47fejEgjIc4VpiMgnpWe1vs4tCW0117ZJGGIZSuJXIyIyJn1pHtG7Ltq2t3FLAohWYkZM5HMdM1idHreI8O9wk2h0/xLf/TzT5RS5UFFjc4NdsPtv2GCk7RdsqW8R5EoT5zyaDmKPiXZm/aYFralTkODtB9GQ+JSOoj5mtDwD2nWLxVNQhtOSACPGhacdNymfQx51Y9rFJ1NoTgW2MepOf0FXGbJcUY7jvZa/YLMbe62JIuJkbf8y4gxzxHrVCvoZ+Fb3jXbq9o9a9q5a32PAUI8LQUUttY+F/ETjHxqSNHw/iQmy3dXstCgI8mJLW+TchkfWtYfIcSJYUznopQFT+0HB20t822YNI3KR1UkgTgeLGahAV3RlyVnI1ToICjilRRxTEJijilAUYFABRQilRRgUAJijilRRxSGFFCKVFCKAExQilRRxQMRFHFKihFIBEUKVFCgDM8bRl0zPB2k7Z9ZEj6VneF2d1y2vqP61P7TXzhJO2Z2ziY5x9Kh8Oty59Af6VjfKRT/AMxNt2YuG3qGRMPcUWg8k7d7gMQIncYgeUzXaNWZgbmUzI2tBx6cmGeRBHLFcW9nlsNrra9S4P8A7as/7V1LtHw2xfZBeZkZQSrCQBMSS0FRyHOubO7mb4FWNGe7Zvp0u211GnS+WG7ePwroIMSWQBX5ciAK2em0dttMlopNo21XY8HwwMNGCfOuf8X7LXzcRkZ9Ra5C5IaOeMMTAmZ5Zrfcas3WtbbBhwRB3RgeR/aRWRqg+F8HtaYMLQIViDtLFgI6LJMDJxTnE2eF7tipmSQoIPoQVOM9I5cxTXBjd7le/nvM7p2+Zj3cco6mpOp1ATLSF6tzAmAJjOfhSGOcOvE21ZomJMCB9CSR8JNcG4Spebh6yfr/AP2u6627tsXG6C2zfRSa4xwxYQCOkz0xGP78qiRUToHs0XwXz/mUfQE/vWve0CVPVTI+hH6Gsj7LbBXTXSTJa8T/AKVq90yXhqDJJtHcecgeWDJHyMegqhHOPalxjUafiKPYuXEA06SUOCe8vc1PhbmOYNJ4R7RhchdVYDk47yx4X+aHDH5j4Vuu0nD7V59t21buAKMncrDn/wCYuQBzgg1kuy/CdH37ajTXBFoAlL6gFCxKhhdB2kHIEwR1pMEZrjHDFTia7d21rlu4Ny7SA+1oZehBMRXUO0bzqlXMi0T8ixqg7T9n3bVJqd2JQkEHksDDCQeVWXG+L231jIs7rSlHkdSZwfKDVWhUyt7SdrtOmsfSaqwWtgW4dPEfEinx22wQCTkGeWKyva7g3cMt7TN+AxAX3gyuJkENDKwiY6U52902/im2QodLILHksqoJOeUZ+RrR69dbbshNZp012nEEXLJ23AADDCMMY8oNS3TKXRVcddnt6N3Ys50wDMxkkh3EknJNVyirbjeptXLWjayl0WijqN6gMAtzMyYwSQI5x86gueccumIx98/M13Y81QSRyzx3JtjaWiVZtpKrG4rnbMwSPIxzn60geYyPMf3j51pewyy94Z91TjPUg468+mfjVrrOyVq6W8YtXmEqVPvDqSmJH9mpXyGpbG8KaMOKUBVhrezuostte2XXpctDcMCTK8x9vhVaH8s/3610RzRkYvFJC4o4o7yFWCsCpPIMI3DoVPJgfr6UAauMk+iXFrsKKOKOjimITFHSooRQAmKOKVFCKQCYoRSooRQMTFClRQpAc04rd3Xc9Cfp/YqRwpfePPpyqBfzcPp/f71Z8NSLZPmTWOFejzOlRu/ZHb3atmHJbbt8yVQfbdVl2/e62r3DvbduyB47ZILA7S22DzzH+1F7FtPjUXD5W1H+tj+q03xT2hWU1V61d05K27rIHtvBlSVnY3hJwetcWR22ztgqSRV8E4je1HEbTeNC95Sxt3CF2CDsYLhvCOZ558665rdcLUSrkGZKLuiPNR4jPoDyrG9m+I6HVam21lj3qS+y5b8YG0qYcYiWHU1reIcPF0ht9xGAgFGIHzX3W+YNSi3XhLs3g6hlypyMEfY5FI1ukW6hRp2mJg+Rkfej0trYirM7REnr61G1bOGlWYDAiAQfqMfKKZIXaVtui1H/AKLj6qRXKdGkWwB5fpXS+3VwroNRHMqAPmyj965xYtgJPWACfhP9aiXZUTf+zaTogSILXHMfAgD7CasuDcet6hmRPeUSYPSYGGAbPwjnBNR+xH/2dsjqWP8AqI/arlLKbi4VQxEFgBJHQFuZFWSZrjfFdIupa1durbvBR/iAqsEY/FGAPQkVV2OyK29PrVsGF1FtArbt6SGPIjpmqf2mdny96/qFY71VDsjBthVXdPo276VE9n957Wj4hct7t6i0RtMGdzZGDmPQ+uKkZR8H4rrNJqRp0usFF0W2UHdbI3Q3gcRnOYmt/wBobSpxB9og3Le9jPMg7flgCsQvErd/VW7rswu7k3B0A3EECd1obdx9UQeta/tHYCcSYgnx2yxn/mPKgCR2p7MWNbdEXQupFtJVXG6NuCbZ94eorDanU63hVzal1gDmBO05I8VtgVnH+9Wnbqwf49GKkK1myFeJE7W5evhPXpVjxDXMdFpZFvUhjdBW+PGwVuSsW3KVBjwt5c+VDH4HreJtqtJpLzoiMxvBhbELhlzEnJ5n1qvZcVON5G0doJYewLd24pR23ZIRjtJAaOXPPqaiRitIvRDWy17C3NupuSCR3LYAmYZOnXrWh7T6Bb/clbwt3CD3QMDf7pwpgyMcsieVZnsq6rqTvHgNt9wImVC7iI64XlVp7ReEHV6ay1mCttt2THgIjr8vKlLY0MJ2k1ejuW7eqTvEdgoec8xJD8zEzDCfWonH1B1l4ZztIn4Z5es1Xi9fFlBdtm/bU/8Amz4IkHa4O9DIjJ2x9KsuOXN2tdtpXcqkT+YbRDD06fEGlF0DRZ3eJWhYtW9VZD2O7EPElSAQcczGw5Uz6GoN3stvC3NFdW/aboziV9A/I+UNBFReIceNjuLVxFbT3EdXJB3LDEkgqD4QriQVPninvZbpzaOoVPEjbWRwQyuFLDDKYJgjHMYmKtTaeiXG1spdTbe2JKGCcMfdPqD+YeREg+dBnggEQSMD+blBXzEEH+bPKmuM2gNVeB5i4ecwIMLHTlFTn46tsWE1GmN7Tm2DvRfENjuCpPJ1AUEqYIBmeVbPNPszWKPRHJiCQQCYBIwT5A8t3pzpQq5biyWkAS2L+lvumLmCUuoSrZGCAOo+nOkcR4Mi2m1Flz3IMNbuA7rZmCN3VRI58h1irhnt0yJYfwq6EUSmnIroMREUIpcUIoARFClRQoA5OXksfWre0SLQjyn65qotLg1d6m3tUD4Dn8KiCai3/BTackv6dg9lGn2aNm/nuk/JVVf1BrDdpOwl5Wu3tyEEvcaZU5JY4Ij710XsPZKcMsxzKM+TGXLMM9OYotbrNSltu7RmcDClldCfI94Vcj4V5z7PRoxPsX0Eai7c8rRX/qZf/wBa6DxbjHc3NsuswF3WGe2zEYAuJG0k4ljANQewmtN3vy+ltae6jKj92u3cYJyvwIPMzNaugAVGOqTdtJIaYG5SJP8AlJEN8pqTUZ7RYqZwGmI586QFN7RboXQvPV0H+oH9qwKyUPKMAefIzW29prf+EQed9fsrmsO9yLbEZI6esAx9xUvsa6On9kE26OyPQ/8AyNS9Doe7ZiCIPQCMzzNR+zmNHYJx+ECZxzEmn+G67vZ9wgAENbub1Mz1gQcVQih7R8UNi4zAGSQJVmQ+6MsYKP8ANTTdjjVsafU3ltlwvdBtqLbuNL7cskqxWZBgfeoHHu12jTVXbF9LqMhA7xCGBlVMlSQesYmpnB7WmvWNQbF5HR2tAwDbIZWJAbfEEzjz5UvR+FI/EOG6m4ql1t3gy7V1FvaQ84/FSVmYwfWn+0hb/iL7v5PB/wAs/wBZrBcX4Y1vimx/e79D05FlK8se7FbvtQ27ibHoLe3nzzM+nOhhYz2+019+4a2GgWrbbgAwDBSBImRAZskBYOfSJxrjaDh+nOusJcL3byM2nK2ysgNuUQUZmByDAmpHajtodLfsWWtW7lo6W05ncHBO4GHU8vCMEGl8c/htVw9WLvph3zQbqG6oYouGAE7Y2nIMdaAG9JqbN3h6tYuO6DUsPxE2shZA2wwSGjGQY+lRwMUjgmkazpXtF7Lq14XVaw+5fc2/FTjkQKdammIk9m2A1dqeXiBnyKMK2XEu7uaYdzcVbbYUrtgzPhEkCd3QGcR6Vh+DvGqsf+oo+pj960PbbhytoGsaYIEnfCnA2OHeMx/NimxIpeJavWaK27na6grIYSrElQZXDLPoefMmnOMalrj6W6U2q+nTbBnpLDzwTH0qu7PXbraC6kG6bd5R3Tr3ilCDIAMwAVDeEgg1ZcRubrGicIEUb02jd4SrRHiJMQOR+tJDZG4xxi9pktXbVtbqJccXEJggsqbSDtJUwGzj71M7G8V0V/VE2Lb2NRdtsHG3aD1khW2FxEgxMHnzFRuMvfXTO2nLB1uW2baJBSLisGWCCsspyCMCoPC9UtjiWmZrLB7q2yTbC7N7qbbgDA9/cTB+VKwof7U6Zk1ThjuJVCWiNx2LuMdJYExVh2bLlECOAwusuwkZDKIO0nxBSSSBn1AmU9u7G3UWyuVKEEzyIZsQPiB6RUPg9+1bV3vMqqjK4LAkAw6g4yIZlOAeQEZrW9E+idXduajTb07uw4Wdrf4Ye3cIIyPCCpnOBOTEmtV2X4g9w3U1CotxHAlRC3Q6YaDOG2eZGBVVruFAWXRX3h2vJvB3HfcWIJ/mDDI86V2F1oZwEuAh7CsLRaCptN3Zi2Tj3WEiRgTEgVCGwu03CrdnY1pdgcncuYBORAPIe9gYEdKp1rbdqbKtZG7kLi5B5Sds+oG7lWMCRg8xiu7DK40cuWNSsKKKKcigRWtmY3toUuKFFgcj0wJKjzI/WrXVscZ5Z+xpjhlqbiDHP9BVv/C79Sic9zBeQ/MyjpWclWNsUXeRI7jpdObektW1AlbdtYYwDAUET8jTCtcX37Lr5bQHH+iaz/tkuxoVQfnvKPkoZv1UVyTR8W1dn/Cv3UA6K7Af9IMfavPZ6CZ6C4HbE3nE+O4DkEcrdteRz0pdnh/4hbu0Q7p3W2IJzPiAVZnyJaq7sDq713QWrt9y9xt5LEAGA7BRAA6CrvR65HMDcD5Mjr9NyiflQBJUDof7+dVPCuItcfYygRJx5AwD86s16Ue3xLQBlPaUqd3YViR+Lu5noPT41lLFpSueXPy8oP0Fab2k30DaVXEyXPLy2VntGp7skx732GR9ql9lLo6ZwpNti0Ogtp/8RUlLIEtADNzMZPlPnE0zpk3WUBGNgBB8toBFHotMEZgoAWBgCBOZwMDmKok51267CtduXdSksWIYoLZJ6LgqTOBOQOVOdkeDouh1lkhWPeL4Ty3qAVmf80VN7Pdo9Mz3hduC3d75+Tm34Z8MkQrfMmtRo74ZWAud6CQRvCkCD0KgSOskk+tAHNOM6G41zS3Dpiro6B3SCrKGUA4HSPkKve0l22/EiAZZLe1hJwZn9DTg7T2O9Nm5ZdCLptg22kGH2g7XHhB5wDio/HtKE4mzCZuJuM+YgY+QFSMp/aPwu076RtrNd7i2pG7HdqW6R5k5nyq347wI3tFGnYXx3weNwckBEUg7shwByHT0NWnE9F/E2xp4P+BZcMoBjbcc8ufNAInrWZ7b8Lazw8LbLHZqw8wZUdy4M+WRz+FK3ZXhX8F4cbQuAIVyNyQeeYbxZE5GMY5Vb3rQVc5b4mq7sLevPYvG67MAUI3EkgEkcz51M1k7s9eXwqiSPprm29aPlcQ/Rh/SulcTthm2EDxCMjz8Jg/AVyvUkjxc4rqXGeHd5YuhBDMlyCuCWYN5dZIzzNNiMTb0+o0Nq/3exzKkADdIWdwI5z4wec0LHE31uitXnthAt4qdpJloBEbsgR6npVT2T4vrdupt3WN0pp3a3buguWZWEifeIwywG5n0q14NqBd4bdFuz3Hd3AXt7mMEiMBxuXMYJpiLbS6YXVe2jMrMgIZGZWBVlOGXIODVPxjX3NNd0guoLw3Q1wnZcUrd3A7lG1gAwwVz55mnVstcs3ET33s3FUDnv7ttg+O4CkdotFcOltwt241sEHvCS43Bee7PNCYqSi87ecPS53TGZVmmCRmBEx6LWY4Yyq11Xti4ptsGQxBAKseYIkBSRitZ2jvo2mW4B4yyFvgZWfvVBwy0O/BMEMCsEAjxAqcHB5irRI4NNbs6i+yKylhauurcw6YI5kHLkyPM1ItADV2Xnfc/Es94ilUnO1XWZB3z4lOYwucF/wAR3qiXtP3d65bfxjoULMVMk8wqnDNzHTNQ3u3rDNcs3Vuq12zdu2du421IPeGAdwklSGwMdaQGx4nb36dwW2ts3b0JAmJkEZjw+uI51jNTlycHdDY5eIBsR8a6ERIIjGRB655/A/vXPrqmElChA2kEhsqSuGHMYHrW+CVSoyyrQiKEUoCjArqs5xEUKXFCiwOS8OYBxPUGP7+tafsXsfiFhZH+Ip+aS/7VlbfF7lsvtcgkFAeoQtuIHlJ6Va+z+7cXWI1m0bt4Biq5gYjccx+bqQPWuN5m1RvHElKz0Lq9OLgggEeREisF227F3Lmw6WzbxO/btQmYjnAPXrTvH+1lzTvat6jTq102w7eMCJZhiAwjw+dZvi/bnUNcU6Z7llQsFSQ4LSTIDAjlFYm51Ps7pDa0tm2w2sqAEYwTk+nM1Ns2ypkkt8QP2j9KicL4ravIGV93QttIBIwSMcpBqelxT+YfWgA7jeEwOlQuG6dkcyWIge8xbOZiSY6VA4t2w0th+7L73E7hbG7YFEsWb3QQB7sz6VVD2m6MX+7JO2MXOk+R8vL40AI9oepUX9OGWfAx5DqR/Ss5qNeFsEgSTIEERJMfaqrtt2tGpv2bloggW1X03HxMD6gvB+FL0fErN78K3krnlj1I+dT6NPR2i5e7q0WIJCrMCJMDkJIFN8J4gLwLKrCDtIYAGYB6EiM+dSrlsMIIkEQQR+1MW9IFRxbAUtJ9JiAfsKoRkf8A6J0erZ79rvULO07SIJnJ2sOR9DVvwfs7/B2riowLuwh3AU8/dmTXKdTo+I6R2CvfTadoKXG2kDAhZyPlV5a41xH/AIe12673m70DayL4EIIBIUBi277GptFUyJx7Ttb4mqGc30aT13FWMdDkkYq77QOycTuG5uIYHuxIICgLMCcZms7pPaBriwsslu9JAAdIYepIzjn6RVn2k1LtxBEcAPaBV2UkqxKI2JzAnrQBJ7Ys0WHR2Rl04cbW2khbkMAQR4ocYq+0nF1GhuNcuPdhBi+oYG4yse7hhlDt6nrzqn7Yuv8AC6MNGVeYjcACvKehPP5VP0HHLNzR3XuLcUIbSMQQSTkKwGOpyJpN7CtFfw3iVu/pdVssW7JVbZPdyAYufySQI9POonfhlggz51Z6C5p2s6rubu89zJU29rYZTJMQfr1qitHFNdAxzUXx3ZWMwR/vXSOEW7oZna5vtOqFFPNTt8XTkedcwv10bgOpusLSm3+F3CMLkjLQoKxMjr0+dUSZHRm5p9ZqH7hspfdCRhoBYLuBjMfGlcG7U/xum1W20bbIiMwLgqygtO3wTIjkfTNR+Cdr713Xrp71m2YuvbFwFlI95ciSpmAOVJ4Bcs3H1q6YXbd+5bdnW7sa374L7GUA5BIEr19KALjgurUm3g5IHTrj96puK6rWaWxdlydly0VDpI2NvVhDiMkqfD9aXwS7Cqf5SD9DVhq+DM2nvWFRwZYgMzAEi9uUqrHZGxRBHmfOkMlX2N3h/eQIe1ugCNrIwJAkkxCnz5D0rNafiMbGIIIZSZj8pB6E84rU8K4cP4JRcX8VEu218Xu974iI5HoPkYrCWS23xxPp5fOqQmbB9NfHcB990pdbe7IAyq5288Fl2qSWzODMVWa3WKY09y93M2WdXAja1tyzeMZHhVZnoOYqNxXT6mzZ1Oo0upMnu9S1sFWCgqxuKUYkQe9D5Ue4PSpvENVbJFt7ZZb117YZRLKLqgL+U+HaWM4+5oBGs0GtW6q7i07Ei6pG1u9Ue5cDQ+RzHmPI1QcTXxN4w4FwkHduO24qso8wMGOnlyqy7GvbuaKyUbvAohQ4XHdsYMKzAMAwE7jyGByprj6AXHG3bKK8yIO1ikRGDDA8z8ozpjdSImriVAFHFGtJcV1NnMkK8PrQpFCpsukcMiTWz7F8P1Cu9yy62tigFnbaPEcCObTt5fCs3ptIV2sepx/f1radltV3YuXGtNcTcqkjd4efkpgeLmTXG1XZtFpieP8AaS6LjJcbfcVAslLdwTEiDcQyM84o+0T2G1Tfw+zYoA8AAEhRuwMe9NZvj2qtXdXcdBsRrghWnAG1Tzz0JzU6xZQHcmfWaoEdh4C62dBbd8Ilsux5wMsTA+NVXGO3OmFhzp7we8RCLBBE/mII5Dn8YHWrn/hve6BdPu2l9OtvdExKAExietci7Q9mTob+03Rcm1ukLtiWI5Sf5KyikzSTaInDdeoV97QxtOufNoGeskTVRrrIAkfoevqaTYtF1uus7UAJkc9zADl6mktuCx0rddNHPLtMjLcI5V1LgfBbWl4V/GO5DuN+0x4jMIo6ifnGT0rltrDSatOK37hCLceVW2hQdFBUQAOmD+tZUap0b+97TdW7M6vaQLG20qjaZYTLPLEgeRA9KtuH+0294d9q2ZnO7OBzxiuQaS4vNpiQDHz+/pUu/wAQOwAQIJ904IPx+law41/pGc3K9M7Rp/anYNwW3tsD1KtI/SrVe1uhcFWO0NkhkgH4xXn7hyM21VgMzZZjH38v9q3uh4ccIRuZVyyvE555Bq8eKOT+GeTNKFenRV/4ddMpdQNPMORn4NgfKst27C/xdq5bCnezbmSDPgUCSOfKKzduwoL7gwPeRgqRB2jPrzqsGpLsAjsAssxWV5E4MdIj61M8MY+lQ+Q5Po6de4Kut0mnTZadkDz3k8ixHhIB6j9KlW+yS9xfswVW53bQrDmhmF5np15zXNbfa7UqTbsXe7si6fEqKHZC2NzkTyP5Yip9vt7xG2x8SOgJA3JkwYGfOawUL2bvIlo0nCeCiwmpIFwBtPcw6EcoIgxnlVFZNKu+06/3T272mWGUqdr+IBgcx+lReGuHvvYtC890LJlRDL4TiG9Rjb+lPg0CmmP3q6N2a1P/AIfTrHNIBnqu7EfBa5/qNJcX3rbr/wAyMP1FaDhPG3s2LJ2obKqwZywUo5ulRJbEbST9+lIoznGNQE4ysFlT+ItmNkSwIRjMciQc8jV9wXV6JtS6aYqNVF23t7tkJIDSpIDJzXn6fKr6/odPqm3B9PcugAgoQxBB5yDMT9KZtdkbVvWfxNu2Q+9nkPjxzulT/wAx5UCMhwlvAVPQkVM1nDNZbv6jUWr57q5auuqbm8LtaLKdh8J8cfWq/SFluXVcbWDncPI9RjyNaXQ7QSXuMO8WwqrvcKBAR/CPCSdpwaGNA9m3Frt/S3DeIdw/MKqSpUcwigE4PTOKxjWyrMpPIkfQxWw9nfD72nW4lxQCVQgbhzXcCCQMcx586x/GrTjWX8gL3jECMwxn96YiQeDi85Y37SC7pAjI7EEG1ckOZABXbaid2MyIqde0l8Knd7Hu2hZuc/CwtobbkGcg7qXwrh2nv2k74Hfuu2FYT7txIYY9Lj9PXpVdwO93WmQqd2y3cWVZ1B7u4bsysOBtI9Y6dKbYI2PZLiPfjUK1sI1u/ctyhJxEBvEZBOzlnIFS+Oaa4zoQ0qQ67dqyZQFfEROGQnBHvZmKh9mRfF261w7kuJbZPDHIDfL7QWktIknl0zUji+mO20wuXPw7isfDJba4ncZGIJx6zBihOhMoypBIOCMEUdxZGKt9W5Xdttd5uDMfGssRG0DcfzZE8gRnnNRtbpQCuwHJIiZmMyPlXVyswqiALNCpi6Y+R+hoUWFHC31hdVMxEREY6VrOzXELwtXLaFSwO+DEspAU7ZGYgcs5rCpbODM4+ldD7OcG/iNJbv7gGQsjgZIQMWMjnlc/OubbezbSWjF37p3MxyWYk56kz7tL0rFm8Jg/r/vVn2iXR70uaO4D4soEuCOfilwJU8o5ievSVpuE6f8ADc3TuLqWQKQFWRPi6wM4+FJxp0KLs6Fpu1ly2ih7bEgATHlisd234r/EXDcgrFoLB9Nx/wC6rn2k8bsPYtDSuGfvRu2yCBtYZjIkxXOdReukNv3kkgDcWJgDkJzSgvS5y8GLOp22mT+ZlMz/ACzg/OPpTL3vWjuWm2GVIhuoIxBmolxTjn86p2QqseLCKcv6ktALYCwPKPL7mom2flT6DHLFRRVok2bpCHyJB+YmP3pp3xEf30p6zb8BcHaqkBviZj7Cha1ADLMGGDcvLlz5jPKqRLLa3oX2J3aSzEEtPWCQBOMDPxqx4Ql8Z77u4kTuB5Hkc8pqmtC5cufhuUPMeIgD1pGj2M+y/ugyJUgGZ5yQQRNbKUfDDjKtl9cv3At3e24kzIyJwQQfL7iqa3uYEDkx8RnyyQfn+lSkvW7YKksVDNExuIjAkYB6eWfSo1vZt3AyZPPAjoIzn59KxyXZrjSCS43eFRhRjJHyqTe1h91h4kxHTHLl61FvXlDNCjOYM4ifXB5fWnxpw7h+QPQnqPI9Rn9ayZdWWGnV9xd5Jfy3QPTH6Ve6Tix0mst3gu4tbVIjlutJmYkwYxWS1V12zJIXyGB0Hnzjr61M4ZrLi3rRYtMSNwwVCRAHI4HPp+minqiOG7Oir7R1beWDW0C7QV8RN1hiB1AEnPpXNu0PFXvai7cYhmLAbwsAgDYDtIxIAMfGlabSljCqW2s0LkyOXTPIDPlNQ+IW9pMlpJ8QiBOeQiMdKys1dscsqTG1mE5LAxJnOZGBP61d2eOX7ERfcLAytwkg9fCaz1y9hQCCAsAfGSfuxNN3e8MFixjzIgjl05itFN1SI47NNwntEz3N15gEJ8dwqCZI8hBJmtMPaJ3CCxbsK+wwru8BpY52AYif5q5tprptnGJxgTM+X+1ITruDEDn6Hr8J5ZpOQ1aOnD2mi2dzaNI5Frd0AnOcbTPKedZ/ifHU1OofUKjoHA8Jg8lAPI55VlL11WnCqOi5PwJpFy5txOeW7z5H6U016Fvw6r2b3Ww63SunUEXBc1A2rIkEANEmdpwRyqPrf4G0LNuzfsvZd3VxbuBtq3VCE5JIED4Vi+M8dv39Ktu824Ku5D+YtvtgyPQExiIB9apNLqJTa0RjxRnEVUUpBKVHaeAdnxZYX9O73FFhrQAZSGgl1M8t3JeXKtDxQE2XEAtsJ2boJgTAIIPOBMjnXmxrzI523GXAIKsR5zEHrVjpe1WrSCt99y/mYhj1/nB6SKbVApHUe2F3cLe7T27iPbYhmu7O6JAYnOAdpUknBxULhdxbj6RVK3Dbm1cRGDqbZAG/wkiIkEegnnWGs9tr7NOoK3R4QDctW22hSCwAK/mEjpEg9KVwu/bvXMCyGYjalxVZAWIlfxV2iJIn6UXoXp2HWXU3mbSk4kn4fChSv4fRN4mGnY+cryGFHPoAB8qFFoqmcP02hsrAV7kvAO5UIByfyvP2q84Pq2s3rumVxsuWGUOcA/hmHj/L4hE8lHOsrpdcV2+AEjHP/arttZZMHcCemD6enpTSX6Lb8K7W8MUA7bq3SCRKKwgrg8xkZ6eVFbRsZfHoamNeRshvAon0BmfhTS3QCDEZ5b19SP8A5cvhR9afbBNrpDLhh+Yj5E03ev5PizyGSMwOXTnT97VW0ZB4wXnKkc2MGTPQ+XlSdXqgVuqGclVY55cwMZ6UvqS9Dm/wmasFkYeYI/pUHWWyXtxyBn7gmqFbrdGb6mp6K/dltx3T5nz+NSOh3TOQL6AnxBpAwDBMY+dK0PiXuyOpLEjMTyFV1u4wkgweuaVZ1L5huZznzoCi84Vw9bl2yrgrZ1F1ULiBC7gCAxBhoj6nnT3arswdPqltWg+13uBN2fCplQCQJISJ8zUTiuruWzbt2zCIoZRAkNJG4GJBgDl5Uq5xe9da0uou3HW2jskmSGZCT4j4jmOZMdKRQrStFxHFsm13YLAkglsy3vSDGfL7mttoOzFjXWbZsIwcmblxjCquYAESTnl6dJmudHjNyQSwJAAyo5AAQcZxirTs12jvpcS2t3YjMSTAxOSRy60O60GvTScQ4Fo7Vzbea+bcRbuWwMtzAcFTzzy8qouz/CV1ClV3td70qiARKAe8ScTI5TjrzFVfEuLXHZkaCEuNtJGTmJJBzy/Wr7stxl9Jbv37SJvW1bClgSAXfJIkcwD9Kd0tCUS34f7O7l5b2pS4u/vGVbbSFba8Oe8GVAgx4ckdAZrJay2BqVtA+AOF8St+HublHMwD0mcxzqy03tI1ltO7QWVXczQEPNiWb8/IkmpftE4k411q6bey5aRd0jG4HwsCDlSIjl1qN3stUloRb7P7wr6a6HL3DZZIYEOACWz7yAsBPqPWGeKu+ldLZub9phmViVLbmyp+BUfEGn+x3aC+rXGtWVd0tt4vG20HxO0Fozt9Ki8X4sXexvtWx3niEAjBuMORMf5vn5U33olRXpZ8FR9RaupplCQSwLOQxcHwpvMIAFk85kculUvGNJdDHaS5KlmYZ5E7vFEZIb4gUfE+Nvpb2otBVKtea54GlQfdxGDhfuaGt481q4rFFO63uAnpcUg8vifWpSKJ+j7IajUW1u2wmwqIHeIDujEqxEEkAxUJuE3xuAthlInwsGZQQWDAAyIAk+UZqwftNe/gV8ACWXt2FABkFU3C4Xj3jtIj1pnsz2xe2uqK2Q9w2mO8knaJG6RHuwfsKfgq32QbGgMKDbG9gDLGFg5Q+m4T8YprXaW+NS1lrJS435BiVmBtkwVxg9fjT/C9fLbltybL2lIZsNkKg5eFfCBiedN8Z7Si+RqtpW8d6sN8gglNpBjp4sfCmKuyPc01yNxQhABnmIILfseZFIAkyASowZGD6jJj6+XyvOK8UnQ2bO0HbY70kfm8VogTHMLuU/Cs9b1u+w5iCP6zPyEfSigYvuyTBEYJiciJ8J9eUVBvMYBiJkeRkc5+tSdDcNx0SADcPP4HP9fkKh3dT4cLyMc8zzJ/b5U0qJYywz8KFuSYHX4dM8z6UHfmB5Sef99akcP/AMVD/mUH4NAP2JqqFRHuLE5BjmRMD7CkI3PEipun0bvutqQABJk88hceZzPwU+VTrNtLpULsti5bBCiYkMVgFj6lsnp8BSCiqVgRndPpH70db3heutW7YS5bti4pYOGtqDuDGZEHrQpWGjGhc8o8R5eh/wBqsHsooiWAA/mbl/YqBaPiX4/rUq/eyfER8v761rFCcmloUlwKDtkzyJBb4z160CGyd7YLdD1ECJ8jmk21QglgrH/MOlJ7kSY2gSDEYEdI8iKHJIa36C/o9z22Z5CgAgqfFmT9aauabaLpkZwAARgsD1xyqbaCrI5zyxTGotwvzpvon0rVsjyqaq/h/wB+dNRUlfcrIuyr0yTu+NKW0imBzkU5ofzfGmm/xR8R+1AyXx9gLoH+Qfq1SeA6MX9Qtsk5sMQQCci3uGPlUDtNd/HB8kHP4n+taX2VrPErZ/l07H/8QH70eDvdGLL8sxj9c/vV32NUPrdOuGBfIIx15zVEjmRHkPqABWj7ES/ENMrcjdEzzIMY+GP1ofQl2VvaEsuq1AhRF64IUYB3NgenOr/gtjdo+INuEpYtHaeoLZI+Eff1qp7XWh/H60cgL9yP+s4q54Hb3WNfbjLJZUSwEGHaZYjw7VaescgSKTGjHm7n4xW49pmqV3TaxYrZCkEiUgodpIJkZMT51ibWkZiYHunl555AjH3rX9sLSXNjWjuZrUOAZAbbajHT8w5816UeggezBmLauCJWwzQeoGCMETz5VV8cufh6NvJQp/8AbsN/30vshaNm4xu+BSPOZE5BCgnIx86LX2C9qyB7yzuBMR+Fp0GeubTf2aK7C9EHtTZa3qbiE5VmBPqGMn6092rUKdMVUgNpbZY58TS245+QxT/H7LXtQ1xSpDM7eLE7mJ5AeUVN4jeLW9GLZCvp7RRiwkFi7MCvpDdYNMLIa7m0Oq8TQlyw8DkSQVz6wxj51C7M2nuNeS3G46e6SD1VVLMB67VxVhatRYvWd0d53eRGO79OvX61dcD4bYR21PfhfA6dyqgAB7bW+e4yQG8hJnzpdIO2UHAlm5ej8ptXDHkL9sE/6qp2MWtp/K5/Yf8AbV/owlprxRiwvWzbM9AWDSI6gqIph7FokyJ3sXIk8yZ6dM0xE7S2XbRWm2sUIuIW24H4bGN0ciVHzn5UHCMpdX0/Y11Dhr6VOHKjBgo5AFvfbcFPOT4nPpn0pjWW9BYslrWmSWHUBjEerE1PIric50b7SpGCHdR6bhA+9J1Kjvb6gT+K0D5sBgfKtxwO/asXWD2EaQWHgWZ9C0wedbW5xhUtm4tsBQpbBAwM8wtDnQKFnFdNwbUOw22Lp3CJFt45Rzj0q50vZPUkqvd3A/5QVC7onkS37V1HVccZQpCiCYndMTOeXwEetQL3F2W8F2qZBYEDPURzH8y/al9g/rMjp+yGsL3HW3bg7l8bgR4/SYPMVJ1fYO6tsOLltRbQ4AYkwM9RkxM+ZNaEcfZUYhMi5mTGN8ExnJEnnzpu/wBornjQJbysidxmd2D4h5UuTDijnN22GYljLEyTHMnmedCo9ziDSYCAf8v9TQrUyIlq7Bmf7+VOtqjGSZ+f9RQoUWOhy1rFA5Gnk1oIwD9f9qFCmDFnVdQvL1/2qLqNYXEQVyMzP7UKFAkR59W+o/pTj6nwgEHHrn6ihQqbKGbNwZx/qP7GlAqCCFE+csT92j7UKFAGp4dwe3qFa5dEkQMYnOM5Hn0qR2dt9zxGLR2RZuCRkwLjJGQR7qjpQoVm32aJK0MnhGna4LewBWdhbdVGShIKEETIAOeRpi9at2O7vhdjC4QNmPdkgiOswOnPnQoURY5JC7etV7WpvXfExDc0Une3+bJgSMk9fSkaTjiBbOxirDxFtg5jcu2IMjJo6FWlsh9CuNlAtgozM7ITdYiF3HaQqjnAUicASeuaq+99TR0Kogae7nmeVLW7PnQoUAN3DlfjTgehQpDQ09zxA+lONfO2Z8NChRQIYtXoE9JP70dy5lYzz+XLzoUKqhDrattpWTA/XnUvS8U25Yb4BAk4zQoUuKGpMLUcUkoQpBAE55tEEjHI+VSj2lurb7plSCu0mDyiDyJo6FPghc2Jv9p7rDbC7dwaQCSIIIGSMSPKaavcfvMQTtlcKQIgEqY5+aL60KFHCP4HOX6NPxi6fzc53YGZqtvcavSfFmYBAjHlQoU6QrZD/iC2Z5+lChQo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data:image/jpeg;base64,/9j/4AAQSkZJRgABAQAAAQABAAD/2wCEAAkGBxQTEhUUExQWFhQXGB4YGBcWFxwcHRoaGx4cHRoaHBgaHCggHBslHRobITEjJykrLi4uHx8zODMsNygtLisBCgoKDg0OGxAQGjQlICQsLCwsLCwsLCwsLCwsLCwsLCwsLCwsLCwsLCwsLCwsLCwsLCwsLCwsLCwsLCwsLCwsLP/AABEIALcBEwMBIgACEQEDEQH/xAAcAAAABwEBAAAAAAAAAAAAAAAAAQIDBAUGBwj/xABDEAACAQMCAwUGBAQEBAUFAAABAhEAAyEEEgUxQQYTIlFhBzJxgZGhI0KxwRRS0fAzYqLhFXKSwiRDc5OyFjSj0vH/xAAZAQADAQEBAAAAAAAAAAAAAAAAAQIDBAX/xAAhEQACAgIDAAMBAQAAAAAAAAAAAQIRAyESMUEEE1FhIv/aAAwDAQACEQMRAD8AxqilgUYFKAr1TzwgKUBRgUYFMAgKUBRgUdABRQmku1al/Z/qmsWr1kpc321cpO113AGM+FonzHwqZTjHtlRg5dGZBoxVxoeAXwl1n07sLZUOu1t4J6gCGAAzMEHrypPC9NZNxTD3Bkd0TDFiCEAYYI3ROB5QayfyImiwSK1ELTEfE4H1onUqYIj4/t51u+z/AAVLmse1eVfFauM62/CqliF2qFOCJOfURykq4p7PLqGdPdFxCcpeHiA8wfdY/JT61C+S72U8CrRgxRxTup05RylxWsuOa3AY/rHr4ppDKRzGOhGQfmMV0RyRkYSg0EBSooLRg1ZAIo4oxRxTAKKMCjilAUAJijijijikMKKMClAUcUAEBRxRxRxQAUUcUcUYFIYQFHFHFHFACYoUqKFACYoRSooRSGIihS4oUAUIFBWExn5CaXyEnAHWoGl4qguzvABIggGeeGB2nqKzyycUqKgl6WgsA8nUHyeU+7DaPmaF7TskblIB5Hofg3I/Kn+F6gteBLC54txxzgzJGGI85irzWcC1Ft1bu3tW3Zd7WyWBUnxbhlZg/mHSsvulF09lKMZfwzBECennV5wDs7cv2e+7tijMQpXmAMElRLc56U1x5VtDukNq4CZUhO7YAEZKjwic8gPOul9kALPD7RMmEZzESdzM2JIHUczUTztrWi4Yl6cr4tw1UtsEy4LSSegiMRgzNdzVls21DEKqKFliABEAZOBVXdXT6tTuthisTvQqwnlnBjB5GMVP4hpu9tlN7JMeJYkQZ6gisJS5G0Y1omrcn1rj3ariRt8RdoYMLhCkKIhYAkzmczPT411DgegNlCkhvETIXbzjoOuM+Zk1y/tXxWxqnBFo27qOwLAyGAODA8yJ5fOknRTVl77Otzau+7Sfw4k8yWZSTPyrVXO0CrqxpmUhmjYc58O48xBA5SCT6dazvs3fc+oMQAEA9ctP6Vse9Rn2ypdcwYkeoBz8xQ2CIXGuIaQXLdnVNbDN47fejEgjIc4VpiMgnpWe1vs4tCW0117ZJGGIZSuJXIyIyJn1pHtG7Ltq2t3FLAohWYkZM5HMdM1idHreI8O9wk2h0/xLf/TzT5RS5UFFjc4NdsPtv2GCk7RdsqW8R5EoT5zyaDmKPiXZm/aYFralTkODtB9GQ+JSOoj5mtDwD2nWLxVNQhtOSACPGhacdNymfQx51Y9rFJ1NoTgW2MepOf0FXGbJcUY7jvZa/YLMbe62JIuJkbf8y4gxzxHrVCvoZ+Fb3jXbq9o9a9q5a32PAUI8LQUUttY+F/ETjHxqSNHw/iQmy3dXstCgI8mJLW+TchkfWtYfIcSJYUznopQFT+0HB20t822YNI3KR1UkgTgeLGahAV3RlyVnI1ToICjilRRxTEJijilAUYFABRQilRRgUAJijilRRxSGFFCKVFCKAExQilRRxQMRFHFKihFIBEUKVFCgDM8bRl0zPB2k7Z9ZEj6VneF2d1y2vqP61P7TXzhJO2Z2ziY5x9Kh8Oty59Af6VjfKRT/AMxNt2YuG3qGRMPcUWg8k7d7gMQIncYgeUzXaNWZgbmUzI2tBx6cmGeRBHLFcW9nlsNrra9S4P8A7as/7V1LtHw2xfZBeZkZQSrCQBMSS0FRyHOubO7mb4FWNGe7Zvp0u211GnS+WG7ePwroIMSWQBX5ciAK2em0dttMlopNo21XY8HwwMNGCfOuf8X7LXzcRkZ9Ra5C5IaOeMMTAmZ5Zrfcas3WtbbBhwRB3RgeR/aRWRqg+F8HtaYMLQIViDtLFgI6LJMDJxTnE2eF7tipmSQoIPoQVOM9I5cxTXBjd7le/nvM7p2+Zj3cco6mpOp1ATLSF6tzAmAJjOfhSGOcOvE21ZomJMCB9CSR8JNcG4Spebh6yfr/AP2u6627tsXG6C2zfRSa4xwxYQCOkz0xGP78qiRUToHs0XwXz/mUfQE/vWve0CVPVTI+hH6Gsj7LbBXTXSTJa8T/AKVq90yXhqDJJtHcecgeWDJHyMegqhHOPalxjUafiKPYuXEA06SUOCe8vc1PhbmOYNJ4R7RhchdVYDk47yx4X+aHDH5j4Vuu0nD7V59t21buAKMncrDn/wCYuQBzgg1kuy/CdH37ajTXBFoAlL6gFCxKhhdB2kHIEwR1pMEZrjHDFTia7d21rlu4Ny7SA+1oZehBMRXUO0bzqlXMi0T8ixqg7T9n3bVJqd2JQkEHksDDCQeVWXG+L231jIs7rSlHkdSZwfKDVWhUyt7SdrtOmsfSaqwWtgW4dPEfEinx22wQCTkGeWKyva7g3cMt7TN+AxAX3gyuJkENDKwiY6U52902/im2QodLILHksqoJOeUZ+RrR69dbbshNZp012nEEXLJ23AADDCMMY8oNS3TKXRVcddnt6N3Ys50wDMxkkh3EknJNVyirbjeptXLWjayl0WijqN6gMAtzMyYwSQI5x86gueccumIx98/M13Y81QSRyzx3JtjaWiVZtpKrG4rnbMwSPIxzn60geYyPMf3j51pewyy94Z91TjPUg468+mfjVrrOyVq6W8YtXmEqVPvDqSmJH9mpXyGpbG8KaMOKUBVhrezuostte2XXpctDcMCTK8x9vhVaH8s/3610RzRkYvFJC4o4o7yFWCsCpPIMI3DoVPJgfr6UAauMk+iXFrsKKOKOjimITFHSooRQAmKOKVFCKQCYoRSooRQMTFClRQpAc04rd3Xc9Cfp/YqRwpfePPpyqBfzcPp/f71Z8NSLZPmTWOFejzOlRu/ZHb3atmHJbbt8yVQfbdVl2/e62r3DvbduyB47ZILA7S22DzzH+1F7FtPjUXD5W1H+tj+q03xT2hWU1V61d05K27rIHtvBlSVnY3hJwetcWR22ztgqSRV8E4je1HEbTeNC95Sxt3CF2CDsYLhvCOZ558665rdcLUSrkGZKLuiPNR4jPoDyrG9m+I6HVam21lj3qS+y5b8YG0qYcYiWHU1reIcPF0ht9xGAgFGIHzX3W+YNSi3XhLs3g6hlypyMEfY5FI1ukW6hRp2mJg+Rkfej0trYirM7REnr61G1bOGlWYDAiAQfqMfKKZIXaVtui1H/AKLj6qRXKdGkWwB5fpXS+3VwroNRHMqAPmyj965xYtgJPWACfhP9aiXZUTf+zaTogSILXHMfAgD7CasuDcet6hmRPeUSYPSYGGAbPwjnBNR+xH/2dsjqWP8AqI/arlLKbi4VQxEFgBJHQFuZFWSZrjfFdIupa1durbvBR/iAqsEY/FGAPQkVV2OyK29PrVsGF1FtArbt6SGPIjpmqf2mdny96/qFY71VDsjBthVXdPo276VE9n957Wj4hct7t6i0RtMGdzZGDmPQ+uKkZR8H4rrNJqRp0usFF0W2UHdbI3Q3gcRnOYmt/wBobSpxB9og3Le9jPMg7flgCsQvErd/VW7rswu7k3B0A3EECd1obdx9UQeta/tHYCcSYgnx2yxn/mPKgCR2p7MWNbdEXQupFtJVXG6NuCbZ94eorDanU63hVzal1gDmBO05I8VtgVnH+9Wnbqwf49GKkK1myFeJE7W5evhPXpVjxDXMdFpZFvUhjdBW+PGwVuSsW3KVBjwt5c+VDH4HreJtqtJpLzoiMxvBhbELhlzEnJ5n1qvZcVON5G0doJYewLd24pR23ZIRjtJAaOXPPqaiRitIvRDWy17C3NupuSCR3LYAmYZOnXrWh7T6Bb/clbwt3CD3QMDf7pwpgyMcsieVZnsq6rqTvHgNt9wImVC7iI64XlVp7ReEHV6ay1mCttt2THgIjr8vKlLY0MJ2k1ejuW7eqTvEdgoec8xJD8zEzDCfWonH1B1l4ZztIn4Z5es1Xi9fFlBdtm/bU/8Amz4IkHa4O9DIjJ2x9KsuOXN2tdtpXcqkT+YbRDD06fEGlF0DRZ3eJWhYtW9VZD2O7EPElSAQcczGw5Uz6GoN3stvC3NFdW/aboziV9A/I+UNBFReIceNjuLVxFbT3EdXJB3LDEkgqD4QriQVPninvZbpzaOoVPEjbWRwQyuFLDDKYJgjHMYmKtTaeiXG1spdTbe2JKGCcMfdPqD+YeREg+dBnggEQSMD+blBXzEEH+bPKmuM2gNVeB5i4ecwIMLHTlFTn46tsWE1GmN7Tm2DvRfENjuCpPJ1AUEqYIBmeVbPNPszWKPRHJiCQQCYBIwT5A8t3pzpQq5biyWkAS2L+lvumLmCUuoSrZGCAOo+nOkcR4Mi2m1Flz3IMNbuA7rZmCN3VRI58h1irhnt0yJYfwq6EUSmnIroMREUIpcUIoARFClRQoA5OXksfWre0SLQjyn65qotLg1d6m3tUD4Dn8KiCai3/BTackv6dg9lGn2aNm/nuk/JVVf1BrDdpOwl5Wu3tyEEvcaZU5JY4Ij710XsPZKcMsxzKM+TGXLMM9OYotbrNSltu7RmcDClldCfI94Vcj4V5z7PRoxPsX0Eai7c8rRX/qZf/wBa6DxbjHc3NsuswF3WGe2zEYAuJG0k4ljANQewmtN3vy+ltae6jKj92u3cYJyvwIPMzNaugAVGOqTdtJIaYG5SJP8AlJEN8pqTUZ7RYqZwGmI586QFN7RboXQvPV0H+oH9qwKyUPKMAefIzW29prf+EQed9fsrmsO9yLbEZI6esAx9xUvsa6On9kE26OyPQ/8AyNS9Doe7ZiCIPQCMzzNR+zmNHYJx+ECZxzEmn+G67vZ9wgAENbub1Mz1gQcVQih7R8UNi4zAGSQJVmQ+6MsYKP8ANTTdjjVsafU3ltlwvdBtqLbuNL7cskqxWZBgfeoHHu12jTVXbF9LqMhA7xCGBlVMlSQesYmpnB7WmvWNQbF5HR2tAwDbIZWJAbfEEzjz5UvR+FI/EOG6m4ql1t3gy7V1FvaQ84/FSVmYwfWn+0hb/iL7v5PB/wAs/wBZrBcX4Y1vimx/e79D05FlK8se7FbvtQ27ibHoLe3nzzM+nOhhYz2+019+4a2GgWrbbgAwDBSBImRAZskBYOfSJxrjaDh+nOusJcL3byM2nK2ysgNuUQUZmByDAmpHajtodLfsWWtW7lo6W05ncHBO4GHU8vCMEGl8c/htVw9WLvph3zQbqG6oYouGAE7Y2nIMdaAG9JqbN3h6tYuO6DUsPxE2shZA2wwSGjGQY+lRwMUjgmkazpXtF7Lq14XVaw+5fc2/FTjkQKdammIk9m2A1dqeXiBnyKMK2XEu7uaYdzcVbbYUrtgzPhEkCd3QGcR6Vh+DvGqsf+oo+pj960PbbhytoGsaYIEnfCnA2OHeMx/NimxIpeJavWaK27na6grIYSrElQZXDLPoefMmnOMalrj6W6U2q+nTbBnpLDzwTH0qu7PXbraC6kG6bd5R3Tr3ilCDIAMwAVDeEgg1ZcRubrGicIEUb02jd4SrRHiJMQOR+tJDZG4xxi9pktXbVtbqJccXEJggsqbSDtJUwGzj71M7G8V0V/VE2Lb2NRdtsHG3aD1khW2FxEgxMHnzFRuMvfXTO2nLB1uW2baJBSLisGWCCsspyCMCoPC9UtjiWmZrLB7q2yTbC7N7qbbgDA9/cTB+VKwof7U6Zk1ThjuJVCWiNx2LuMdJYExVh2bLlECOAwusuwkZDKIO0nxBSSSBn1AmU9u7G3UWyuVKEEzyIZsQPiB6RUPg9+1bV3vMqqjK4LAkAw6g4yIZlOAeQEZrW9E+idXduajTb07uw4Wdrf4Ye3cIIyPCCpnOBOTEmtV2X4g9w3U1CotxHAlRC3Q6YaDOG2eZGBVVruFAWXRX3h2vJvB3HfcWIJ/mDDI86V2F1oZwEuAh7CsLRaCptN3Zi2Tj3WEiRgTEgVCGwu03CrdnY1pdgcncuYBORAPIe9gYEdKp1rbdqbKtZG7kLi5B5Sds+oG7lWMCRg8xiu7DK40cuWNSsKKKKcigRWtmY3toUuKFFgcj0wJKjzI/WrXVscZ5Z+xpjhlqbiDHP9BVv/C79Sic9zBeQ/MyjpWclWNsUXeRI7jpdObektW1AlbdtYYwDAUET8jTCtcX37Lr5bQHH+iaz/tkuxoVQfnvKPkoZv1UVyTR8W1dn/Cv3UA6K7Af9IMfavPZ6CZ6C4HbE3nE+O4DkEcrdteRz0pdnh/4hbu0Q7p3W2IJzPiAVZnyJaq7sDq713QWrt9y9xt5LEAGA7BRAA6CrvR65HMDcD5Mjr9NyiflQBJUDof7+dVPCuItcfYygRJx5AwD86s16Ue3xLQBlPaUqd3YViR+Lu5noPT41lLFpSueXPy8oP0Fab2k30DaVXEyXPLy2VntGp7skx732GR9ql9lLo6ZwpNti0Ogtp/8RUlLIEtADNzMZPlPnE0zpk3WUBGNgBB8toBFHotMEZgoAWBgCBOZwMDmKok51267CtduXdSksWIYoLZJ6LgqTOBOQOVOdkeDouh1lkhWPeL4Ty3qAVmf80VN7Pdo9Mz3hduC3d75+Tm34Z8MkQrfMmtRo74ZWAud6CQRvCkCD0KgSOskk+tAHNOM6G41zS3Dpiro6B3SCrKGUA4HSPkKve0l22/EiAZZLe1hJwZn9DTg7T2O9Nm5ZdCLptg22kGH2g7XHhB5wDio/HtKE4mzCZuJuM+YgY+QFSMp/aPwu076RtrNd7i2pG7HdqW6R5k5nyq347wI3tFGnYXx3weNwckBEUg7shwByHT0NWnE9F/E2xp4P+BZcMoBjbcc8ufNAInrWZ7b8Lazw8LbLHZqw8wZUdy4M+WRz+FK3ZXhX8F4cbQuAIVyNyQeeYbxZE5GMY5Vb3rQVc5b4mq7sLevPYvG67MAUI3EkgEkcz51M1k7s9eXwqiSPprm29aPlcQ/Rh/SulcTthm2EDxCMjz8Jg/AVyvUkjxc4rqXGeHd5YuhBDMlyCuCWYN5dZIzzNNiMTb0+o0Nq/3exzKkADdIWdwI5z4wec0LHE31uitXnthAt4qdpJloBEbsgR6npVT2T4vrdupt3WN0pp3a3buguWZWEifeIwywG5n0q14NqBd4bdFuz3Hd3AXt7mMEiMBxuXMYJpiLbS6YXVe2jMrMgIZGZWBVlOGXIODVPxjX3NNd0guoLw3Q1wnZcUrd3A7lG1gAwwVz55mnVstcs3ET33s3FUDnv7ttg+O4CkdotFcOltwt241sEHvCS43Bee7PNCYqSi87ecPS53TGZVmmCRmBEx6LWY4Yyq11Xti4ptsGQxBAKseYIkBSRitZ2jvo2mW4B4yyFvgZWfvVBwy0O/BMEMCsEAjxAqcHB5irRI4NNbs6i+yKylhauurcw6YI5kHLkyPM1ItADV2Xnfc/Es94ilUnO1XWZB3z4lOYwucF/wAR3qiXtP3d65bfxjoULMVMk8wqnDNzHTNQ3u3rDNcs3Vuq12zdu2du421IPeGAdwklSGwMdaQGx4nb36dwW2ts3b0JAmJkEZjw+uI51jNTlycHdDY5eIBsR8a6ERIIjGRB655/A/vXPrqmElChA2kEhsqSuGHMYHrW+CVSoyyrQiKEUoCjArqs5xEUKXFCiwOS8OYBxPUGP7+tafsXsfiFhZH+Ip+aS/7VlbfF7lsvtcgkFAeoQtuIHlJ6Va+z+7cXWI1m0bt4Biq5gYjccx+bqQPWuN5m1RvHElKz0Lq9OLgggEeREisF227F3Lmw6WzbxO/btQmYjnAPXrTvH+1lzTvat6jTq102w7eMCJZhiAwjw+dZvi/bnUNcU6Z7llQsFSQ4LSTIDAjlFYm51Ps7pDa0tm2w2sqAEYwTk+nM1Ns2ypkkt8QP2j9KicL4ravIGV93QttIBIwSMcpBqelxT+YfWgA7jeEwOlQuG6dkcyWIge8xbOZiSY6VA4t2w0th+7L73E7hbG7YFEsWb3QQB7sz6VVD2m6MX+7JO2MXOk+R8vL40AI9oepUX9OGWfAx5DqR/Ss5qNeFsEgSTIEERJMfaqrtt2tGpv2bloggW1X03HxMD6gvB+FL0fErN78K3krnlj1I+dT6NPR2i5e7q0WIJCrMCJMDkJIFN8J4gLwLKrCDtIYAGYB6EiM+dSrlsMIIkEQQR+1MW9IFRxbAUtJ9JiAfsKoRkf8A6J0erZ79rvULO07SIJnJ2sOR9DVvwfs7/B2riowLuwh3AU8/dmTXKdTo+I6R2CvfTadoKXG2kDAhZyPlV5a41xH/AIe12673m70DayL4EIIBIUBi277GptFUyJx7Ttb4mqGc30aT13FWMdDkkYq77QOycTuG5uIYHuxIICgLMCcZms7pPaBriwsslu9JAAdIYepIzjn6RVn2k1LtxBEcAPaBV2UkqxKI2JzAnrQBJ7Ys0WHR2Rl04cbW2khbkMAQR4ocYq+0nF1GhuNcuPdhBi+oYG4yse7hhlDt6nrzqn7Yuv8AC6MNGVeYjcACvKehPP5VP0HHLNzR3XuLcUIbSMQQSTkKwGOpyJpN7CtFfw3iVu/pdVssW7JVbZPdyAYufySQI9POonfhlggz51Z6C5p2s6rubu89zJU29rYZTJMQfr1qitHFNdAxzUXx3ZWMwR/vXSOEW7oZna5vtOqFFPNTt8XTkedcwv10bgOpusLSm3+F3CMLkjLQoKxMjr0+dUSZHRm5p9ZqH7hspfdCRhoBYLuBjMfGlcG7U/xum1W20bbIiMwLgqygtO3wTIjkfTNR+Cdr713Xrp71m2YuvbFwFlI95ciSpmAOVJ4Bcs3H1q6YXbd+5bdnW7sa374L7GUA5BIEr19KALjgurUm3g5IHTrj96puK6rWaWxdlydly0VDpI2NvVhDiMkqfD9aXwS7Cqf5SD9DVhq+DM2nvWFRwZYgMzAEi9uUqrHZGxRBHmfOkMlX2N3h/eQIe1ugCNrIwJAkkxCnz5D0rNafiMbGIIIZSZj8pB6E84rU8K4cP4JRcX8VEu218Xu974iI5HoPkYrCWS23xxPp5fOqQmbB9NfHcB990pdbe7IAyq5288Fl2qSWzODMVWa3WKY09y93M2WdXAja1tyzeMZHhVZnoOYqNxXT6mzZ1Oo0upMnu9S1sFWCgqxuKUYkQe9D5Ue4PSpvENVbJFt7ZZb117YZRLKLqgL+U+HaWM4+5oBGs0GtW6q7i07Ei6pG1u9Ue5cDQ+RzHmPI1QcTXxN4w4FwkHduO24qso8wMGOnlyqy7GvbuaKyUbvAohQ4XHdsYMKzAMAwE7jyGByprj6AXHG3bKK8yIO1ikRGDDA8z8ozpjdSImriVAFHFGtJcV1NnMkK8PrQpFCpsukcMiTWz7F8P1Cu9yy62tigFnbaPEcCObTt5fCs3ptIV2sepx/f1radltV3YuXGtNcTcqkjd4efkpgeLmTXG1XZtFpieP8AaS6LjJcbfcVAslLdwTEiDcQyM84o+0T2G1Tfw+zYoA8AAEhRuwMe9NZvj2qtXdXcdBsRrghWnAG1Tzz0JzU6xZQHcmfWaoEdh4C62dBbd8Ilsux5wMsTA+NVXGO3OmFhzp7we8RCLBBE/mII5Dn8YHWrn/hve6BdPu2l9OtvdExKAExietci7Q9mTob+03Rcm1ukLtiWI5Sf5KyikzSTaInDdeoV97QxtOufNoGeskTVRrrIAkfoevqaTYtF1uus7UAJkc9zADl6mktuCx0rddNHPLtMjLcI5V1LgfBbWl4V/GO5DuN+0x4jMIo6ifnGT0rltrDSatOK37hCLceVW2hQdFBUQAOmD+tZUap0b+97TdW7M6vaQLG20qjaZYTLPLEgeRA9KtuH+0294d9q2ZnO7OBzxiuQaS4vNpiQDHz+/pUu/wAQOwAQIJ904IPx+law41/pGc3K9M7Rp/anYNwW3tsD1KtI/SrVe1uhcFWO0NkhkgH4xXn7hyM21VgMzZZjH38v9q3uh4ccIRuZVyyvE555Bq8eKOT+GeTNKFenRV/4ddMpdQNPMORn4NgfKst27C/xdq5bCnezbmSDPgUCSOfKKzduwoL7gwPeRgqRB2jPrzqsGpLsAjsAssxWV5E4MdIj61M8MY+lQ+Q5Po6de4Kut0mnTZadkDz3k8ixHhIB6j9KlW+yS9xfswVW53bQrDmhmF5np15zXNbfa7UqTbsXe7si6fEqKHZC2NzkTyP5Yip9vt7xG2x8SOgJA3JkwYGfOawUL2bvIlo0nCeCiwmpIFwBtPcw6EcoIgxnlVFZNKu+06/3T272mWGUqdr+IBgcx+lReGuHvvYtC890LJlRDL4TiG9Rjb+lPg0CmmP3q6N2a1P/AIfTrHNIBnqu7EfBa5/qNJcX3rbr/wAyMP1FaDhPG3s2LJ2obKqwZywUo5ulRJbEbST9+lIoznGNQE4ysFlT+ItmNkSwIRjMciQc8jV9wXV6JtS6aYqNVF23t7tkJIDSpIDJzXn6fKr6/odPqm3B9PcugAgoQxBB5yDMT9KZtdkbVvWfxNu2Q+9nkPjxzulT/wAx5UCMhwlvAVPQkVM1nDNZbv6jUWr57q5auuqbm8LtaLKdh8J8cfWq/SFluXVcbWDncPI9RjyNaXQ7QSXuMO8WwqrvcKBAR/CPCSdpwaGNA9m3Frt/S3DeIdw/MKqSpUcwigE4PTOKxjWyrMpPIkfQxWw9nfD72nW4lxQCVQgbhzXcCCQMcx586x/GrTjWX8gL3jECMwxn96YiQeDi85Y37SC7pAjI7EEG1ckOZABXbaid2MyIqde0l8Knd7Hu2hZuc/CwtobbkGcg7qXwrh2nv2k74Hfuu2FYT7txIYY9Lj9PXpVdwO93WmQqd2y3cWVZ1B7u4bsysOBtI9Y6dKbYI2PZLiPfjUK1sI1u/ctyhJxEBvEZBOzlnIFS+Oaa4zoQ0qQ67dqyZQFfEROGQnBHvZmKh9mRfF261w7kuJbZPDHIDfL7QWktIknl0zUji+mO20wuXPw7isfDJba4ncZGIJx6zBihOhMoypBIOCMEUdxZGKt9W5Xdttd5uDMfGssRG0DcfzZE8gRnnNRtbpQCuwHJIiZmMyPlXVyswqiALNCpi6Y+R+hoUWFHC31hdVMxEREY6VrOzXELwtXLaFSwO+DEspAU7ZGYgcs5rCpbODM4+ldD7OcG/iNJbv7gGQsjgZIQMWMjnlc/OubbezbSWjF37p3MxyWYk56kz7tL0rFm8Jg/r/vVn2iXR70uaO4D4soEuCOfilwJU8o5ievSVpuE6f8ADc3TuLqWQKQFWRPi6wM4+FJxp0KLs6Fpu1ly2ih7bEgATHlisd234r/EXDcgrFoLB9Nx/wC6rn2k8bsPYtDSuGfvRu2yCBtYZjIkxXOdReukNv3kkgDcWJgDkJzSgvS5y8GLOp22mT+ZlMz/ACzg/OPpTL3vWjuWm2GVIhuoIxBmolxTjn86p2QqseLCKcv6ktALYCwPKPL7mom2flT6DHLFRRVok2bpCHyJB+YmP3pp3xEf30p6zb8BcHaqkBviZj7Cha1ADLMGGDcvLlz5jPKqRLLa3oX2J3aSzEEtPWCQBOMDPxqx4Ql8Z77u4kTuB5Hkc8pqmtC5cufhuUPMeIgD1pGj2M+y/ugyJUgGZ5yQQRNbKUfDDjKtl9cv3At3e24kzIyJwQQfL7iqa3uYEDkx8RnyyQfn+lSkvW7YKksVDNExuIjAkYB6eWfSo1vZt3AyZPPAjoIzn59KxyXZrjSCS43eFRhRjJHyqTe1h91h4kxHTHLl61FvXlDNCjOYM4ifXB5fWnxpw7h+QPQnqPI9Rn9ayZdWWGnV9xd5Jfy3QPTH6Ve6Tix0mst3gu4tbVIjlutJmYkwYxWS1V12zJIXyGB0Hnzjr61M4ZrLi3rRYtMSNwwVCRAHI4HPp+minqiOG7Oir7R1beWDW0C7QV8RN1hiB1AEnPpXNu0PFXvai7cYhmLAbwsAgDYDtIxIAMfGlabSljCqW2s0LkyOXTPIDPlNQ+IW9pMlpJ8QiBOeQiMdKys1dscsqTG1mE5LAxJnOZGBP61d2eOX7ERfcLAytwkg9fCaz1y9hQCCAsAfGSfuxNN3e8MFixjzIgjl05itFN1SI47NNwntEz3N15gEJ8dwqCZI8hBJmtMPaJ3CCxbsK+wwru8BpY52AYif5q5tprptnGJxgTM+X+1ITruDEDn6Hr8J5ZpOQ1aOnD2mi2dzaNI5Frd0AnOcbTPKedZ/ifHU1OofUKjoHA8Jg8lAPI55VlL11WnCqOi5PwJpFy5txOeW7z5H6U016Fvw6r2b3Ww63SunUEXBc1A2rIkEANEmdpwRyqPrf4G0LNuzfsvZd3VxbuBtq3VCE5JIED4Vi+M8dv39Ktu824Ku5D+YtvtgyPQExiIB9apNLqJTa0RjxRnEVUUpBKVHaeAdnxZYX9O73FFhrQAZSGgl1M8t3JeXKtDxQE2XEAtsJ2boJgTAIIPOBMjnXmxrzI523GXAIKsR5zEHrVjpe1WrSCt99y/mYhj1/nB6SKbVApHUe2F3cLe7T27iPbYhmu7O6JAYnOAdpUknBxULhdxbj6RVK3Dbm1cRGDqbZAG/wkiIkEegnnWGs9tr7NOoK3R4QDctW22hSCwAK/mEjpEg9KVwu/bvXMCyGYjalxVZAWIlfxV2iJIn6UXoXp2HWXU3mbSk4kn4fChSv4fRN4mGnY+cryGFHPoAB8qFFoqmcP02hsrAV7kvAO5UIByfyvP2q84Pq2s3rumVxsuWGUOcA/hmHj/L4hE8lHOsrpdcV2+AEjHP/arttZZMHcCemD6enpTSX6Lb8K7W8MUA7bq3SCRKKwgrg8xkZ6eVFbRsZfHoamNeRshvAon0BmfhTS3QCDEZ5b19SP8A5cvhR9afbBNrpDLhh+Yj5E03ev5PizyGSMwOXTnT97VW0ZB4wXnKkc2MGTPQ+XlSdXqgVuqGclVY55cwMZ6UvqS9Dm/wmasFkYeYI/pUHWWyXtxyBn7gmqFbrdGb6mp6K/dltx3T5nz+NSOh3TOQL6AnxBpAwDBMY+dK0PiXuyOpLEjMTyFV1u4wkgweuaVZ1L5huZznzoCi84Vw9bl2yrgrZ1F1ULiBC7gCAxBhoj6nnT3arswdPqltWg+13uBN2fCplQCQJISJ8zUTiuruWzbt2zCIoZRAkNJG4GJBgDl5Uq5xe9da0uou3HW2jskmSGZCT4j4jmOZMdKRQrStFxHFsm13YLAkglsy3vSDGfL7mttoOzFjXWbZsIwcmblxjCquYAESTnl6dJmudHjNyQSwJAAyo5AAQcZxirTs12jvpcS2t3YjMSTAxOSRy60O60GvTScQ4Fo7Vzbea+bcRbuWwMtzAcFTzzy8qouz/CV1ClV3td70qiARKAe8ScTI5TjrzFVfEuLXHZkaCEuNtJGTmJJBzy/Wr7stxl9Jbv37SJvW1bClgSAXfJIkcwD9Kd0tCUS34f7O7l5b2pS4u/vGVbbSFba8Oe8GVAgx4ckdAZrJay2BqVtA+AOF8St+HublHMwD0mcxzqy03tI1ltO7QWVXczQEPNiWb8/IkmpftE4k411q6bey5aRd0jG4HwsCDlSIjl1qN3stUloRb7P7wr6a6HL3DZZIYEOACWz7yAsBPqPWGeKu+ldLZub9phmViVLbmyp+BUfEGn+x3aC+rXGtWVd0tt4vG20HxO0Fozt9Ki8X4sXexvtWx3niEAjBuMORMf5vn5U33olRXpZ8FR9RaupplCQSwLOQxcHwpvMIAFk85kculUvGNJdDHaS5KlmYZ5E7vFEZIb4gUfE+Nvpb2otBVKtea54GlQfdxGDhfuaGt481q4rFFO63uAnpcUg8vifWpSKJ+j7IajUW1u2wmwqIHeIDujEqxEEkAxUJuE3xuAthlInwsGZQQWDAAyIAk+UZqwftNe/gV8ACWXt2FABkFU3C4Xj3jtIj1pnsz2xe2uqK2Q9w2mO8knaJG6RHuwfsKfgq32QbGgMKDbG9gDLGFg5Q+m4T8YprXaW+NS1lrJS435BiVmBtkwVxg9fjT/C9fLbltybL2lIZsNkKg5eFfCBiedN8Z7Si+RqtpW8d6sN8gglNpBjp4sfCmKuyPc01yNxQhABnmIILfseZFIAkyASowZGD6jJj6+XyvOK8UnQ2bO0HbY70kfm8VogTHMLuU/Cs9b1u+w5iCP6zPyEfSigYvuyTBEYJiciJ8J9eUVBvMYBiJkeRkc5+tSdDcNx0SADcPP4HP9fkKh3dT4cLyMc8zzJ/b5U0qJYywz8KFuSYHX4dM8z6UHfmB5Sef99akcP/AMVD/mUH4NAP2JqqFRHuLE5BjmRMD7CkI3PEipun0bvutqQABJk88hceZzPwU+VTrNtLpULsti5bBCiYkMVgFj6lsnp8BSCiqVgRndPpH70db3heutW7YS5bti4pYOGtqDuDGZEHrQpWGjGhc8o8R5eh/wBqsHsooiWAA/mbl/YqBaPiX4/rUq/eyfER8v761rFCcmloUlwKDtkzyJBb4z160CGyd7YLdD1ECJ8jmk21QglgrH/MOlJ7kSY2gSDEYEdI8iKHJIa36C/o9z22Z5CgAgqfFmT9aauabaLpkZwAARgsD1xyqbaCrI5zyxTGotwvzpvon0rVsjyqaq/h/wB+dNRUlfcrIuyr0yTu+NKW0imBzkU5ofzfGmm/xR8R+1AyXx9gLoH+Qfq1SeA6MX9Qtsk5sMQQCci3uGPlUDtNd/HB8kHP4n+taX2VrPErZ/l07H/8QH70eDvdGLL8sxj9c/vV32NUPrdOuGBfIIx15zVEjmRHkPqABWj7ES/ENMrcjdEzzIMY+GP1ofQl2VvaEsuq1AhRF64IUYB3NgenOr/gtjdo+INuEpYtHaeoLZI+Eff1qp7XWh/H60cgL9yP+s4q54Hb3WNfbjLJZUSwEGHaZYjw7VaescgSKTGjHm7n4xW49pmqV3TaxYrZCkEiUgodpIJkZMT51ibWkZiYHunl555AjH3rX9sLSXNjWjuZrUOAZAbbajHT8w5816UeggezBmLauCJWwzQeoGCMETz5VV8cufh6NvJQp/8AbsN/30vshaNm4xu+BSPOZE5BCgnIx86LX2C9qyB7yzuBMR+Fp0GeubTf2aK7C9EHtTZa3qbiE5VmBPqGMn6092rUKdMVUgNpbZY58TS245+QxT/H7LXtQ1xSpDM7eLE7mJ5AeUVN4jeLW9GLZCvp7RRiwkFi7MCvpDdYNMLIa7m0Oq8TQlyw8DkSQVz6wxj51C7M2nuNeS3G46e6SD1VVLMB67VxVhatRYvWd0d53eRGO79OvX61dcD4bYR21PfhfA6dyqgAB7bW+e4yQG8hJnzpdIO2UHAlm5ej8ptXDHkL9sE/6qp2MWtp/K5/Yf8AbV/owlprxRiwvWzbM9AWDSI6gqIph7FokyJ3sXIk8yZ6dM0xE7S2XbRWm2sUIuIW24H4bGN0ciVHzn5UHCMpdX0/Y11Dhr6VOHKjBgo5AFvfbcFPOT4nPpn0pjWW9BYslrWmSWHUBjEerE1PIric50b7SpGCHdR6bhA+9J1Kjvb6gT+K0D5sBgfKtxwO/asXWD2EaQWHgWZ9C0wedbW5xhUtm4tsBQpbBAwM8wtDnQKFnFdNwbUOw22Lp3CJFt45Rzj0q50vZPUkqvd3A/5QVC7onkS37V1HVccZQpCiCYndMTOeXwEetQL3F2W8F2qZBYEDPURzH8y/al9g/rMjp+yGsL3HW3bg7l8bgR4/SYPMVJ1fYO6tsOLltRbQ4AYkwM9RkxM+ZNaEcfZUYhMi5mTGN8ExnJEnnzpu/wBornjQJbysidxmd2D4h5UuTDijnN22GYljLEyTHMnmedCo9ziDSYCAf8v9TQrUyIlq7Bmf7+VOtqjGSZ+f9RQoUWOhy1rFA5Gnk1oIwD9f9qFCmDFnVdQvL1/2qLqNYXEQVyMzP7UKFAkR59W+o/pTj6nwgEHHrn6ihQqbKGbNwZx/qP7GlAqCCFE+csT92j7UKFAGp4dwe3qFa5dEkQMYnOM5Hn0qR2dt9zxGLR2RZuCRkwLjJGQR7qjpQoVm32aJK0MnhGna4LewBWdhbdVGShIKEETIAOeRpi9at2O7vhdjC4QNmPdkgiOswOnPnQoURY5JC7etV7WpvXfExDc0Une3+bJgSMk9fSkaTjiBbOxirDxFtg5jcu2IMjJo6FWlsh9CuNlAtgozM7ITdYiF3HaQqjnAUicASeuaq+99TR0Kogae7nmeVLW7PnQoUAN3DlfjTgehQpDQ09zxA+lONfO2Z8NChRQIYtXoE9JP70dy5lYzz+XLzoUKqhDrattpWTA/XnUvS8U25Yb4BAk4zQoUuKGpMLUcUkoQpBAE55tEEjHI+VSj2lurb7plSCu0mDyiDyJo6FPghc2Jv9p7rDbC7dwaQCSIIIGSMSPKaavcfvMQTtlcKQIgEqY5+aL60KFHCP4HOX6NPxi6fzc53YGZqtvcavSfFmYBAjHlQoU6QrZD/iC2Z5+lChQoA//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data:image/jpeg;base64,/9j/4AAQSkZJRgABAQAAAQABAAD/2wCEAAkGBxQTEhUUExQWFhQXGB4YGBcWFxwcHRoaGx4cHRoaHBgaHCggHBslHRobITEjJykrLi4uHx8zODMsNygtLisBCgoKDg0OGxAQGjQlICQsLCwsLCwsLCwsLCwsLCwsLCwsLCwsLCwsLCwsLCwsLCwsLCwsLCwsLCwsLCwsLCwsLP/AABEIALcBEwMBIgACEQEDEQH/xAAcAAAABwEBAAAAAAAAAAAAAAAAAQIDBAUGBwj/xABDEAACAQMCAwUGBAQEBAUFAAABAhEAAyEEEgUxQQYTIlFhBzJxgZGhI0KxwRRS0fAzYqLhFXKSwiRDc5OyFjSj0vH/xAAZAQADAQEBAAAAAAAAAAAAAAAAAQIDBAX/xAAhEQACAgIDAAMBAQAAAAAAAAAAAQIRAyESMUEEE1FhIv/aAAwDAQACEQMRAD8AxqilgUYFKAr1TzwgKUBRgUYFMAgKUBRgUdABRQmku1al/Z/qmsWr1kpc321cpO113AGM+FonzHwqZTjHtlRg5dGZBoxVxoeAXwl1n07sLZUOu1t4J6gCGAAzMEHrypPC9NZNxTD3Bkd0TDFiCEAYYI3ROB5QayfyImiwSK1ELTEfE4H1onUqYIj4/t51u+z/AAVLmse1eVfFauM62/CqliF2qFOCJOfURykq4p7PLqGdPdFxCcpeHiA8wfdY/JT61C+S72U8CrRgxRxTup05RylxWsuOa3AY/rHr4ppDKRzGOhGQfmMV0RyRkYSg0EBSooLRg1ZAIo4oxRxTAKKMCjilAUAJijijijikMKKMClAUcUAEBRxRxRxQAUUcUcUYFIYQFHFHFHFACYoUqKFACYoRSooRSGIihS4oUAUIFBWExn5CaXyEnAHWoGl4qguzvABIggGeeGB2nqKzyycUqKgl6WgsA8nUHyeU+7DaPmaF7TskblIB5Hofg3I/Kn+F6gteBLC54txxzgzJGGI85irzWcC1Ft1bu3tW3Zd7WyWBUnxbhlZg/mHSsvulF09lKMZfwzBECennV5wDs7cv2e+7tijMQpXmAMElRLc56U1x5VtDukNq4CZUhO7YAEZKjwic8gPOul9kALPD7RMmEZzESdzM2JIHUczUTztrWi4Yl6cr4tw1UtsEy4LSSegiMRgzNdzVls21DEKqKFliABEAZOBVXdXT6tTuthisTvQqwnlnBjB5GMVP4hpu9tlN7JMeJYkQZ6gisJS5G0Y1omrcn1rj3ariRt8RdoYMLhCkKIhYAkzmczPT411DgegNlCkhvETIXbzjoOuM+Zk1y/tXxWxqnBFo27qOwLAyGAODA8yJ5fOknRTVl77Otzau+7Sfw4k8yWZSTPyrVXO0CrqxpmUhmjYc58O48xBA5SCT6dazvs3fc+oMQAEA9ctP6Vse9Rn2ypdcwYkeoBz8xQ2CIXGuIaQXLdnVNbDN47fejEgjIc4VpiMgnpWe1vs4tCW0117ZJGGIZSuJXIyIyJn1pHtG7Ltq2t3FLAohWYkZM5HMdM1idHreI8O9wk2h0/xLf/TzT5RS5UFFjc4NdsPtv2GCk7RdsqW8R5EoT5zyaDmKPiXZm/aYFralTkODtB9GQ+JSOoj5mtDwD2nWLxVNQhtOSACPGhacdNymfQx51Y9rFJ1NoTgW2MepOf0FXGbJcUY7jvZa/YLMbe62JIuJkbf8y4gxzxHrVCvoZ+Fb3jXbq9o9a9q5a32PAUI8LQUUttY+F/ETjHxqSNHw/iQmy3dXstCgI8mJLW+TchkfWtYfIcSJYUznopQFT+0HB20t822YNI3KR1UkgTgeLGahAV3RlyVnI1ToICjilRRxTEJijilAUYFABRQilRRgUAJijilRRxSGFFCKVFCKAExQilRRxQMRFHFKihFIBEUKVFCgDM8bRl0zPB2k7Z9ZEj6VneF2d1y2vqP61P7TXzhJO2Z2ziY5x9Kh8Oty59Af6VjfKRT/AMxNt2YuG3qGRMPcUWg8k7d7gMQIncYgeUzXaNWZgbmUzI2tBx6cmGeRBHLFcW9nlsNrra9S4P8A7as/7V1LtHw2xfZBeZkZQSrCQBMSS0FRyHOubO7mb4FWNGe7Zvp0u211GnS+WG7ePwroIMSWQBX5ciAK2em0dttMlopNo21XY8HwwMNGCfOuf8X7LXzcRkZ9Ra5C5IaOeMMTAmZ5Zrfcas3WtbbBhwRB3RgeR/aRWRqg+F8HtaYMLQIViDtLFgI6LJMDJxTnE2eF7tipmSQoIPoQVOM9I5cxTXBjd7le/nvM7p2+Zj3cco6mpOp1ATLSF6tzAmAJjOfhSGOcOvE21ZomJMCB9CSR8JNcG4Spebh6yfr/AP2u6627tsXG6C2zfRSa4xwxYQCOkz0xGP78qiRUToHs0XwXz/mUfQE/vWve0CVPVTI+hH6Gsj7LbBXTXSTJa8T/AKVq90yXhqDJJtHcecgeWDJHyMegqhHOPalxjUafiKPYuXEA06SUOCe8vc1PhbmOYNJ4R7RhchdVYDk47yx4X+aHDH5j4Vuu0nD7V59t21buAKMncrDn/wCYuQBzgg1kuy/CdH37ajTXBFoAlL6gFCxKhhdB2kHIEwR1pMEZrjHDFTia7d21rlu4Ny7SA+1oZehBMRXUO0bzqlXMi0T8ixqg7T9n3bVJqd2JQkEHksDDCQeVWXG+L231jIs7rSlHkdSZwfKDVWhUyt7SdrtOmsfSaqwWtgW4dPEfEinx22wQCTkGeWKyva7g3cMt7TN+AxAX3gyuJkENDKwiY6U52902/im2QodLILHksqoJOeUZ+RrR69dbbshNZp012nEEXLJ23AADDCMMY8oNS3TKXRVcddnt6N3Ys50wDMxkkh3EknJNVyirbjeptXLWjayl0WijqN6gMAtzMyYwSQI5x86gueccumIx98/M13Y81QSRyzx3JtjaWiVZtpKrG4rnbMwSPIxzn60geYyPMf3j51pewyy94Z91TjPUg468+mfjVrrOyVq6W8YtXmEqVPvDqSmJH9mpXyGpbG8KaMOKUBVhrezuostte2XXpctDcMCTK8x9vhVaH8s/3610RzRkYvFJC4o4o7yFWCsCpPIMI3DoVPJgfr6UAauMk+iXFrsKKOKOjimITFHSooRQAmKOKVFCKQCYoRSooRQMTFClRQpAc04rd3Xc9Cfp/YqRwpfePPpyqBfzcPp/f71Z8NSLZPmTWOFejzOlRu/ZHb3atmHJbbt8yVQfbdVl2/e62r3DvbduyB47ZILA7S22DzzH+1F7FtPjUXD5W1H+tj+q03xT2hWU1V61d05K27rIHtvBlSVnY3hJwetcWR22ztgqSRV8E4je1HEbTeNC95Sxt3CF2CDsYLhvCOZ558665rdcLUSrkGZKLuiPNR4jPoDyrG9m+I6HVam21lj3qS+y5b8YG0qYcYiWHU1reIcPF0ht9xGAgFGIHzX3W+YNSi3XhLs3g6hlypyMEfY5FI1ukW6hRp2mJg+Rkfej0trYirM7REnr61G1bOGlWYDAiAQfqMfKKZIXaVtui1H/AKLj6qRXKdGkWwB5fpXS+3VwroNRHMqAPmyj965xYtgJPWACfhP9aiXZUTf+zaTogSILXHMfAgD7CasuDcet6hmRPeUSYPSYGGAbPwjnBNR+xH/2dsjqWP8AqI/arlLKbi4VQxEFgBJHQFuZFWSZrjfFdIupa1durbvBR/iAqsEY/FGAPQkVV2OyK29PrVsGF1FtArbt6SGPIjpmqf2mdny96/qFY71VDsjBthVXdPo276VE9n957Wj4hct7t6i0RtMGdzZGDmPQ+uKkZR8H4rrNJqRp0usFF0W2UHdbI3Q3gcRnOYmt/wBobSpxB9og3Le9jPMg7flgCsQvErd/VW7rswu7k3B0A3EECd1obdx9UQeta/tHYCcSYgnx2yxn/mPKgCR2p7MWNbdEXQupFtJVXG6NuCbZ94eorDanU63hVzal1gDmBO05I8VtgVnH+9Wnbqwf49GKkK1myFeJE7W5evhPXpVjxDXMdFpZFvUhjdBW+PGwVuSsW3KVBjwt5c+VDH4HreJtqtJpLzoiMxvBhbELhlzEnJ5n1qvZcVON5G0doJYewLd24pR23ZIRjtJAaOXPPqaiRitIvRDWy17C3NupuSCR3LYAmYZOnXrWh7T6Bb/clbwt3CD3QMDf7pwpgyMcsieVZnsq6rqTvHgNt9wImVC7iI64XlVp7ReEHV6ay1mCttt2THgIjr8vKlLY0MJ2k1ejuW7eqTvEdgoec8xJD8zEzDCfWonH1B1l4ZztIn4Z5es1Xi9fFlBdtm/bU/8Amz4IkHa4O9DIjJ2x9KsuOXN2tdtpXcqkT+YbRDD06fEGlF0DRZ3eJWhYtW9VZD2O7EPElSAQcczGw5Uz6GoN3stvC3NFdW/aboziV9A/I+UNBFReIceNjuLVxFbT3EdXJB3LDEkgqD4QriQVPninvZbpzaOoVPEjbWRwQyuFLDDKYJgjHMYmKtTaeiXG1spdTbe2JKGCcMfdPqD+YeREg+dBnggEQSMD+blBXzEEH+bPKmuM2gNVeB5i4ecwIMLHTlFTn46tsWE1GmN7Tm2DvRfENjuCpPJ1AUEqYIBmeVbPNPszWKPRHJiCQQCYBIwT5A8t3pzpQq5biyWkAS2L+lvumLmCUuoSrZGCAOo+nOkcR4Mi2m1Flz3IMNbuA7rZmCN3VRI58h1irhnt0yJYfwq6EUSmnIroMREUIpcUIoARFClRQoA5OXksfWre0SLQjyn65qotLg1d6m3tUD4Dn8KiCai3/BTackv6dg9lGn2aNm/nuk/JVVf1BrDdpOwl5Wu3tyEEvcaZU5JY4Ij710XsPZKcMsxzKM+TGXLMM9OYotbrNSltu7RmcDClldCfI94Vcj4V5z7PRoxPsX0Eai7c8rRX/qZf/wBa6DxbjHc3NsuswF3WGe2zEYAuJG0k4ljANQewmtN3vy+ltae6jKj92u3cYJyvwIPMzNaugAVGOqTdtJIaYG5SJP8AlJEN8pqTUZ7RYqZwGmI586QFN7RboXQvPV0H+oH9qwKyUPKMAefIzW29prf+EQed9fsrmsO9yLbEZI6esAx9xUvsa6On9kE26OyPQ/8AyNS9Doe7ZiCIPQCMzzNR+zmNHYJx+ECZxzEmn+G67vZ9wgAENbub1Mz1gQcVQih7R8UNi4zAGSQJVmQ+6MsYKP8ANTTdjjVsafU3ltlwvdBtqLbuNL7cskqxWZBgfeoHHu12jTVXbF9LqMhA7xCGBlVMlSQesYmpnB7WmvWNQbF5HR2tAwDbIZWJAbfEEzjz5UvR+FI/EOG6m4ql1t3gy7V1FvaQ84/FSVmYwfWn+0hb/iL7v5PB/wAs/wBZrBcX4Y1vimx/e79D05FlK8se7FbvtQ27ibHoLe3nzzM+nOhhYz2+019+4a2GgWrbbgAwDBSBImRAZskBYOfSJxrjaDh+nOusJcL3byM2nK2ysgNuUQUZmByDAmpHajtodLfsWWtW7lo6W05ncHBO4GHU8vCMEGl8c/htVw9WLvph3zQbqG6oYouGAE7Y2nIMdaAG9JqbN3h6tYuO6DUsPxE2shZA2wwSGjGQY+lRwMUjgmkazpXtF7Lq14XVaw+5fc2/FTjkQKdammIk9m2A1dqeXiBnyKMK2XEu7uaYdzcVbbYUrtgzPhEkCd3QGcR6Vh+DvGqsf+oo+pj960PbbhytoGsaYIEnfCnA2OHeMx/NimxIpeJavWaK27na6grIYSrElQZXDLPoefMmnOMalrj6W6U2q+nTbBnpLDzwTH0qu7PXbraC6kG6bd5R3Tr3ilCDIAMwAVDeEgg1ZcRubrGicIEUb02jd4SrRHiJMQOR+tJDZG4xxi9pktXbVtbqJccXEJggsqbSDtJUwGzj71M7G8V0V/VE2Lb2NRdtsHG3aD1khW2FxEgxMHnzFRuMvfXTO2nLB1uW2baJBSLisGWCCsspyCMCoPC9UtjiWmZrLB7q2yTbC7N7qbbgDA9/cTB+VKwof7U6Zk1ThjuJVCWiNx2LuMdJYExVh2bLlECOAwusuwkZDKIO0nxBSSSBn1AmU9u7G3UWyuVKEEzyIZsQPiB6RUPg9+1bV3vMqqjK4LAkAw6g4yIZlOAeQEZrW9E+idXduajTb07uw4Wdrf4Ye3cIIyPCCpnOBOTEmtV2X4g9w3U1CotxHAlRC3Q6YaDOG2eZGBVVruFAWXRX3h2vJvB3HfcWIJ/mDDI86V2F1oZwEuAh7CsLRaCptN3Zi2Tj3WEiRgTEgVCGwu03CrdnY1pdgcncuYBORAPIe9gYEdKp1rbdqbKtZG7kLi5B5Sds+oG7lWMCRg8xiu7DK40cuWNSsKKKKcigRWtmY3toUuKFFgcj0wJKjzI/WrXVscZ5Z+xpjhlqbiDHP9BVv/C79Sic9zBeQ/MyjpWclWNsUXeRI7jpdObektW1AlbdtYYwDAUET8jTCtcX37Lr5bQHH+iaz/tkuxoVQfnvKPkoZv1UVyTR8W1dn/Cv3UA6K7Af9IMfavPZ6CZ6C4HbE3nE+O4DkEcrdteRz0pdnh/4hbu0Q7p3W2IJzPiAVZnyJaq7sDq713QWrt9y9xt5LEAGA7BRAA6CrvR65HMDcD5Mjr9NyiflQBJUDof7+dVPCuItcfYygRJx5AwD86s16Ue3xLQBlPaUqd3YViR+Lu5noPT41lLFpSueXPy8oP0Fab2k30DaVXEyXPLy2VntGp7skx732GR9ql9lLo6ZwpNti0Ogtp/8RUlLIEtADNzMZPlPnE0zpk3WUBGNgBB8toBFHotMEZgoAWBgCBOZwMDmKok51267CtduXdSksWIYoLZJ6LgqTOBOQOVOdkeDouh1lkhWPeL4Ty3qAVmf80VN7Pdo9Mz3hduC3d75+Tm34Z8MkQrfMmtRo74ZWAud6CQRvCkCD0KgSOskk+tAHNOM6G41zS3Dpiro6B3SCrKGUA4HSPkKve0l22/EiAZZLe1hJwZn9DTg7T2O9Nm5ZdCLptg22kGH2g7XHhB5wDio/HtKE4mzCZuJuM+YgY+QFSMp/aPwu076RtrNd7i2pG7HdqW6R5k5nyq347wI3tFGnYXx3weNwckBEUg7shwByHT0NWnE9F/E2xp4P+BZcMoBjbcc8ufNAInrWZ7b8Lazw8LbLHZqw8wZUdy4M+WRz+FK3ZXhX8F4cbQuAIVyNyQeeYbxZE5GMY5Vb3rQVc5b4mq7sLevPYvG67MAUI3EkgEkcz51M1k7s9eXwqiSPprm29aPlcQ/Rh/SulcTthm2EDxCMjz8Jg/AVyvUkjxc4rqXGeHd5YuhBDMlyCuCWYN5dZIzzNNiMTb0+o0Nq/3exzKkADdIWdwI5z4wec0LHE31uitXnthAt4qdpJloBEbsgR6npVT2T4vrdupt3WN0pp3a3buguWZWEifeIwywG5n0q14NqBd4bdFuz3Hd3AXt7mMEiMBxuXMYJpiLbS6YXVe2jMrMgIZGZWBVlOGXIODVPxjX3NNd0guoLw3Q1wnZcUrd3A7lG1gAwwVz55mnVstcs3ET33s3FUDnv7ttg+O4CkdotFcOltwt241sEHvCS43Bee7PNCYqSi87ecPS53TGZVmmCRmBEx6LWY4Yyq11Xti4ptsGQxBAKseYIkBSRitZ2jvo2mW4B4yyFvgZWfvVBwy0O/BMEMCsEAjxAqcHB5irRI4NNbs6i+yKylhauurcw6YI5kHLkyPM1ItADV2Xnfc/Es94ilUnO1XWZB3z4lOYwucF/wAR3qiXtP3d65bfxjoULMVMk8wqnDNzHTNQ3u3rDNcs3Vuq12zdu2du421IPeGAdwklSGwMdaQGx4nb36dwW2ts3b0JAmJkEZjw+uI51jNTlycHdDY5eIBsR8a6ERIIjGRB655/A/vXPrqmElChA2kEhsqSuGHMYHrW+CVSoyyrQiKEUoCjArqs5xEUKXFCiwOS8OYBxPUGP7+tafsXsfiFhZH+Ip+aS/7VlbfF7lsvtcgkFAeoQtuIHlJ6Va+z+7cXWI1m0bt4Biq5gYjccx+bqQPWuN5m1RvHElKz0Lq9OLgggEeREisF227F3Lmw6WzbxO/btQmYjnAPXrTvH+1lzTvat6jTq102w7eMCJZhiAwjw+dZvi/bnUNcU6Z7llQsFSQ4LSTIDAjlFYm51Ps7pDa0tm2w2sqAEYwTk+nM1Ns2ypkkt8QP2j9KicL4ravIGV93QttIBIwSMcpBqelxT+YfWgA7jeEwOlQuG6dkcyWIge8xbOZiSY6VA4t2w0th+7L73E7hbG7YFEsWb3QQB7sz6VVD2m6MX+7JO2MXOk+R8vL40AI9oepUX9OGWfAx5DqR/Ss5qNeFsEgSTIEERJMfaqrtt2tGpv2bloggW1X03HxMD6gvB+FL0fErN78K3krnlj1I+dT6NPR2i5e7q0WIJCrMCJMDkJIFN8J4gLwLKrCDtIYAGYB6EiM+dSrlsMIIkEQQR+1MW9IFRxbAUtJ9JiAfsKoRkf8A6J0erZ79rvULO07SIJnJ2sOR9DVvwfs7/B2riowLuwh3AU8/dmTXKdTo+I6R2CvfTadoKXG2kDAhZyPlV5a41xH/AIe12673m70DayL4EIIBIUBi277GptFUyJx7Ttb4mqGc30aT13FWMdDkkYq77QOycTuG5uIYHuxIICgLMCcZms7pPaBriwsslu9JAAdIYepIzjn6RVn2k1LtxBEcAPaBV2UkqxKI2JzAnrQBJ7Ys0WHR2Rl04cbW2khbkMAQR4ocYq+0nF1GhuNcuPdhBi+oYG4yse7hhlDt6nrzqn7Yuv8AC6MNGVeYjcACvKehPP5VP0HHLNzR3XuLcUIbSMQQSTkKwGOpyJpN7CtFfw3iVu/pdVssW7JVbZPdyAYufySQI9POonfhlggz51Z6C5p2s6rubu89zJU29rYZTJMQfr1qitHFNdAxzUXx3ZWMwR/vXSOEW7oZna5vtOqFFPNTt8XTkedcwv10bgOpusLSm3+F3CMLkjLQoKxMjr0+dUSZHRm5p9ZqH7hspfdCRhoBYLuBjMfGlcG7U/xum1W20bbIiMwLgqygtO3wTIjkfTNR+Cdr713Xrp71m2YuvbFwFlI95ciSpmAOVJ4Bcs3H1q6YXbd+5bdnW7sa374L7GUA5BIEr19KALjgurUm3g5IHTrj96puK6rWaWxdlydly0VDpI2NvVhDiMkqfD9aXwS7Cqf5SD9DVhq+DM2nvWFRwZYgMzAEi9uUqrHZGxRBHmfOkMlX2N3h/eQIe1ugCNrIwJAkkxCnz5D0rNafiMbGIIIZSZj8pB6E84rU8K4cP4JRcX8VEu218Xu974iI5HoPkYrCWS23xxPp5fOqQmbB9NfHcB990pdbe7IAyq5288Fl2qSWzODMVWa3WKY09y93M2WdXAja1tyzeMZHhVZnoOYqNxXT6mzZ1Oo0upMnu9S1sFWCgqxuKUYkQe9D5Ue4PSpvENVbJFt7ZZb117YZRLKLqgL+U+HaWM4+5oBGs0GtW6q7i07Ei6pG1u9Ue5cDQ+RzHmPI1QcTXxN4w4FwkHduO24qso8wMGOnlyqy7GvbuaKyUbvAohQ4XHdsYMKzAMAwE7jyGByprj6AXHG3bKK8yIO1ikRGDDA8z8ozpjdSImriVAFHFGtJcV1NnMkK8PrQpFCpsukcMiTWz7F8P1Cu9yy62tigFnbaPEcCObTt5fCs3ptIV2sepx/f1radltV3YuXGtNcTcqkjd4efkpgeLmTXG1XZtFpieP8AaS6LjJcbfcVAslLdwTEiDcQyM84o+0T2G1Tfw+zYoA8AAEhRuwMe9NZvj2qtXdXcdBsRrghWnAG1Tzz0JzU6xZQHcmfWaoEdh4C62dBbd8Ilsux5wMsTA+NVXGO3OmFhzp7we8RCLBBE/mII5Dn8YHWrn/hve6BdPu2l9OtvdExKAExietci7Q9mTob+03Rcm1ukLtiWI5Sf5KyikzSTaInDdeoV97QxtOufNoGeskTVRrrIAkfoevqaTYtF1uus7UAJkc9zADl6mktuCx0rddNHPLtMjLcI5V1LgfBbWl4V/GO5DuN+0x4jMIo6ifnGT0rltrDSatOK37hCLceVW2hQdFBUQAOmD+tZUap0b+97TdW7M6vaQLG20qjaZYTLPLEgeRA9KtuH+0294d9q2ZnO7OBzxiuQaS4vNpiQDHz+/pUu/wAQOwAQIJ904IPx+law41/pGc3K9M7Rp/anYNwW3tsD1KtI/SrVe1uhcFWO0NkhkgH4xXn7hyM21VgMzZZjH38v9q3uh4ccIRuZVyyvE555Bq8eKOT+GeTNKFenRV/4ddMpdQNPMORn4NgfKst27C/xdq5bCnezbmSDPgUCSOfKKzduwoL7gwPeRgqRB2jPrzqsGpLsAjsAssxWV5E4MdIj61M8MY+lQ+Q5Po6de4Kut0mnTZadkDz3k8ixHhIB6j9KlW+yS9xfswVW53bQrDmhmF5np15zXNbfa7UqTbsXe7si6fEqKHZC2NzkTyP5Yip9vt7xG2x8SOgJA3JkwYGfOawUL2bvIlo0nCeCiwmpIFwBtPcw6EcoIgxnlVFZNKu+06/3T272mWGUqdr+IBgcx+lReGuHvvYtC890LJlRDL4TiG9Rjb+lPg0CmmP3q6N2a1P/AIfTrHNIBnqu7EfBa5/qNJcX3rbr/wAyMP1FaDhPG3s2LJ2obKqwZywUo5ulRJbEbST9+lIoznGNQE4ysFlT+ItmNkSwIRjMciQc8jV9wXV6JtS6aYqNVF23t7tkJIDSpIDJzXn6fKr6/odPqm3B9PcugAgoQxBB5yDMT9KZtdkbVvWfxNu2Q+9nkPjxzulT/wAx5UCMhwlvAVPQkVM1nDNZbv6jUWr57q5auuqbm8LtaLKdh8J8cfWq/SFluXVcbWDncPI9RjyNaXQ7QSXuMO8WwqrvcKBAR/CPCSdpwaGNA9m3Frt/S3DeIdw/MKqSpUcwigE4PTOKxjWyrMpPIkfQxWw9nfD72nW4lxQCVQgbhzXcCCQMcx586x/GrTjWX8gL3jECMwxn96YiQeDi85Y37SC7pAjI7EEG1ckOZABXbaid2MyIqde0l8Knd7Hu2hZuc/CwtobbkGcg7qXwrh2nv2k74Hfuu2FYT7txIYY9Lj9PXpVdwO93WmQqd2y3cWVZ1B7u4bsysOBtI9Y6dKbYI2PZLiPfjUK1sI1u/ctyhJxEBvEZBOzlnIFS+Oaa4zoQ0qQ67dqyZQFfEROGQnBHvZmKh9mRfF261w7kuJbZPDHIDfL7QWktIknl0zUji+mO20wuXPw7isfDJba4ncZGIJx6zBihOhMoypBIOCMEUdxZGKt9W5Xdttd5uDMfGssRG0DcfzZE8gRnnNRtbpQCuwHJIiZmMyPlXVyswqiALNCpi6Y+R+hoUWFHC31hdVMxEREY6VrOzXELwtXLaFSwO+DEspAU7ZGYgcs5rCpbODM4+ldD7OcG/iNJbv7gGQsjgZIQMWMjnlc/OubbezbSWjF37p3MxyWYk56kz7tL0rFm8Jg/r/vVn2iXR70uaO4D4soEuCOfilwJU8o5ievSVpuE6f8ADc3TuLqWQKQFWRPi6wM4+FJxp0KLs6Fpu1ly2ih7bEgATHlisd234r/EXDcgrFoLB9Nx/wC6rn2k8bsPYtDSuGfvRu2yCBtYZjIkxXOdReukNv3kkgDcWJgDkJzSgvS5y8GLOp22mT+ZlMz/ACzg/OPpTL3vWjuWm2GVIhuoIxBmolxTjn86p2QqseLCKcv6ktALYCwPKPL7mom2flT6DHLFRRVok2bpCHyJB+YmP3pp3xEf30p6zb8BcHaqkBviZj7Cha1ADLMGGDcvLlz5jPKqRLLa3oX2J3aSzEEtPWCQBOMDPxqx4Ql8Z77u4kTuB5Hkc8pqmtC5cufhuUPMeIgD1pGj2M+y/ugyJUgGZ5yQQRNbKUfDDjKtl9cv3At3e24kzIyJwQQfL7iqa3uYEDkx8RnyyQfn+lSkvW7YKksVDNExuIjAkYB6eWfSo1vZt3AyZPPAjoIzn59KxyXZrjSCS43eFRhRjJHyqTe1h91h4kxHTHLl61FvXlDNCjOYM4ifXB5fWnxpw7h+QPQnqPI9Rn9ayZdWWGnV9xd5Jfy3QPTH6Ve6Tix0mst3gu4tbVIjlutJmYkwYxWS1V12zJIXyGB0Hnzjr61M4ZrLi3rRYtMSNwwVCRAHI4HPp+minqiOG7Oir7R1beWDW0C7QV8RN1hiB1AEnPpXNu0PFXvai7cYhmLAbwsAgDYDtIxIAMfGlabSljCqW2s0LkyOXTPIDPlNQ+IW9pMlpJ8QiBOeQiMdKys1dscsqTG1mE5LAxJnOZGBP61d2eOX7ERfcLAytwkg9fCaz1y9hQCCAsAfGSfuxNN3e8MFixjzIgjl05itFN1SI47NNwntEz3N15gEJ8dwqCZI8hBJmtMPaJ3CCxbsK+wwru8BpY52AYif5q5tprptnGJxgTM+X+1ITruDEDn6Hr8J5ZpOQ1aOnD2mi2dzaNI5Frd0AnOcbTPKedZ/ifHU1OofUKjoHA8Jg8lAPI55VlL11WnCqOi5PwJpFy5txOeW7z5H6U016Fvw6r2b3Ww63SunUEXBc1A2rIkEANEmdpwRyqPrf4G0LNuzfsvZd3VxbuBtq3VCE5JIED4Vi+M8dv39Ktu824Ku5D+YtvtgyPQExiIB9apNLqJTa0RjxRnEVUUpBKVHaeAdnxZYX9O73FFhrQAZSGgl1M8t3JeXKtDxQE2XEAtsJ2boJgTAIIPOBMjnXmxrzI523GXAIKsR5zEHrVjpe1WrSCt99y/mYhj1/nB6SKbVApHUe2F3cLe7T27iPbYhmu7O6JAYnOAdpUknBxULhdxbj6RVK3Dbm1cRGDqbZAG/wkiIkEegnnWGs9tr7NOoK3R4QDctW22hSCwAK/mEjpEg9KVwu/bvXMCyGYjalxVZAWIlfxV2iJIn6UXoXp2HWXU3mbSk4kn4fChSv4fRN4mGnY+cryGFHPoAB8qFFoqmcP02hsrAV7kvAO5UIByfyvP2q84Pq2s3rumVxsuWGUOcA/hmHj/L4hE8lHOsrpdcV2+AEjHP/arttZZMHcCemD6enpTSX6Lb8K7W8MUA7bq3SCRKKwgrg8xkZ6eVFbRsZfHoamNeRshvAon0BmfhTS3QCDEZ5b19SP8A5cvhR9afbBNrpDLhh+Yj5E03ev5PizyGSMwOXTnT97VW0ZB4wXnKkc2MGTPQ+XlSdXqgVuqGclVY55cwMZ6UvqS9Dm/wmasFkYeYI/pUHWWyXtxyBn7gmqFbrdGb6mp6K/dltx3T5nz+NSOh3TOQL6AnxBpAwDBMY+dK0PiXuyOpLEjMTyFV1u4wkgweuaVZ1L5huZznzoCi84Vw9bl2yrgrZ1F1ULiBC7gCAxBhoj6nnT3arswdPqltWg+13uBN2fCplQCQJISJ8zUTiuruWzbt2zCIoZRAkNJG4GJBgDl5Uq5xe9da0uou3HW2jskmSGZCT4j4jmOZMdKRQrStFxHFsm13YLAkglsy3vSDGfL7mttoOzFjXWbZsIwcmblxjCquYAESTnl6dJmudHjNyQSwJAAyo5AAQcZxirTs12jvpcS2t3YjMSTAxOSRy60O60GvTScQ4Fo7Vzbea+bcRbuWwMtzAcFTzzy8qouz/CV1ClV3td70qiARKAe8ScTI5TjrzFVfEuLXHZkaCEuNtJGTmJJBzy/Wr7stxl9Jbv37SJvW1bClgSAXfJIkcwD9Kd0tCUS34f7O7l5b2pS4u/vGVbbSFba8Oe8GVAgx4ckdAZrJay2BqVtA+AOF8St+HublHMwD0mcxzqy03tI1ltO7QWVXczQEPNiWb8/IkmpftE4k411q6bey5aRd0jG4HwsCDlSIjl1qN3stUloRb7P7wr6a6HL3DZZIYEOACWz7yAsBPqPWGeKu+ldLZub9phmViVLbmyp+BUfEGn+x3aC+rXGtWVd0tt4vG20HxO0Fozt9Ki8X4sXexvtWx3niEAjBuMORMf5vn5U33olRXpZ8FR9RaupplCQSwLOQxcHwpvMIAFk85kculUvGNJdDHaS5KlmYZ5E7vFEZIb4gUfE+Nvpb2otBVKtea54GlQfdxGDhfuaGt481q4rFFO63uAnpcUg8vifWpSKJ+j7IajUW1u2wmwqIHeIDujEqxEEkAxUJuE3xuAthlInwsGZQQWDAAyIAk+UZqwftNe/gV8ACWXt2FABkFU3C4Xj3jtIj1pnsz2xe2uqK2Q9w2mO8knaJG6RHuwfsKfgq32QbGgMKDbG9gDLGFg5Q+m4T8YprXaW+NS1lrJS435BiVmBtkwVxg9fjT/C9fLbltybL2lIZsNkKg5eFfCBiedN8Z7Si+RqtpW8d6sN8gglNpBjp4sfCmKuyPc01yNxQhABnmIILfseZFIAkyASowZGD6jJj6+XyvOK8UnQ2bO0HbY70kfm8VogTHMLuU/Cs9b1u+w5iCP6zPyEfSigYvuyTBEYJiciJ8J9eUVBvMYBiJkeRkc5+tSdDcNx0SADcPP4HP9fkKh3dT4cLyMc8zzJ/b5U0qJYywz8KFuSYHX4dM8z6UHfmB5Sef99akcP/AMVD/mUH4NAP2JqqFRHuLE5BjmRMD7CkI3PEipun0bvutqQABJk88hceZzPwU+VTrNtLpULsti5bBCiYkMVgFj6lsnp8BSCiqVgRndPpH70db3heutW7YS5bti4pYOGtqDuDGZEHrQpWGjGhc8o8R5eh/wBqsHsooiWAA/mbl/YqBaPiX4/rUq/eyfER8v761rFCcmloUlwKDtkzyJBb4z160CGyd7YLdD1ECJ8jmk21QglgrH/MOlJ7kSY2gSDEYEdI8iKHJIa36C/o9z22Z5CgAgqfFmT9aauabaLpkZwAARgsD1xyqbaCrI5zyxTGotwvzpvon0rVsjyqaq/h/wB+dNRUlfcrIuyr0yTu+NKW0imBzkU5ofzfGmm/xR8R+1AyXx9gLoH+Qfq1SeA6MX9Qtsk5sMQQCci3uGPlUDtNd/HB8kHP4n+taX2VrPErZ/l07H/8QH70eDvdGLL8sxj9c/vV32NUPrdOuGBfIIx15zVEjmRHkPqABWj7ES/ENMrcjdEzzIMY+GP1ofQl2VvaEsuq1AhRF64IUYB3NgenOr/gtjdo+INuEpYtHaeoLZI+Eff1qp7XWh/H60cgL9yP+s4q54Hb3WNfbjLJZUSwEGHaZYjw7VaescgSKTGjHm7n4xW49pmqV3TaxYrZCkEiUgodpIJkZMT51ibWkZiYHunl555AjH3rX9sLSXNjWjuZrUOAZAbbajHT8w5816UeggezBmLauCJWwzQeoGCMETz5VV8cufh6NvJQp/8AbsN/30vshaNm4xu+BSPOZE5BCgnIx86LX2C9qyB7yzuBMR+Fp0GeubTf2aK7C9EHtTZa3qbiE5VmBPqGMn6092rUKdMVUgNpbZY58TS245+QxT/H7LXtQ1xSpDM7eLE7mJ5AeUVN4jeLW9GLZCvp7RRiwkFi7MCvpDdYNMLIa7m0Oq8TQlyw8DkSQVz6wxj51C7M2nuNeS3G46e6SD1VVLMB67VxVhatRYvWd0d53eRGO79OvX61dcD4bYR21PfhfA6dyqgAB7bW+e4yQG8hJnzpdIO2UHAlm5ej8ptXDHkL9sE/6qp2MWtp/K5/Yf8AbV/owlprxRiwvWzbM9AWDSI6gqIph7FokyJ3sXIk8yZ6dM0xE7S2XbRWm2sUIuIW24H4bGN0ciVHzn5UHCMpdX0/Y11Dhr6VOHKjBgo5AFvfbcFPOT4nPpn0pjWW9BYslrWmSWHUBjEerE1PIric50b7SpGCHdR6bhA+9J1Kjvb6gT+K0D5sBgfKtxwO/asXWD2EaQWHgWZ9C0wedbW5xhUtm4tsBQpbBAwM8wtDnQKFnFdNwbUOw22Lp3CJFt45Rzj0q50vZPUkqvd3A/5QVC7onkS37V1HVccZQpCiCYndMTOeXwEetQL3F2W8F2qZBYEDPURzH8y/al9g/rMjp+yGsL3HW3bg7l8bgR4/SYPMVJ1fYO6tsOLltRbQ4AYkwM9RkxM+ZNaEcfZUYhMi5mTGN8ExnJEnnzpu/wBornjQJbysidxmd2D4h5UuTDijnN22GYljLEyTHMnmedCo9ziDSYCAf8v9TQrUyIlq7Bmf7+VOtqjGSZ+f9RQoUWOhy1rFA5Gnk1oIwD9f9qFCmDFnVdQvL1/2qLqNYXEQVyMzP7UKFAkR59W+o/pTj6nwgEHHrn6ihQqbKGbNwZx/qP7GlAqCCFE+csT92j7UKFAGp4dwe3qFa5dEkQMYnOM5Hn0qR2dt9zxGLR2RZuCRkwLjJGQR7qjpQoVm32aJK0MnhGna4LewBWdhbdVGShIKEETIAOeRpi9at2O7vhdjC4QNmPdkgiOswOnPnQoURY5JC7etV7WpvXfExDc0Une3+bJgSMk9fSkaTjiBbOxirDxFtg5jcu2IMjJo6FWlsh9CuNlAtgozM7ITdYiF3HaQqjnAUicASeuaq+99TR0Kogae7nmeVLW7PnQoUAN3DlfjTgehQpDQ09zxA+lONfO2Z8NChRQIYtXoE9JP70dy5lYzz+XLzoUKqhDrattpWTA/XnUvS8U25Yb4BAk4zQoUuKGpMLUcUkoQpBAE55tEEjHI+VSj2lurb7plSCu0mDyiDyJo6FPghc2Jv9p7rDbC7dwaQCSIIIGSMSPKaavcfvMQTtlcKQIgEqY5+aL60KFHCP4HOX6NPxi6fzc53YGZqtvcavSfFmYBAjHlQoU6QrZD/iC2Z5+lChQoA//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51598" name="Picture 14" descr="http://static4.demotix.com/sites/default/files/imagecache/a_scale_large/1600-7/photos/1353350007-damage-to-ashdod-apartment-from-palestinian-gaza-grad-rocket_16143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5569" y="2384919"/>
            <a:ext cx="1768298" cy="1178129"/>
          </a:xfrm>
          <a:prstGeom prst="rect">
            <a:avLst/>
          </a:prstGeom>
          <a:noFill/>
          <a:extLst>
            <a:ext uri="{909E8E84-426E-40DD-AFC4-6F175D3DCCD1}">
              <a14:hiddenFill xmlns:a14="http://schemas.microsoft.com/office/drawing/2010/main">
                <a:solidFill>
                  <a:srgbClr val="FFFFFF"/>
                </a:solidFill>
              </a14:hiddenFill>
            </a:ext>
          </a:extLst>
        </p:spPr>
      </p:pic>
      <p:pic>
        <p:nvPicPr>
          <p:cNvPr id="451600" name="Picture 16" descr="http://media.washtimes.com/media/image/2012/11/15/israel_6189_20121115_r640x400.jpg?5f283927f7404204a81e453b153d50eb7d86d89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2540" y="2302079"/>
            <a:ext cx="1978025" cy="1318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4692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bwMode="auto">
          <a:xfrm>
            <a:off x="134976" y="1009546"/>
            <a:ext cx="3952847" cy="2695963"/>
          </a:xfrm>
          <a:prstGeom prst="rect">
            <a:avLst/>
          </a:prstGeom>
          <a:noFill/>
          <a:ln w="9525">
            <a:solidFill>
              <a:srgbClr val="990000"/>
            </a:solidFill>
            <a:miter lim="800000"/>
            <a:headEnd/>
            <a:tailEnd/>
          </a:ln>
          <a:effectLst/>
        </p:spPr>
        <p:txBody>
          <a:bodyPr vert="horz" wrap="square" lIns="0" tIns="0" rIns="0" bIns="0" numCol="1" anchor="t" anchorCtr="0" compatLnSpc="1">
            <a:prstTxWarp prst="textNoShape">
              <a:avLst/>
            </a:prstTxWarp>
          </a:bodyPr>
          <a:lstStyle>
            <a:lvl1pPr marL="429947" indent="-323650" algn="l" defTabSz="456915" rtl="0" eaLnBrk="1" fontAlgn="base" hangingPunct="1">
              <a:lnSpc>
                <a:spcPct val="90000"/>
              </a:lnSpc>
              <a:spcBef>
                <a:spcPct val="0"/>
              </a:spcBef>
              <a:spcAft>
                <a:spcPts val="1400"/>
              </a:spcAft>
              <a:buClr>
                <a:srgbClr val="000000"/>
              </a:buClr>
              <a:buFont typeface="StarBats" charset="0"/>
              <a:buBlip>
                <a:blip r:embed="rId5"/>
              </a:buBlip>
              <a:defRPr sz="2400">
                <a:solidFill>
                  <a:srgbClr val="000000"/>
                </a:solidFill>
                <a:latin typeface="+mn-lt"/>
                <a:ea typeface="+mn-ea"/>
                <a:cs typeface="+mn-cs"/>
              </a:defRPr>
            </a:lvl1pPr>
            <a:lvl2pPr marL="861477" indent="-285573" algn="l" defTabSz="456915" rtl="0" eaLnBrk="1" fontAlgn="base" hangingPunct="1">
              <a:lnSpc>
                <a:spcPct val="90000"/>
              </a:lnSpc>
              <a:spcBef>
                <a:spcPct val="0"/>
              </a:spcBef>
              <a:spcAft>
                <a:spcPts val="1113"/>
              </a:spcAft>
              <a:buClr>
                <a:srgbClr val="000000"/>
              </a:buClr>
              <a:buFont typeface="StarBats" charset="0"/>
              <a:buBlip>
                <a:blip r:embed="rId6"/>
              </a:buBlip>
              <a:defRPr sz="2400" i="1">
                <a:solidFill>
                  <a:srgbClr val="000000"/>
                </a:solidFill>
                <a:latin typeface="+mn-lt"/>
              </a:defRPr>
            </a:lvl2pPr>
            <a:lvl3pPr marL="1293009" indent="-215768" algn="l" defTabSz="456915" rtl="0" eaLnBrk="1" fontAlgn="base" hangingPunct="1">
              <a:lnSpc>
                <a:spcPct val="90000"/>
              </a:lnSpc>
              <a:spcBef>
                <a:spcPct val="0"/>
              </a:spcBef>
              <a:spcAft>
                <a:spcPts val="838"/>
              </a:spcAft>
              <a:buClr>
                <a:srgbClr val="000000"/>
              </a:buClr>
              <a:buFont typeface="StarBats" charset="0"/>
              <a:buBlip>
                <a:blip r:embed="rId7"/>
              </a:buBlip>
              <a:defRPr sz="2400">
                <a:solidFill>
                  <a:srgbClr val="000000"/>
                </a:solidFill>
                <a:latin typeface="+mn-lt"/>
              </a:defRPr>
            </a:lvl3pPr>
            <a:lvl4pPr marL="1724541" indent="-214179" algn="l" defTabSz="456915" rtl="0" eaLnBrk="1" fontAlgn="base" hangingPunct="1">
              <a:spcBef>
                <a:spcPct val="0"/>
              </a:spcBef>
              <a:spcAft>
                <a:spcPts val="550"/>
              </a:spcAft>
              <a:buClr>
                <a:srgbClr val="000000"/>
              </a:buClr>
              <a:buFont typeface="StarBats" charset="0"/>
              <a:buBlip>
                <a:blip r:embed="rId8"/>
              </a:buBlip>
              <a:defRPr sz="2400">
                <a:solidFill>
                  <a:srgbClr val="000000"/>
                </a:solidFill>
                <a:latin typeface="+mn-lt"/>
              </a:defRPr>
            </a:lvl4pPr>
            <a:lvl5pPr marL="2156070" indent="-215768" algn="l" defTabSz="456915" rtl="0" eaLnBrk="1" fontAlgn="base" hangingPunct="1">
              <a:spcBef>
                <a:spcPct val="0"/>
              </a:spcBef>
              <a:spcAft>
                <a:spcPts val="263"/>
              </a:spcAft>
              <a:buClr>
                <a:srgbClr val="000000"/>
              </a:buClr>
              <a:buFont typeface="StarBats" charset="0"/>
              <a:buBlip>
                <a:blip r:embed="rId8"/>
              </a:buBlip>
              <a:defRPr sz="2400">
                <a:solidFill>
                  <a:srgbClr val="000000"/>
                </a:solidFill>
                <a:latin typeface="+mn-lt"/>
              </a:defRPr>
            </a:lvl5pPr>
            <a:lvl6pPr marL="2612986" indent="-215768" algn="l" defTabSz="456915" rtl="0" eaLnBrk="1" fontAlgn="base" hangingPunct="1">
              <a:spcBef>
                <a:spcPct val="0"/>
              </a:spcBef>
              <a:spcAft>
                <a:spcPts val="263"/>
              </a:spcAft>
              <a:buClr>
                <a:srgbClr val="000000"/>
              </a:buClr>
              <a:buFont typeface="StarBats" charset="0"/>
              <a:buBlip>
                <a:blip r:embed="rId8"/>
              </a:buBlip>
              <a:defRPr sz="2400">
                <a:solidFill>
                  <a:srgbClr val="000000"/>
                </a:solidFill>
                <a:latin typeface="+mn-lt"/>
              </a:defRPr>
            </a:lvl6pPr>
            <a:lvl7pPr marL="3069902" indent="-215768" algn="l" defTabSz="456915" rtl="0" eaLnBrk="1" fontAlgn="base" hangingPunct="1">
              <a:spcBef>
                <a:spcPct val="0"/>
              </a:spcBef>
              <a:spcAft>
                <a:spcPts val="263"/>
              </a:spcAft>
              <a:buClr>
                <a:srgbClr val="000000"/>
              </a:buClr>
              <a:buFont typeface="StarBats" charset="0"/>
              <a:buBlip>
                <a:blip r:embed="rId8"/>
              </a:buBlip>
              <a:defRPr sz="2400">
                <a:solidFill>
                  <a:srgbClr val="000000"/>
                </a:solidFill>
                <a:latin typeface="+mn-lt"/>
              </a:defRPr>
            </a:lvl7pPr>
            <a:lvl8pPr marL="3526820" indent="-215768" algn="l" defTabSz="456915" rtl="0" eaLnBrk="1" fontAlgn="base" hangingPunct="1">
              <a:spcBef>
                <a:spcPct val="0"/>
              </a:spcBef>
              <a:spcAft>
                <a:spcPts val="263"/>
              </a:spcAft>
              <a:buClr>
                <a:srgbClr val="000000"/>
              </a:buClr>
              <a:buFont typeface="StarBats" charset="0"/>
              <a:buBlip>
                <a:blip r:embed="rId8"/>
              </a:buBlip>
              <a:defRPr sz="2400">
                <a:solidFill>
                  <a:srgbClr val="000000"/>
                </a:solidFill>
                <a:latin typeface="+mn-lt"/>
              </a:defRPr>
            </a:lvl8pPr>
            <a:lvl9pPr marL="3983735" indent="-215768" algn="l" defTabSz="456915" rtl="0" eaLnBrk="1" fontAlgn="base" hangingPunct="1">
              <a:spcBef>
                <a:spcPct val="0"/>
              </a:spcBef>
              <a:spcAft>
                <a:spcPts val="263"/>
              </a:spcAft>
              <a:buClr>
                <a:srgbClr val="000000"/>
              </a:buClr>
              <a:buFont typeface="StarBats" charset="0"/>
              <a:buBlip>
                <a:blip r:embed="rId8"/>
              </a:buBlip>
              <a:defRPr sz="2400">
                <a:solidFill>
                  <a:srgbClr val="000000"/>
                </a:solidFill>
                <a:latin typeface="+mn-lt"/>
              </a:defRPr>
            </a:lvl9pPr>
          </a:lstStyle>
          <a:p>
            <a:pPr lvl="0"/>
            <a:r>
              <a:rPr lang="en-US" b="1" dirty="0" smtClean="0"/>
              <a:t>Centipede Game</a:t>
            </a:r>
          </a:p>
          <a:p>
            <a:endParaRPr lang="en-US" b="1" dirty="0"/>
          </a:p>
          <a:p>
            <a:endParaRPr lang="en-US" b="1" dirty="0" smtClean="0"/>
          </a:p>
          <a:p>
            <a:pPr marL="575904" lvl="1" indent="0">
              <a:buNone/>
            </a:pPr>
            <a:endParaRPr lang="en-US" i="0" dirty="0" smtClean="0"/>
          </a:p>
          <a:p>
            <a:pPr lvl="1"/>
            <a:endParaRPr lang="en-US" i="0" dirty="0"/>
          </a:p>
          <a:p>
            <a:pPr lvl="1"/>
            <a:endParaRPr lang="en-US" i="0" dirty="0" smtClean="0"/>
          </a:p>
          <a:p>
            <a:pPr lvl="1"/>
            <a:endParaRPr lang="en-US" i="0" dirty="0"/>
          </a:p>
          <a:p>
            <a:pPr lvl="1"/>
            <a:r>
              <a:rPr lang="en-US" i="0" dirty="0" smtClean="0"/>
              <a:t>After </a:t>
            </a:r>
            <a:r>
              <a:rPr lang="en-US" i="0" dirty="0"/>
              <a:t>each round the money is being </a:t>
            </a:r>
            <a:r>
              <a:rPr lang="en-US" i="0" dirty="0" smtClean="0"/>
              <a:t>duplicated</a:t>
            </a:r>
          </a:p>
          <a:p>
            <a:pPr lvl="1"/>
            <a:r>
              <a:rPr lang="en-US" i="0" dirty="0" smtClean="0"/>
              <a:t>Players have </a:t>
            </a:r>
            <a:r>
              <a:rPr lang="en-US" i="0" dirty="0"/>
              <a:t>an incentive to hide their intention</a:t>
            </a:r>
            <a:r>
              <a:rPr lang="en-US" dirty="0"/>
              <a:t>.</a:t>
            </a:r>
          </a:p>
          <a:p>
            <a:pPr lvl="1"/>
            <a:endParaRPr lang="en-US" i="0" dirty="0" smtClean="0"/>
          </a:p>
          <a:p>
            <a:pPr lvl="1"/>
            <a:endParaRPr lang="en-US" i="0" dirty="0"/>
          </a:p>
          <a:p>
            <a:pPr lvl="1"/>
            <a:endParaRPr lang="en-US" dirty="0"/>
          </a:p>
        </p:txBody>
      </p:sp>
      <p:pic>
        <p:nvPicPr>
          <p:cNvPr id="9" name="Picture 8"/>
          <p:cNvPicPr>
            <a:picLocks noChangeAspect="1"/>
          </p:cNvPicPr>
          <p:nvPr/>
        </p:nvPicPr>
        <p:blipFill>
          <a:blip r:embed="rId9">
            <a:lum/>
            <a:alphaModFix/>
          </a:blip>
          <a:srcRect/>
          <a:stretch>
            <a:fillRect/>
          </a:stretch>
        </p:blipFill>
        <p:spPr>
          <a:xfrm>
            <a:off x="236586" y="1342372"/>
            <a:ext cx="3749624" cy="1015191"/>
          </a:xfrm>
          <a:prstGeom prst="rect">
            <a:avLst/>
          </a:prstGeom>
          <a:noFill/>
          <a:ln>
            <a:noFill/>
          </a:ln>
        </p:spPr>
      </p:pic>
      <p:pic>
        <p:nvPicPr>
          <p:cNvPr id="13" name="outp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312411" y="2819400"/>
            <a:ext cx="2903040" cy="2177509"/>
          </a:xfrm>
          <a:prstGeom prst="rect">
            <a:avLst/>
          </a:prstGeom>
        </p:spPr>
      </p:pic>
      <p:sp>
        <p:nvSpPr>
          <p:cNvPr id="14" name="Title 2"/>
          <p:cNvSpPr txBox="1">
            <a:spLocks/>
          </p:cNvSpPr>
          <p:nvPr/>
        </p:nvSpPr>
        <p:spPr bwMode="auto">
          <a:xfrm>
            <a:off x="4295520" y="1000648"/>
            <a:ext cx="4700160" cy="57101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ctr" defTabSz="456915" rtl="0" eaLnBrk="1" fontAlgn="base" hangingPunct="1">
              <a:spcBef>
                <a:spcPct val="0"/>
              </a:spcBef>
              <a:spcAft>
                <a:spcPct val="0"/>
              </a:spcAft>
              <a:buClr>
                <a:srgbClr val="000000"/>
              </a:buClr>
              <a:buSzPct val="45000"/>
              <a:buFont typeface="StarBats" charset="0"/>
              <a:defRPr sz="3600" b="1">
                <a:solidFill>
                  <a:srgbClr val="990000"/>
                </a:solidFill>
                <a:latin typeface="+mj-lt"/>
                <a:ea typeface="+mj-ea"/>
                <a:cs typeface="+mj-cs"/>
              </a:defRPr>
            </a:lvl1pPr>
            <a:lvl2pPr algn="l" defTabSz="456915" rtl="0" eaLnBrk="1" fontAlgn="base" hangingPunct="1">
              <a:spcBef>
                <a:spcPct val="0"/>
              </a:spcBef>
              <a:spcAft>
                <a:spcPct val="0"/>
              </a:spcAft>
              <a:buClr>
                <a:srgbClr val="000000"/>
              </a:buClr>
              <a:buSzPct val="45000"/>
              <a:buFont typeface="StarBats" charset="0"/>
              <a:defRPr sz="4400">
                <a:solidFill>
                  <a:srgbClr val="000000"/>
                </a:solidFill>
                <a:latin typeface="Times New Roman" pitchFamily="18" charset="0"/>
              </a:defRPr>
            </a:lvl2pPr>
            <a:lvl3pPr algn="l" defTabSz="456915" rtl="0" eaLnBrk="1" fontAlgn="base" hangingPunct="1">
              <a:spcBef>
                <a:spcPct val="0"/>
              </a:spcBef>
              <a:spcAft>
                <a:spcPct val="0"/>
              </a:spcAft>
              <a:buClr>
                <a:srgbClr val="000000"/>
              </a:buClr>
              <a:buSzPct val="45000"/>
              <a:buFont typeface="StarBats" charset="0"/>
              <a:defRPr sz="4400">
                <a:solidFill>
                  <a:srgbClr val="000000"/>
                </a:solidFill>
                <a:latin typeface="Times New Roman" pitchFamily="18" charset="0"/>
              </a:defRPr>
            </a:lvl3pPr>
            <a:lvl4pPr algn="l" defTabSz="456915" rtl="0" eaLnBrk="1" fontAlgn="base" hangingPunct="1">
              <a:spcBef>
                <a:spcPct val="0"/>
              </a:spcBef>
              <a:spcAft>
                <a:spcPct val="0"/>
              </a:spcAft>
              <a:buClr>
                <a:srgbClr val="000000"/>
              </a:buClr>
              <a:buSzPct val="45000"/>
              <a:buFont typeface="StarBats" charset="0"/>
              <a:defRPr sz="4400">
                <a:solidFill>
                  <a:srgbClr val="000000"/>
                </a:solidFill>
                <a:latin typeface="Times New Roman" pitchFamily="18" charset="0"/>
              </a:defRPr>
            </a:lvl4pPr>
            <a:lvl5pPr algn="l" defTabSz="456915" rtl="0" eaLnBrk="1" fontAlgn="base" hangingPunct="1">
              <a:spcBef>
                <a:spcPct val="0"/>
              </a:spcBef>
              <a:spcAft>
                <a:spcPct val="0"/>
              </a:spcAft>
              <a:buClr>
                <a:srgbClr val="000000"/>
              </a:buClr>
              <a:buSzPct val="45000"/>
              <a:buFont typeface="StarBats" charset="0"/>
              <a:defRPr sz="4400">
                <a:solidFill>
                  <a:srgbClr val="000000"/>
                </a:solidFill>
                <a:latin typeface="Times New Roman" pitchFamily="18" charset="0"/>
              </a:defRPr>
            </a:lvl5pPr>
            <a:lvl6pPr marL="456915" algn="l" defTabSz="456915" rtl="0" eaLnBrk="1" fontAlgn="base" hangingPunct="1">
              <a:spcBef>
                <a:spcPct val="0"/>
              </a:spcBef>
              <a:spcAft>
                <a:spcPct val="0"/>
              </a:spcAft>
              <a:buClr>
                <a:srgbClr val="000000"/>
              </a:buClr>
              <a:buSzPct val="45000"/>
              <a:buFont typeface="StarBats" charset="0"/>
              <a:defRPr sz="4400">
                <a:solidFill>
                  <a:srgbClr val="000000"/>
                </a:solidFill>
                <a:latin typeface="Times New Roman" pitchFamily="18" charset="0"/>
              </a:defRPr>
            </a:lvl6pPr>
            <a:lvl7pPr marL="913831" algn="l" defTabSz="456915" rtl="0" eaLnBrk="1" fontAlgn="base" hangingPunct="1">
              <a:spcBef>
                <a:spcPct val="0"/>
              </a:spcBef>
              <a:spcAft>
                <a:spcPct val="0"/>
              </a:spcAft>
              <a:buClr>
                <a:srgbClr val="000000"/>
              </a:buClr>
              <a:buSzPct val="45000"/>
              <a:buFont typeface="StarBats" charset="0"/>
              <a:defRPr sz="4400">
                <a:solidFill>
                  <a:srgbClr val="000000"/>
                </a:solidFill>
                <a:latin typeface="Times New Roman" pitchFamily="18" charset="0"/>
              </a:defRPr>
            </a:lvl7pPr>
            <a:lvl8pPr marL="1370746" algn="l" defTabSz="456915" rtl="0" eaLnBrk="1" fontAlgn="base" hangingPunct="1">
              <a:spcBef>
                <a:spcPct val="0"/>
              </a:spcBef>
              <a:spcAft>
                <a:spcPct val="0"/>
              </a:spcAft>
              <a:buClr>
                <a:srgbClr val="000000"/>
              </a:buClr>
              <a:buSzPct val="45000"/>
              <a:buFont typeface="StarBats" charset="0"/>
              <a:defRPr sz="4400">
                <a:solidFill>
                  <a:srgbClr val="000000"/>
                </a:solidFill>
                <a:latin typeface="Times New Roman" pitchFamily="18" charset="0"/>
              </a:defRPr>
            </a:lvl8pPr>
            <a:lvl9pPr marL="1827662" algn="l" defTabSz="456915" rtl="0" eaLnBrk="1" fontAlgn="base" hangingPunct="1">
              <a:spcBef>
                <a:spcPct val="0"/>
              </a:spcBef>
              <a:spcAft>
                <a:spcPct val="0"/>
              </a:spcAft>
              <a:buClr>
                <a:srgbClr val="000000"/>
              </a:buClr>
              <a:buSzPct val="45000"/>
              <a:buFont typeface="StarBats" charset="0"/>
              <a:defRPr sz="4400">
                <a:solidFill>
                  <a:srgbClr val="000000"/>
                </a:solidFill>
                <a:latin typeface="Times New Roman" pitchFamily="18" charset="0"/>
              </a:defRPr>
            </a:lvl9pPr>
          </a:lstStyle>
          <a:p>
            <a:r>
              <a:rPr lang="en-US" sz="2200" kern="0" dirty="0" smtClean="0"/>
              <a:t>Video classifications</a:t>
            </a:r>
          </a:p>
          <a:p>
            <a:r>
              <a:rPr lang="en-US" sz="2200" kern="0" dirty="0" smtClean="0"/>
              <a:t>What </a:t>
            </a:r>
            <a:r>
              <a:rPr lang="en-US" sz="2200" kern="0" dirty="0"/>
              <a:t>is she going to do? Stay or Leave</a:t>
            </a:r>
          </a:p>
        </p:txBody>
      </p:sp>
      <p:sp>
        <p:nvSpPr>
          <p:cNvPr id="15" name="Title 1"/>
          <p:cNvSpPr txBox="1">
            <a:spLocks/>
          </p:cNvSpPr>
          <p:nvPr/>
        </p:nvSpPr>
        <p:spPr>
          <a:xfrm>
            <a:off x="-394225" y="55593"/>
            <a:ext cx="9379490" cy="953953"/>
          </a:xfrm>
          <a:prstGeom prst="rect">
            <a:avLst/>
          </a:prstGeom>
        </p:spPr>
        <p:txBody>
          <a:bodyPr vert="horz" lIns="0" tIns="41473" rIns="0" bIns="0" anchor="b">
            <a:normAutofit/>
          </a:bodyPr>
          <a:lstStyle>
            <a:lvl1pPr algn="r" rtl="0" eaLnBrk="1" latinLnBrk="0" hangingPunct="1">
              <a:spcBef>
                <a:spcPct val="0"/>
              </a:spcBef>
              <a:buNone/>
              <a:defRPr kumimoji="0" sz="5000" b="0" kern="1200">
                <a:ln>
                  <a:noFill/>
                </a:ln>
                <a:solidFill>
                  <a:schemeClr val="tx2"/>
                </a:solidFill>
                <a:effectLst/>
                <a:latin typeface="+mj-lt"/>
                <a:ea typeface="+mj-ea"/>
                <a:cs typeface="+mj-cs"/>
              </a:defRPr>
            </a:lvl1pPr>
          </a:lstStyle>
          <a:p>
            <a:pPr algn="ctr" fontAlgn="auto">
              <a:spcAft>
                <a:spcPts val="0"/>
              </a:spcAft>
            </a:pPr>
            <a:r>
              <a:rPr lang="en-US" altLang="zh-CN" sz="3200" b="1" smtClean="0">
                <a:ea typeface="宋体" charset="-122"/>
              </a:rPr>
              <a:t>Examples of Classification Problems</a:t>
            </a:r>
            <a:endParaRPr lang="en-US" sz="2900" b="1" dirty="0"/>
          </a:p>
        </p:txBody>
      </p:sp>
    </p:spTree>
    <p:extLst>
      <p:ext uri="{BB962C8B-B14F-4D97-AF65-F5344CB8AC3E}">
        <p14:creationId xmlns:p14="http://schemas.microsoft.com/office/powerpoint/2010/main" val="35436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856" y="1483616"/>
            <a:ext cx="8229600" cy="4389120"/>
          </a:xfrm>
        </p:spPr>
        <p:txBody>
          <a:bodyPr>
            <a:normAutofit/>
          </a:bodyPr>
          <a:lstStyle/>
          <a:p>
            <a:pPr algn="l" rtl="0"/>
            <a:r>
              <a:rPr lang="en-US" dirty="0" smtClean="0"/>
              <a:t>Threat posed to organizations by individuals who have legitimate rights to access the internal system (Fraud</a:t>
            </a:r>
            <a:r>
              <a:rPr lang="en-US" dirty="0"/>
              <a:t>, </a:t>
            </a:r>
            <a:r>
              <a:rPr lang="en-US" dirty="0" smtClean="0"/>
              <a:t>theft, sabotage)</a:t>
            </a:r>
          </a:p>
          <a:p>
            <a:pPr algn="l" rtl="0"/>
            <a:r>
              <a:rPr lang="en-US" dirty="0" smtClean="0"/>
              <a:t>Detecting </a:t>
            </a:r>
            <a:r>
              <a:rPr lang="en-US" dirty="0"/>
              <a:t>malicious insiders </a:t>
            </a:r>
            <a:r>
              <a:rPr lang="en-US" dirty="0" smtClean="0"/>
              <a:t>- </a:t>
            </a:r>
            <a:r>
              <a:rPr lang="en-US" dirty="0"/>
              <a:t>huge </a:t>
            </a:r>
            <a:r>
              <a:rPr lang="en-US" dirty="0" smtClean="0"/>
              <a:t>challenge</a:t>
            </a:r>
          </a:p>
          <a:p>
            <a:pPr lvl="1" algn="l" rtl="0"/>
            <a:r>
              <a:rPr lang="en-US" dirty="0" smtClean="0"/>
              <a:t>Very limited amounts of real data available </a:t>
            </a:r>
          </a:p>
          <a:p>
            <a:pPr lvl="1" algn="l" rtl="0"/>
            <a:r>
              <a:rPr lang="en-US" dirty="0" smtClean="0"/>
              <a:t>Small number of insiders (imbalanced data)</a:t>
            </a:r>
          </a:p>
          <a:p>
            <a:pPr lvl="1" algn="l" rtl="0"/>
            <a:r>
              <a:rPr lang="en-US" dirty="0" smtClean="0"/>
              <a:t>Training </a:t>
            </a:r>
            <a:r>
              <a:rPr lang="en-US" dirty="0"/>
              <a:t>data that is </a:t>
            </a:r>
            <a:r>
              <a:rPr lang="en-US" dirty="0" smtClean="0"/>
              <a:t>available is </a:t>
            </a:r>
            <a:r>
              <a:rPr lang="en-US" dirty="0"/>
              <a:t>flawed</a:t>
            </a:r>
            <a:endParaRPr lang="he-IL" dirty="0"/>
          </a:p>
        </p:txBody>
      </p:sp>
      <p:sp>
        <p:nvSpPr>
          <p:cNvPr id="2" name="Title 1"/>
          <p:cNvSpPr>
            <a:spLocks noGrp="1"/>
          </p:cNvSpPr>
          <p:nvPr>
            <p:ph type="title"/>
          </p:nvPr>
        </p:nvSpPr>
        <p:spPr>
          <a:xfrm>
            <a:off x="-84390" y="457200"/>
            <a:ext cx="8229600" cy="1143000"/>
          </a:xfrm>
        </p:spPr>
        <p:txBody>
          <a:bodyPr>
            <a:normAutofit/>
          </a:bodyPr>
          <a:lstStyle/>
          <a:p>
            <a:pPr algn="ctr"/>
            <a:r>
              <a:rPr lang="en-US" sz="3600" dirty="0" smtClean="0"/>
              <a:t>Insider Threats</a:t>
            </a:r>
            <a:endParaRPr lang="he-IL" sz="3600" dirty="0"/>
          </a:p>
        </p:txBody>
      </p:sp>
      <p:pic>
        <p:nvPicPr>
          <p:cNvPr id="4" name="Picture 2" descr="ענת קם בבית המשפט."/>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869160"/>
            <a:ext cx="2497857"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data:image/jpeg;base64,/9j/4AAQSkZJRgABAQAAAQABAAD/2wCEAAkGBxQSEhUUEBQUFRQUFBQVFBUUFBQUFBQVFBQWFhQUFBQYHCggGBolGxUUITEhJSkrLi4uFx8zODMsNygtLisBCgoKDg0OFxAQFCwcHRwsLCwsLCwsLCwsLCwsLCwsLCwsLCwsLCwsLCwsLCwsLCwsNzcsKzMsLCwsNzcrLDc3LP/AABEIAMIBAwMBIgACEQEDEQH/xAAcAAAABwEBAAAAAAAAAAAAAAAAAQIDBAUGBwj/xAA7EAACAQIEAwUFBwQCAgMAAAAAAQIDEQQFITESQVEGImFxgRMykcHRByNCcqGx4RRSYvAzglPxFSRD/8QAGQEAAwEBAQAAAAAAAAAAAAAAAAECAwQF/8QAIREBAQACAwEAAwEBAQAAAAAAAAECEQMhMRIyQVEiEwT/2gAMAwEAAhEDEQA/AGsilsaHFRujMZDLY18oXSMPntdrMVYd4scFELEYfvEvCUzaYsssj2FjqXNGOhWYaGpc0YaGkxZ3IqlEm0ojFKBOoxKTaewsNyLmsO4yfh1uU3bKtKOGqcEHOUlwxiubfXwBOnFe0uY+2ryUX3E2lfw5+Bnak1ey+NiVXwk4yamrSvawunhLaLd7sx/bsniC6be3++gUotb6f9V9SZLDLrr4C44dvfbxErSvs+dvNBRpvkreX0LWGDQt4N8h6GlS017236fVMQ6vi/B31Xqi2/8AjWwnlAF80zgsbdcM907prlf5ETEpwk5R91vX+SZLK2tUHLDSs9BbP5M0sSnT1/Dp6ETExX4lfpLZ+jH5YZryGqse7bp+wFYg8Kez33TsI4mtH6CHTu7BpW35DIqnU189CTUeliHCC3TJtrrQAjsJBzBEqJASKYTGCSRl/wDyLzI7H8A/vEAdKwvuR8kAThH3I+SDLInIHsbmnHRGD7PS19ToGHXdRhjDzqDiKPeFUIE2tS1EU6Z1TFzWhh4alzQhoV+GjqW9GOgWEKMSbRRHUSXRRNB2kiPmUW4Ssru2nnyJUBuutGEDg3afBOniJcXO/efN82lyVyir1X7sN5fojQdvcR/9ycVfSyd/K7+RXZXhb95/+jDL2u7j7xhvC5fZaklYYs6dMN0gbaV8cOPQw5K4ULjECkNU8MPxwiH6cSRShdip6RaeAT5Ds8qVtizw9IleyuCdMVmWWdEUGMy1o6jVwSepnM9wqXLcNJunNcXRafMY9lrrsXOOk4StpKL1s+Wox7NSi+Hda28OqBGlWqVh9SsvUXJCYK/xCkKvDS40ibVS4CEisSoxIoSUQh7B+/HzGRzDvvLzAOk4KX3cfIBHwE/u4+QCtgvs7udFw3uo5x2dep0fCe4jLBOaTKI3wakqMdgSpnZHNTeGhqW9KOhAw8dS0ox0JyEI4SXSQxwkmmRTLihFfZ+THUhutG6a6pigeb86xTqYirNrWVSVvjb5FzltG1NPqVnaDAuli6lP/N29WaDg4YpeBjl69Dj8ITEyYfCFYUawEOJBwiKkgB2kSsOQ6JPoP+RGm0USY6DVMejEaKXBN7lJ2mwvcuuRfwViJm1Ljg14FM8nJs7oXaktvmt/2IFOXC79UXeMVpSi/NehWYnD66chM9oLWt/EVCGqfxHVTHqdPmyVIeN0SRDiScwtxaEaJcTQCYphMsiGLoe8vMSKpe8vMA3uAX3cfIA3gan3cfIAA/2dfeOlYBfdo5p2d946XlvuInCIzWdKOw5KIWG2Q/KJ0RzU3RiWVJaEOlEn01oFEJaH6aG2h2BNMtIJoUiPjsbTpR4qslFXsr7t9Ipat+CINyv7U8Ao4qhUSt7TR+Li18mUOJxttk2aHt/m1LGSovDOU/Yyk591w3SUUuOzbbWyMpicdZa05prRq1teaIznbt4b/nsirms1+C3ne3xFYbMnLdFXiM1ktOFrwfF9BmjnCvqvhqJpK19J3V/AWRMurKcbokzjoChTrKIzHOYxK/H4yK0k9elypq4im3qn8JfQC+m4wWdwlbvIvsHioS5o5XSq0+XH6Ql9C0weZxg/ea84TX6tCTa6XKGhHmiqyfOeNaSU11TvbwLaprZootufdo8LwVm+TV0Usknr0X8fNGu7bUbKEvF3Me5WuvATOmFv6fEViZWjcUlZehEzGdopANq2pK7EoDAhwhiRQllATYUXqvMAFuAbLBS7kfIAjBy7kfIABY9nffOmZYu4cx7Ov7w6flHuCwZ8i1wi0JkokXCE5rQ2YUikibTRGpolwQUoJjkBIuBNMs5Rnssxwcq/tK0avtm5UW237Gi5y4oxTirPWC56I6wZjt9gJVaC4U3wt3sm2lKLV7LXdImd9K1L1XGaNSrF3p8F+KLfFd3aemxZZphJ1eLWEai4pys7RbSvJQb38DNYSU6Vb2U72lJLW+99GarFKz1M7NV14zrpiMbl7U9FLldt3tvf5D+IjH8Mbrnf/dC/xiT5r1K3+ku2ns92unOw99L+RZHGq3ONGSiuJ2uuK1m1r52LedLFRlBTlCVOc1ByinFxvtz57eo7kmXeygr7yfFL15GlrYNTpcHWzT6NNOL+KRO+2nz/AJYvM8N+GmtW0oqK3b5JLdmYnUnG6s007O61Wut+hvM1wVm2tNbxfPqvUzNahKM23d3bvfW997srbH5qNlcqlRSfCpKPPZvyZY0swdN6cWjs4y19Yy5+TH8LBf2/QsP6LjXDbTyC2K1pEzTHT9nGphLRrcSi3aPeg03Z300aW4qHaXHxfejGSst4xfLX3WuZd4HI4KnNSSu1Hhvunxxu1424viWNDI4W11FulqMfmvaWdeKhVpxhzv3lr6opJ1N3bTqtjcdpcnp+xuo6qSKrIMkjJ8Uorg1WvUd8TrvSoyzK6uI/4oNrq9F8WVmf4OpRqcFaLi0tL811T5nVcD3rwpXjwpq6026GU7Q4eVanUpzblOnepSb1envxv4r9iNtP+W5dMAwIMJFxiNiWKYllAkDDYTANRg59yPkAjYOp3I+QADS9n6XfudLyZdw5Z2cxi4lc6pkUrxDBlyLTCFjbQrsPuWcdjVgKCJUCPFEmKFTgmhcAmKiTTKCYYlkhz3tzQi8TrFe5F3st9dTJYukdC7dUdaUvzRf6NfMxNekZ5evR4e8IpKlBDlCjzJFWOouNNyS4dria6SMBDilqaGrT4VoU2WK0l5l9ilfRMciaoMwwz1fJu/l1KepTvukaLMJOEddipo01J3WwqNEYPA9LE+nhfP42JFKGmg7B6j0VxSMJh0kTLJEelKyFuQ/Geu0LOaDqUnGO90/1IuMj/TYeM7XUErrq3/LLaIznE4uk6cmrSVvW9wvip+SpyrPqbceGPDffUjZ1BRxKlyScn04ba/oU1PKqiqWinwp77Ie7dY3go8K96raH/SNuJ+r0Mvy6dOUmE+nPJeAlCmJNnnlMSKElQCYTABgFrhJdxeQYnCPuLyAIDy7G2krcjsnYjG8dM4RRlZnTfs0zLvODfig4/Ucs6dUoblrTWhU0JX1LelsbOYcSREZSH4k5HBMVEJhxJMoSxQTEKoO2NDioKX9kk/R6fQwGJj0OnZ9S4sPUX+Dfw1+RzWa5kZu3/wAuX+dKXFLUb/qeFrXne1wsdX71l5EKrhZN3/1Eun6XMcW7ppq3W4idbEOacKkOD+2zbfrcpvZ1IO7vZ8l8iRhpztezLZW9tC1OorT5fqMpcDsthjA457S/klTqxkxK+kqgrrQeS1GaKtuS1R/YcFolMegyPKFhzC1OJXat4CSkw2K/MIRlJcaemsXyJWJm0rR956RXVvRCYZPjY9ydJTXKUZRt+ruh2bhYZSXuo1V8UE78KW76JHLO1WZqvXbj7kVwQ8lu/VnU+1eTzpYOo5tKTi+7HZeb5nFZBcNFycsz6hDCDYm4MixIoSUBMJhsIAl0J91BkaE9Ag0CYl92Xxrp1otdbFAjSdkMudatFLZO7Jx9LLx3DIsRxpeRp6C0M5k2F4EkaWgtDeuWjQ9EbSHIk0QGHEAaJMYTDCYgarwvFrqmvicqrxcbxe6uvg7HWKmxzTP6PDiJ9OK/x1FnOnR/5r3YyjSUnKX1KDNe0qjK13Z7cPJdfE1k6N2+muhi867O9922ezJldeMv6WtPNaLjBrFU7y3jJaxfj0G6vaFUml7WEtG+7ZrTy5mZWQSXX4XFLIJva9/y2+ZX1v8AQ+eT9xsMLnlGtZ3UX15eq5DqnaWjuuq2MnR7JVXbXfojU4bK3Qpxjdytu2yUZY2NFgqt4+RaQelyiyuVkWsKmnqOFb0cnG49TVhFLYaxFe2i3DSdp+QU/aYmF9o3l8E7fqbpGQ7H0bVLvdwk/i0a81x8c3L6yf2iQvhan5X+x5zmek+3cL4ap+V/sebKm4uTyHxfs2whTEsyalBBhFgTCYbEsAAAAAFUY3Z137M8q4VxNas5lktDimjtnZVKKil0Q+OdsuW9NVTjZltR2KqnuWtHY0rEtIciNjkSKIDDQTDRJjCYYTAUmexg+11G1RS6qz80byexkO1NBzi0t9WvNFzH6lh4Z/GcrDqWrCqRTVmrkalW1d+T28RftTn09OX+IVXDwT3sKw9JX0YWKipaD2Dwrii9j/pn/VthUkgsTrHUbgmrXGMxlpoTtFv9PZdzvtcmwSv4MqaFe2/X9SfTrdRs0+VWy8WRsNeUtSPVr8Wi8m/95llgKdkMlzk2Pp0aq9rNQ41wRb0Tk3dK/ozYHFvtCqfd0Yrd1o29E7nRexGc+2oqnN/eU0k/8o8pfI0w7jHlnZ7tjG+Hn+V/seZq278z032uf3E/yv8AY8zYj3n5sOTyJ4v2ZYlhhMybFIINBFwCYTDCYAQAIABpchw/DZnVuzc9vQ5rTg4NI6H2YlpErj9Y8kbWjuW1HYqqG5a0di6yhywqIkVEzoGwkBgQjKCYYQAU9jN5uu96mkZQZzHU14r2jJy7tTQdOrKS9yUtf8ZP6kGFS6tz0NZmkYVJTjdSi9HbXW2q8zIY7Czot3V4LaXh0fR6mFn+q9HH8ZUqBLpVujRnZ4zoxSxnDq9f0DR/bSyxXzuQcdi4tacuXWxSyzdbO/8AvKxEnWlN9PB7hpFu11DEJ2tp0+hOp1nLw0s+pUYeHLXlt1LnCUmIom4LD2SstC2qVVCLcmkkrkKMlFGT7VZ02nCL05/QVqsYYxeOeLxV/wAFPSPm92aHLsdOhUjUpu0ovbquafgZzs3hrRu93q/UupbnXx46xYcl3XQs6zOGIwcqkP7WpLnGVtUzzviPefmdGeLqQhKNN2U1Zrk/5Mhi8qhe7k14bkck/QwmlCE2W8cnUleNReTX0I1bKai2tLyfyMdNENBEuOW1f7H+gHllX/xyKkCGwmSHgqiduCXwBLAz/t/YegYiESoYOdvdl8GAkNhwqdmja9mvwnOsnxttHsdC7PV46am2MjDPbf4dbFpSKvBVE0i0pBkzhYuIgWjOgTAgMCECgACbAwZxn7T+38byw+DldrSpVT0XWMHzfiH9p32jOTlhcFK0dY1aqesuThB9PE5DVkPfy0w49910H7PMRxUZpu7jUb8e8k/qaecb/wAmF+zatZ1k3paMv3N3IzduPikx2RU5ttd1+G3wKfEZBLrdebNcNziipE5RjHlUk/d9SRQy5/iL+ohCiPSDODw1izg0iK6iRAxmN6E08ZsrO8zsmkzHzqe0kul7v0LHGzuncZyjCXlt/CJwx+slZXUaPKqdoIkyQqMbW6IEmd/kcd7qJip2sUOYwkotp35altjp3RV5lXXCl1Rjm1xijoyavqPRnJ6Jv4iVEm00oRvL0XNmWMtUXgqPD3pN/HRD88X4u3V/TmV9bENtX9IrZeYE76s2msYn1IdZvYVGy8xmLFOVidqSPa9V8QhuOGbV3zAAQqDsXeAzaULWZQIdjWM5dFZt0XK+18la7Npk3a2EtJOzOFRxDJeFzKUXuaTP+srx/wAelMNi4zWjJSOK9nO1sqTXE7x09Dr2V42NWClF3ugyx63GVll7TGBAYDMFHJPtV7fW4sJhJa7VqkXt1pwfXq/QsvtR7d/06eFwsvvpK1Sa/wDyT/Cv8n+hw6o29WPxrhjvumpMjV5D82ReHidiK3jYdgIOPHN7SsvRG9U00Y/s9ZUopckX9KsXIreuk9jdRhRlcTJj+T2jzYzOY9VZFkVYkzWkQKqLKdMg4x8KfXl5vYi47OXSurQW8tkZyOb1KdRyg9L+69rF3jHaL4tunj1MrXWpWWPzJpG/r1u8n7Swq2jLuz6N6PyZbVJ3Rym5b5bn9WlZN8UejHOTfqbi19bd322KrG0u74xf6P8AmxKw+b06iX4W+T2+I7Kn05pq+/kOzYVEUoW4leXKP1Ga9Tdt3l+i8EJlJpta31u3vfmJcbh5NQ/RYSF7t7kmwmmrKwbYoZSkKoq+vT9xlak5Ubaf7dik2AfiGOVKaTtd6AK+S2pmJAAxMuIuIYACzwp1/wCzObdFXb36gAb4/iw5W7GsU7Qk1/bL9gAMmf7eV8bNyqScm23KTbbu277tkaoAA8nXESsN4XcADLI40mRyfEtTXUgANOPw8kqgCQAGhGZjYABQKZUZn+H83yYABPyF8UWZPYz1fdgALlRiYQ7R3QQDJS1w+/oT8DNqSs2vUADeeJFmf/NPz+SEUgAEcLYTAARn8vXfJsuX5n8wALx8TULEPvMIAB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SEhUUEBQUFRQUFBQVFBUUFBQUFBQVFBQWFhQUFBQYHCggGBolGxUUITEhJSkrLi4uFx8zODMsNygtLisBCgoKDg0OFxAQFCwcHRwsLCwsLCwsLCwsLCwsLCwsLCwsLCwsLCwsLCwsLCwsLCwsNzcsKzMsLCwsNzcrLDc3LP/AABEIAMIBAwMBIgACEQEDEQH/xAAcAAAABwEBAAAAAAAAAAAAAAAAAQIDBAUGBwj/xAA7EAACAQIEAwUFBwQCAgMAAAAAAQIDEQQFITESQVEGImFxgRMykcHRByNCcqGx4RRSYvAzglPxFSRD/8QAGQEAAwEBAQAAAAAAAAAAAAAAAAECAwQF/8QAIREBAQACAwEAAwEBAQAAAAAAAAECEQMhMRIyQVEiEwT/2gAMAwEAAhEDEQA/AGsilsaHFRujMZDLY18oXSMPntdrMVYd4scFELEYfvEvCUzaYsssj2FjqXNGOhWYaGpc0YaGkxZ3IqlEm0ojFKBOoxKTaewsNyLmsO4yfh1uU3bKtKOGqcEHOUlwxiubfXwBOnFe0uY+2ryUX3E2lfw5+Bnak1ey+NiVXwk4yamrSvawunhLaLd7sx/bsniC6be3++gUotb6f9V9SZLDLrr4C44dvfbxErSvs+dvNBRpvkreX0LWGDQt4N8h6GlS017236fVMQ6vi/B31Xqi2/8AjWwnlAF80zgsbdcM907prlf5ETEpwk5R91vX+SZLK2tUHLDSs9BbP5M0sSnT1/Dp6ETExX4lfpLZ+jH5YZryGqse7bp+wFYg8Kez33TsI4mtH6CHTu7BpW35DIqnU189CTUeliHCC3TJtrrQAjsJBzBEqJASKYTGCSRl/wDyLzI7H8A/vEAdKwvuR8kAThH3I+SDLInIHsbmnHRGD7PS19ToGHXdRhjDzqDiKPeFUIE2tS1EU6Z1TFzWhh4alzQhoV+GjqW9GOgWEKMSbRRHUSXRRNB2kiPmUW4Ssru2nnyJUBuutGEDg3afBOniJcXO/efN82lyVyir1X7sN5fojQdvcR/9ycVfSyd/K7+RXZXhb95/+jDL2u7j7xhvC5fZaklYYs6dMN0gbaV8cOPQw5K4ULjECkNU8MPxwiH6cSRShdip6RaeAT5Ds8qVtizw9IleyuCdMVmWWdEUGMy1o6jVwSepnM9wqXLcNJunNcXRafMY9lrrsXOOk4StpKL1s+Wox7NSi+Hda28OqBGlWqVh9SsvUXJCYK/xCkKvDS40ibVS4CEisSoxIoSUQh7B+/HzGRzDvvLzAOk4KX3cfIBHwE/u4+QCtgvs7udFw3uo5x2dep0fCe4jLBOaTKI3wakqMdgSpnZHNTeGhqW9KOhAw8dS0ox0JyEI4SXSQxwkmmRTLihFfZ+THUhutG6a6pigeb86xTqYirNrWVSVvjb5FzltG1NPqVnaDAuli6lP/N29WaDg4YpeBjl69Dj8ITEyYfCFYUawEOJBwiKkgB2kSsOQ6JPoP+RGm0USY6DVMejEaKXBN7lJ2mwvcuuRfwViJm1Ljg14FM8nJs7oXaktvmt/2IFOXC79UXeMVpSi/NehWYnD66chM9oLWt/EVCGqfxHVTHqdPmyVIeN0SRDiScwtxaEaJcTQCYphMsiGLoe8vMSKpe8vMA3uAX3cfIA3gan3cfIAA/2dfeOlYBfdo5p2d946XlvuInCIzWdKOw5KIWG2Q/KJ0RzU3RiWVJaEOlEn01oFEJaH6aG2h2BNMtIJoUiPjsbTpR4qslFXsr7t9Ipat+CINyv7U8Ao4qhUSt7TR+Li18mUOJxttk2aHt/m1LGSovDOU/Yyk591w3SUUuOzbbWyMpicdZa05prRq1teaIznbt4b/nsirms1+C3ne3xFYbMnLdFXiM1ktOFrwfF9BmjnCvqvhqJpK19J3V/AWRMurKcbokzjoChTrKIzHOYxK/H4yK0k9elypq4im3qn8JfQC+m4wWdwlbvIvsHioS5o5XSq0+XH6Ql9C0weZxg/ea84TX6tCTa6XKGhHmiqyfOeNaSU11TvbwLaprZootufdo8LwVm+TV0Usknr0X8fNGu7bUbKEvF3Me5WuvATOmFv6fEViZWjcUlZehEzGdopANq2pK7EoDAhwhiRQllATYUXqvMAFuAbLBS7kfIAjBy7kfIABY9nffOmZYu4cx7Ov7w6flHuCwZ8i1wi0JkokXCE5rQ2YUikibTRGpolwQUoJjkBIuBNMs5Rnssxwcq/tK0avtm5UW237Gi5y4oxTirPWC56I6wZjt9gJVaC4U3wt3sm2lKLV7LXdImd9K1L1XGaNSrF3p8F+KLfFd3aemxZZphJ1eLWEai4pys7RbSvJQb38DNYSU6Vb2U72lJLW+99GarFKz1M7NV14zrpiMbl7U9FLldt3tvf5D+IjH8Mbrnf/dC/xiT5r1K3+ku2ns92unOw99L+RZHGq3ONGSiuJ2uuK1m1r52LedLFRlBTlCVOc1ByinFxvtz57eo7kmXeygr7yfFL15GlrYNTpcHWzT6NNOL+KRO+2nz/AJYvM8N+GmtW0oqK3b5JLdmYnUnG6s007O61Wut+hvM1wVm2tNbxfPqvUzNahKM23d3bvfW997srbH5qNlcqlRSfCpKPPZvyZY0swdN6cWjs4y19Yy5+TH8LBf2/QsP6LjXDbTyC2K1pEzTHT9nGphLRrcSi3aPeg03Z300aW4qHaXHxfejGSst4xfLX3WuZd4HI4KnNSSu1Hhvunxxu1424viWNDI4W11FulqMfmvaWdeKhVpxhzv3lr6opJ1N3bTqtjcdpcnp+xuo6qSKrIMkjJ8Uorg1WvUd8TrvSoyzK6uI/4oNrq9F8WVmf4OpRqcFaLi0tL811T5nVcD3rwpXjwpq6026GU7Q4eVanUpzblOnepSb1envxv4r9iNtP+W5dMAwIMJFxiNiWKYllAkDDYTANRg59yPkAjYOp3I+QADS9n6XfudLyZdw5Z2cxi4lc6pkUrxDBlyLTCFjbQrsPuWcdjVgKCJUCPFEmKFTgmhcAmKiTTKCYYlkhz3tzQi8TrFe5F3st9dTJYukdC7dUdaUvzRf6NfMxNekZ5evR4e8IpKlBDlCjzJFWOouNNyS4dria6SMBDilqaGrT4VoU2WK0l5l9ilfRMciaoMwwz1fJu/l1KepTvukaLMJOEddipo01J3WwqNEYPA9LE+nhfP42JFKGmg7B6j0VxSMJh0kTLJEelKyFuQ/Geu0LOaDqUnGO90/1IuMj/TYeM7XUErrq3/LLaIznE4uk6cmrSVvW9wvip+SpyrPqbceGPDffUjZ1BRxKlyScn04ba/oU1PKqiqWinwp77Ie7dY3go8K96raH/SNuJ+r0Mvy6dOUmE+nPJeAlCmJNnnlMSKElQCYTABgFrhJdxeQYnCPuLyAIDy7G2krcjsnYjG8dM4RRlZnTfs0zLvODfig4/Ucs6dUoblrTWhU0JX1LelsbOYcSREZSH4k5HBMVEJhxJMoSxQTEKoO2NDioKX9kk/R6fQwGJj0OnZ9S4sPUX+Dfw1+RzWa5kZu3/wAuX+dKXFLUb/qeFrXne1wsdX71l5EKrhZN3/1Eun6XMcW7ppq3W4idbEOacKkOD+2zbfrcpvZ1IO7vZ8l8iRhpztezLZW9tC1OorT5fqMpcDsthjA457S/klTqxkxK+kqgrrQeS1GaKtuS1R/YcFolMegyPKFhzC1OJXat4CSkw2K/MIRlJcaemsXyJWJm0rR956RXVvRCYZPjY9ydJTXKUZRt+ruh2bhYZSXuo1V8UE78KW76JHLO1WZqvXbj7kVwQ8lu/VnU+1eTzpYOo5tKTi+7HZeb5nFZBcNFycsz6hDCDYm4MixIoSUBMJhsIAl0J91BkaE9Ag0CYl92Xxrp1otdbFAjSdkMudatFLZO7Jx9LLx3DIsRxpeRp6C0M5k2F4EkaWgtDeuWjQ9EbSHIk0QGHEAaJMYTDCYgarwvFrqmvicqrxcbxe6uvg7HWKmxzTP6PDiJ9OK/x1FnOnR/5r3YyjSUnKX1KDNe0qjK13Z7cPJdfE1k6N2+muhi867O9922ezJldeMv6WtPNaLjBrFU7y3jJaxfj0G6vaFUml7WEtG+7ZrTy5mZWQSXX4XFLIJva9/y2+ZX1v8AQ+eT9xsMLnlGtZ3UX15eq5DqnaWjuuq2MnR7JVXbXfojU4bK3Qpxjdytu2yUZY2NFgqt4+RaQelyiyuVkWsKmnqOFb0cnG49TVhFLYaxFe2i3DSdp+QU/aYmF9o3l8E7fqbpGQ7H0bVLvdwk/i0a81x8c3L6yf2iQvhan5X+x5zmek+3cL4ap+V/sebKm4uTyHxfs2whTEsyalBBhFgTCYbEsAAAAAFUY3Z137M8q4VxNas5lktDimjtnZVKKil0Q+OdsuW9NVTjZltR2KqnuWtHY0rEtIciNjkSKIDDQTDRJjCYYTAUmexg+11G1RS6qz80byexkO1NBzi0t9WvNFzH6lh4Z/GcrDqWrCqRTVmrkalW1d+T28RftTn09OX+IVXDwT3sKw9JX0YWKipaD2Dwrii9j/pn/VthUkgsTrHUbgmrXGMxlpoTtFv9PZdzvtcmwSv4MqaFe2/X9SfTrdRs0+VWy8WRsNeUtSPVr8Wi8m/95llgKdkMlzk2Pp0aq9rNQ41wRb0Tk3dK/ozYHFvtCqfd0Yrd1o29E7nRexGc+2oqnN/eU0k/8o8pfI0w7jHlnZ7tjG+Hn+V/seZq278z032uf3E/yv8AY8zYj3n5sOTyJ4v2ZYlhhMybFIINBFwCYTDCYAQAIABpchw/DZnVuzc9vQ5rTg4NI6H2YlpErj9Y8kbWjuW1HYqqG5a0di6yhywqIkVEzoGwkBgQjKCYYQAU9jN5uu96mkZQZzHU14r2jJy7tTQdOrKS9yUtf8ZP6kGFS6tz0NZmkYVJTjdSi9HbXW2q8zIY7Czot3V4LaXh0fR6mFn+q9HH8ZUqBLpVujRnZ4zoxSxnDq9f0DR/bSyxXzuQcdi4tacuXWxSyzdbO/8AvKxEnWlN9PB7hpFu11DEJ2tp0+hOp1nLw0s+pUYeHLXlt1LnCUmIom4LD2SstC2qVVCLcmkkrkKMlFGT7VZ02nCL05/QVqsYYxeOeLxV/wAFPSPm92aHLsdOhUjUpu0ovbquafgZzs3hrRu93q/UupbnXx46xYcl3XQs6zOGIwcqkP7WpLnGVtUzzviPefmdGeLqQhKNN2U1Zrk/5Mhi8qhe7k14bkck/QwmlCE2W8cnUleNReTX0I1bKai2tLyfyMdNENBEuOW1f7H+gHllX/xyKkCGwmSHgqiduCXwBLAz/t/YegYiESoYOdvdl8GAkNhwqdmja9mvwnOsnxttHsdC7PV46am2MjDPbf4dbFpSKvBVE0i0pBkzhYuIgWjOgTAgMCECgACbAwZxn7T+38byw+DldrSpVT0XWMHzfiH9p32jOTlhcFK0dY1aqesuThB9PE5DVkPfy0w49910H7PMRxUZpu7jUb8e8k/qaecb/wAmF+zatZ1k3paMv3N3IzduPikx2RU5ttd1+G3wKfEZBLrdebNcNziipE5RjHlUk/d9SRQy5/iL+ohCiPSDODw1izg0iK6iRAxmN6E08ZsrO8zsmkzHzqe0kul7v0LHGzuncZyjCXlt/CJwx+slZXUaPKqdoIkyQqMbW6IEmd/kcd7qJip2sUOYwkotp35altjp3RV5lXXCl1Rjm1xijoyavqPRnJ6Jv4iVEm00oRvL0XNmWMtUXgqPD3pN/HRD88X4u3V/TmV9bENtX9IrZeYE76s2msYn1IdZvYVGy8xmLFOVidqSPa9V8QhuOGbV3zAAQqDsXeAzaULWZQIdjWM5dFZt0XK+18la7Npk3a2EtJOzOFRxDJeFzKUXuaTP+srx/wAelMNi4zWjJSOK9nO1sqTXE7x09Dr2V42NWClF3ugyx63GVll7TGBAYDMFHJPtV7fW4sJhJa7VqkXt1pwfXq/QsvtR7d/06eFwsvvpK1Sa/wDyT/Cv8n+hw6o29WPxrhjvumpMjV5D82ReHidiK3jYdgIOPHN7SsvRG9U00Y/s9ZUopckX9KsXIreuk9jdRhRlcTJj+T2jzYzOY9VZFkVYkzWkQKqLKdMg4x8KfXl5vYi47OXSurQW8tkZyOb1KdRyg9L+69rF3jHaL4tunj1MrXWpWWPzJpG/r1u8n7Swq2jLuz6N6PyZbVJ3Rym5b5bn9WlZN8UejHOTfqbi19bd322KrG0u74xf6P8AmxKw+b06iX4W+T2+I7Kn05pq+/kOzYVEUoW4leXKP1Ga9Tdt3l+i8EJlJpta31u3vfmJcbh5NQ/RYSF7t7kmwmmrKwbYoZSkKoq+vT9xlak5Ubaf7dik2AfiGOVKaTtd6AK+S2pmJAAxMuIuIYACzwp1/wCzObdFXb36gAb4/iw5W7GsU7Qk1/bL9gAMmf7eV8bNyqScm23KTbbu277tkaoAA8nXESsN4XcADLI40mRyfEtTXUgANOPw8kqgCQAGhGZjYABQKZUZn+H83yYABPyF8UWZPYz1fdgALlRiYQ7R3QQDJS1w+/oT8DNqSs2vUADeeJFmf/NPz+SEUgAEcLYTAARn8vXfJsuX5n8wALx8TULEPvMIABh//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2913" y="4869160"/>
            <a:ext cx="2494995" cy="187220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4949314"/>
            <a:ext cx="3312368" cy="1810558"/>
          </a:xfrm>
          <a:prstGeom prst="rect">
            <a:avLst/>
          </a:prstGeom>
        </p:spPr>
      </p:pic>
      <p:sp>
        <p:nvSpPr>
          <p:cNvPr id="9" name="Title 1"/>
          <p:cNvSpPr txBox="1">
            <a:spLocks/>
          </p:cNvSpPr>
          <p:nvPr/>
        </p:nvSpPr>
        <p:spPr>
          <a:xfrm>
            <a:off x="-659335" y="112847"/>
            <a:ext cx="9379490" cy="953953"/>
          </a:xfrm>
          <a:prstGeom prst="rect">
            <a:avLst/>
          </a:prstGeom>
        </p:spPr>
        <p:txBody>
          <a:bodyPr vert="horz" lIns="0" tIns="41473" rIns="0" bIns="0" anchor="b">
            <a:normAutofit/>
          </a:bodyPr>
          <a:lstStyle>
            <a:lvl1pPr algn="r" rtl="0" eaLnBrk="1" latinLnBrk="0" hangingPunct="1">
              <a:spcBef>
                <a:spcPct val="0"/>
              </a:spcBef>
              <a:buNone/>
              <a:defRPr kumimoji="0" sz="5000" b="0" kern="1200">
                <a:ln>
                  <a:noFill/>
                </a:ln>
                <a:solidFill>
                  <a:schemeClr val="tx2"/>
                </a:solidFill>
                <a:effectLst/>
                <a:latin typeface="+mj-lt"/>
                <a:ea typeface="+mj-ea"/>
                <a:cs typeface="+mj-cs"/>
              </a:defRPr>
            </a:lvl1pPr>
          </a:lstStyle>
          <a:p>
            <a:pPr algn="ctr" fontAlgn="auto">
              <a:spcAft>
                <a:spcPts val="0"/>
              </a:spcAft>
            </a:pPr>
            <a:r>
              <a:rPr lang="en-US" altLang="zh-CN" sz="3200" b="1" dirty="0" smtClean="0">
                <a:ea typeface="宋体" charset="-122"/>
              </a:rPr>
              <a:t>Examples of Classification Problems</a:t>
            </a:r>
            <a:endParaRPr lang="en-US" sz="2900" b="1" dirty="0"/>
          </a:p>
        </p:txBody>
      </p:sp>
    </p:spTree>
    <p:extLst>
      <p:ext uri="{BB962C8B-B14F-4D97-AF65-F5344CB8AC3E}">
        <p14:creationId xmlns:p14="http://schemas.microsoft.com/office/powerpoint/2010/main" val="1644144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976B79-0DD0-4D71-841F-0C38EA70C66A}" type="slidenum">
              <a:rPr lang="he-IL" smtClean="0"/>
              <a:pPr/>
              <a:t>16</a:t>
            </a:fld>
            <a:endParaRPr lang="en-US"/>
          </a:p>
        </p:txBody>
      </p:sp>
      <p:pic>
        <p:nvPicPr>
          <p:cNvPr id="5" name="Picture 2" descr="http://www.technologyreview.com/sites/default/files/styles/body_embed/public/legacy/predictive.policingx616.jpg?itok=w5NgIRb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3352800"/>
            <a:ext cx="4943475" cy="24574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noGrp="1"/>
          </p:cNvSpPr>
          <p:nvPr>
            <p:ph type="title"/>
          </p:nvPr>
        </p:nvSpPr>
        <p:spPr>
          <a:xfrm>
            <a:off x="304800" y="304800"/>
            <a:ext cx="8229600" cy="1143000"/>
          </a:xfrm>
          <a:prstGeom prst="rect">
            <a:avLst/>
          </a:prstGeom>
        </p:spPr>
        <p:txBody>
          <a:bodyPr vert="horz" lIns="0" tIns="41473" rIns="0" bIns="0" anchor="b">
            <a:normAutofit/>
          </a:bodyPr>
          <a:lstStyle>
            <a:lvl1pPr algn="r" rtl="0" eaLnBrk="1" latinLnBrk="0" hangingPunct="1">
              <a:spcBef>
                <a:spcPct val="0"/>
              </a:spcBef>
              <a:buNone/>
              <a:defRPr kumimoji="0" sz="5000" b="0" kern="1200">
                <a:ln>
                  <a:noFill/>
                </a:ln>
                <a:solidFill>
                  <a:schemeClr val="tx2"/>
                </a:solidFill>
                <a:effectLst/>
                <a:latin typeface="+mj-lt"/>
                <a:ea typeface="+mj-ea"/>
                <a:cs typeface="+mj-cs"/>
              </a:defRPr>
            </a:lvl1pPr>
          </a:lstStyle>
          <a:p>
            <a:pPr algn="ctr" fontAlgn="auto">
              <a:spcAft>
                <a:spcPts val="0"/>
              </a:spcAft>
            </a:pPr>
            <a:r>
              <a:rPr lang="en-US" altLang="zh-CN" sz="3200" b="1" dirty="0" smtClean="0">
                <a:ea typeface="宋体" charset="-122"/>
              </a:rPr>
              <a:t>Examples of Classification Problems</a:t>
            </a:r>
            <a:endParaRPr lang="en-US" sz="2900" b="1" dirty="0"/>
          </a:p>
        </p:txBody>
      </p:sp>
      <p:sp>
        <p:nvSpPr>
          <p:cNvPr id="7" name="TextBox 6"/>
          <p:cNvSpPr txBox="1"/>
          <p:nvPr/>
        </p:nvSpPr>
        <p:spPr>
          <a:xfrm>
            <a:off x="1447800" y="2057400"/>
            <a:ext cx="5557932" cy="584775"/>
          </a:xfrm>
          <a:prstGeom prst="rect">
            <a:avLst/>
          </a:prstGeom>
          <a:noFill/>
        </p:spPr>
        <p:txBody>
          <a:bodyPr wrap="none" rtlCol="0">
            <a:spAutoFit/>
          </a:bodyPr>
          <a:lstStyle/>
          <a:p>
            <a:r>
              <a:rPr lang="en-US" sz="3200" dirty="0" smtClean="0"/>
              <a:t>Is a given area a crime zone?</a:t>
            </a:r>
            <a:endParaRPr lang="en-US" sz="3200" dirty="0"/>
          </a:p>
        </p:txBody>
      </p:sp>
    </p:spTree>
    <p:extLst>
      <p:ext uri="{BB962C8B-B14F-4D97-AF65-F5344CB8AC3E}">
        <p14:creationId xmlns:p14="http://schemas.microsoft.com/office/powerpoint/2010/main" val="3322387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9835D463-BBFB-4059-88C9-E68E74A375BE}" type="slidenum">
              <a:rPr lang="he-IL" altLang="en-US" sz="1400"/>
              <a:pPr eaLnBrk="1" hangingPunct="1"/>
              <a:t>17</a:t>
            </a:fld>
            <a:endParaRPr lang="en-US" altLang="en-US" sz="1400"/>
          </a:p>
        </p:txBody>
      </p:sp>
      <p:sp>
        <p:nvSpPr>
          <p:cNvPr id="29699" name="Rectangle 2"/>
          <p:cNvSpPr>
            <a:spLocks noGrp="1" noChangeArrowheads="1"/>
          </p:cNvSpPr>
          <p:nvPr>
            <p:ph type="title"/>
          </p:nvPr>
        </p:nvSpPr>
        <p:spPr>
          <a:xfrm>
            <a:off x="-152400" y="457200"/>
            <a:ext cx="8229600" cy="1143000"/>
          </a:xfrm>
        </p:spPr>
        <p:txBody>
          <a:bodyPr/>
          <a:lstStyle/>
          <a:p>
            <a:pPr algn="ctr" eaLnBrk="1" hangingPunct="1"/>
            <a:r>
              <a:rPr lang="en-US" altLang="en-US" dirty="0" smtClean="0"/>
              <a:t>Learning Paradigms</a:t>
            </a:r>
          </a:p>
        </p:txBody>
      </p:sp>
      <p:sp>
        <p:nvSpPr>
          <p:cNvPr id="29700" name="Rectangle 3"/>
          <p:cNvSpPr>
            <a:spLocks noGrp="1" noChangeArrowheads="1"/>
          </p:cNvSpPr>
          <p:nvPr>
            <p:ph type="body" idx="1"/>
          </p:nvPr>
        </p:nvSpPr>
        <p:spPr>
          <a:xfrm>
            <a:off x="1182688" y="1676400"/>
            <a:ext cx="7772400" cy="2895600"/>
          </a:xfrm>
        </p:spPr>
        <p:txBody>
          <a:bodyPr/>
          <a:lstStyle/>
          <a:p>
            <a:pPr eaLnBrk="1" hangingPunct="1"/>
            <a:r>
              <a:rPr lang="en-US" altLang="en-US" dirty="0" smtClean="0"/>
              <a:t>Supervised learning </a:t>
            </a:r>
            <a:r>
              <a:rPr lang="en-US" altLang="en-US" sz="2400" dirty="0" smtClean="0"/>
              <a:t>- with teacher</a:t>
            </a:r>
          </a:p>
          <a:p>
            <a:pPr lvl="2" eaLnBrk="1" hangingPunct="1"/>
            <a:r>
              <a:rPr lang="en-US" altLang="en-US" sz="2000" dirty="0" smtClean="0"/>
              <a:t>inputs and correct outputs are provided by the teacher</a:t>
            </a:r>
            <a:endParaRPr lang="en-US" altLang="en-US" dirty="0" smtClean="0"/>
          </a:p>
          <a:p>
            <a:pPr eaLnBrk="1" hangingPunct="1"/>
            <a:r>
              <a:rPr lang="en-US" altLang="en-US" dirty="0" smtClean="0"/>
              <a:t>Reinforced learning - </a:t>
            </a:r>
            <a:r>
              <a:rPr lang="en-US" altLang="en-US" sz="2400" dirty="0" smtClean="0"/>
              <a:t>with reward or punishment</a:t>
            </a:r>
          </a:p>
          <a:p>
            <a:pPr lvl="2" eaLnBrk="1" hangingPunct="1"/>
            <a:r>
              <a:rPr lang="en-US" altLang="en-US" sz="2000" dirty="0" smtClean="0"/>
              <a:t>an action is evaluated </a:t>
            </a:r>
          </a:p>
          <a:p>
            <a:pPr eaLnBrk="1" hangingPunct="1"/>
            <a:r>
              <a:rPr lang="en-US" altLang="en-US" dirty="0" smtClean="0"/>
              <a:t>Unsupervised learning </a:t>
            </a:r>
            <a:r>
              <a:rPr lang="en-US" altLang="en-US" sz="2400" dirty="0" smtClean="0"/>
              <a:t>- with no teacher</a:t>
            </a:r>
          </a:p>
          <a:p>
            <a:pPr lvl="2" eaLnBrk="1" hangingPunct="1"/>
            <a:r>
              <a:rPr lang="en-US" altLang="en-US" sz="2000" dirty="0" smtClean="0"/>
              <a:t>no hint about correct output is given</a:t>
            </a:r>
            <a:endParaRPr lang="en-US" altLang="en-US" dirty="0" smtClean="0"/>
          </a:p>
          <a:p>
            <a:pPr eaLnBrk="1" hangingPunct="1"/>
            <a:endParaRPr lang="en-US" altLang="en-US" sz="2400" dirty="0" smtClean="0"/>
          </a:p>
        </p:txBody>
      </p:sp>
      <p:pic>
        <p:nvPicPr>
          <p:cNvPr id="29701" name="Picture 4" descr="supervised illus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724400"/>
            <a:ext cx="27622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descr="unsupervised illus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99000"/>
            <a:ext cx="32004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34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47" y="762000"/>
            <a:ext cx="8229600" cy="1143000"/>
          </a:xfrm>
        </p:spPr>
        <p:txBody>
          <a:bodyPr/>
          <a:lstStyle/>
          <a:p>
            <a:r>
              <a:rPr lang="en-US" b="1" dirty="0" smtClean="0"/>
              <a:t>Supervised Learning</a:t>
            </a:r>
            <a:endParaRPr lang="en-US" b="1" dirty="0"/>
          </a:p>
        </p:txBody>
      </p:sp>
      <p:sp>
        <p:nvSpPr>
          <p:cNvPr id="3" name="Content Placeholder 2"/>
          <p:cNvSpPr>
            <a:spLocks noGrp="1"/>
          </p:cNvSpPr>
          <p:nvPr>
            <p:ph idx="1"/>
          </p:nvPr>
        </p:nvSpPr>
        <p:spPr/>
        <p:txBody>
          <a:bodyPr/>
          <a:lstStyle/>
          <a:p>
            <a:pPr>
              <a:buFont typeface="Arial" pitchFamily="34" charset="0"/>
              <a:buChar char="•"/>
            </a:pPr>
            <a:r>
              <a:rPr lang="en-US" altLang="zh-CN" dirty="0" smtClean="0">
                <a:latin typeface="Times New Roman" pitchFamily="18" charset="0"/>
                <a:ea typeface="宋体" charset="-122"/>
                <a:cs typeface="Times New Roman" pitchFamily="18" charset="0"/>
              </a:rPr>
              <a:t>Training examples:</a:t>
            </a:r>
          </a:p>
          <a:p>
            <a:pPr>
              <a:buFont typeface="Arial" pitchFamily="34" charset="0"/>
              <a:buChar char="•"/>
            </a:pPr>
            <a:endParaRPr lang="en-US" altLang="zh-CN" dirty="0" smtClean="0">
              <a:latin typeface="Times New Roman" pitchFamily="18" charset="0"/>
              <a:ea typeface="宋体" charset="-122"/>
              <a:cs typeface="Times New Roman" pitchFamily="18" charset="0"/>
            </a:endParaRPr>
          </a:p>
          <a:p>
            <a:pPr>
              <a:buFont typeface="Arial" pitchFamily="34" charset="0"/>
              <a:buChar char="•"/>
            </a:pPr>
            <a:endParaRPr lang="en-US" altLang="zh-CN" dirty="0" smtClean="0">
              <a:latin typeface="Times New Roman" pitchFamily="18" charset="0"/>
              <a:ea typeface="宋体" charset="-122"/>
              <a:cs typeface="Times New Roman" pitchFamily="18" charset="0"/>
            </a:endParaRPr>
          </a:p>
          <a:p>
            <a:pPr>
              <a:buFont typeface="Arial" pitchFamily="34" charset="0"/>
              <a:buChar char="•"/>
            </a:pPr>
            <a:r>
              <a:rPr lang="en-US" altLang="zh-CN" dirty="0" smtClean="0">
                <a:latin typeface="Times New Roman" pitchFamily="18" charset="0"/>
                <a:ea typeface="宋体" charset="-122"/>
                <a:cs typeface="Times New Roman" pitchFamily="18" charset="0"/>
              </a:rPr>
              <a:t>Identical independent distribution (</a:t>
            </a:r>
            <a:r>
              <a:rPr lang="en-US" altLang="zh-CN" dirty="0" err="1" smtClean="0">
                <a:latin typeface="Times New Roman" pitchFamily="18" charset="0"/>
                <a:ea typeface="宋体" charset="-122"/>
                <a:cs typeface="Times New Roman" pitchFamily="18" charset="0"/>
              </a:rPr>
              <a:t>i.i.d</a:t>
            </a:r>
            <a:r>
              <a:rPr lang="en-US" altLang="zh-CN" dirty="0" smtClean="0">
                <a:latin typeface="Times New Roman" pitchFamily="18" charset="0"/>
                <a:ea typeface="宋体" charset="-122"/>
                <a:cs typeface="Times New Roman" pitchFamily="18" charset="0"/>
              </a:rPr>
              <a:t>) assumption</a:t>
            </a:r>
          </a:p>
          <a:p>
            <a:pPr lvl="1">
              <a:buFont typeface="Arial" pitchFamily="34" charset="0"/>
              <a:buChar char="•"/>
            </a:pPr>
            <a:r>
              <a:rPr lang="en-US" altLang="zh-CN" dirty="0" smtClean="0">
                <a:latin typeface="Times New Roman" pitchFamily="18" charset="0"/>
                <a:ea typeface="宋体" charset="-122"/>
                <a:cs typeface="Times New Roman" pitchFamily="18" charset="0"/>
              </a:rPr>
              <a:t>A critical assumption for machine learning theory</a:t>
            </a:r>
          </a:p>
          <a:p>
            <a:pPr>
              <a:buFont typeface="Arial" pitchFamily="34" charset="0"/>
              <a:buChar char="•"/>
            </a:pPr>
            <a:endParaRPr lang="en-US" dirty="0"/>
          </a:p>
        </p:txBody>
      </p:sp>
      <p:grpSp>
        <p:nvGrpSpPr>
          <p:cNvPr id="81948" name="Group 28"/>
          <p:cNvGrpSpPr>
            <a:grpSpLocks noChangeAspect="1"/>
          </p:cNvGrpSpPr>
          <p:nvPr>
            <p:custDataLst>
              <p:tags r:id="rId1"/>
            </p:custDataLst>
          </p:nvPr>
        </p:nvGrpSpPr>
        <p:grpSpPr bwMode="auto">
          <a:xfrm>
            <a:off x="2285984" y="2500306"/>
            <a:ext cx="4248723" cy="391068"/>
            <a:chOff x="1335" y="2017"/>
            <a:chExt cx="21794" cy="2006"/>
          </a:xfrm>
        </p:grpSpPr>
        <p:sp>
          <p:nvSpPr>
            <p:cNvPr id="81950" name="Freeform 30"/>
            <p:cNvSpPr>
              <a:spLocks noEditPoints="1"/>
            </p:cNvSpPr>
            <p:nvPr/>
          </p:nvSpPr>
          <p:spPr bwMode="auto">
            <a:xfrm>
              <a:off x="1335" y="2148"/>
              <a:ext cx="1416" cy="1374"/>
            </a:xfrm>
            <a:custGeom>
              <a:avLst/>
              <a:gdLst/>
              <a:ahLst/>
              <a:cxnLst>
                <a:cxn ang="0">
                  <a:pos x="481" y="1367"/>
                </a:cxn>
                <a:cxn ang="0">
                  <a:pos x="770" y="1287"/>
                </a:cxn>
                <a:cxn ang="0">
                  <a:pos x="1045" y="1127"/>
                </a:cxn>
                <a:cxn ang="0">
                  <a:pos x="1265" y="908"/>
                </a:cxn>
                <a:cxn ang="0">
                  <a:pos x="1395" y="625"/>
                </a:cxn>
                <a:cxn ang="0">
                  <a:pos x="1402" y="363"/>
                </a:cxn>
                <a:cxn ang="0">
                  <a:pos x="1333" y="203"/>
                </a:cxn>
                <a:cxn ang="0">
                  <a:pos x="1223" y="101"/>
                </a:cxn>
                <a:cxn ang="0">
                  <a:pos x="976" y="14"/>
                </a:cxn>
                <a:cxn ang="0">
                  <a:pos x="722" y="0"/>
                </a:cxn>
                <a:cxn ang="0">
                  <a:pos x="495" y="14"/>
                </a:cxn>
                <a:cxn ang="0">
                  <a:pos x="268" y="87"/>
                </a:cxn>
                <a:cxn ang="0">
                  <a:pos x="144" y="167"/>
                </a:cxn>
                <a:cxn ang="0">
                  <a:pos x="27" y="298"/>
                </a:cxn>
                <a:cxn ang="0">
                  <a:pos x="7" y="392"/>
                </a:cxn>
                <a:cxn ang="0">
                  <a:pos x="48" y="385"/>
                </a:cxn>
                <a:cxn ang="0">
                  <a:pos x="131" y="334"/>
                </a:cxn>
                <a:cxn ang="0">
                  <a:pos x="172" y="254"/>
                </a:cxn>
                <a:cxn ang="0">
                  <a:pos x="227" y="181"/>
                </a:cxn>
                <a:cxn ang="0">
                  <a:pos x="364" y="123"/>
                </a:cxn>
                <a:cxn ang="0">
                  <a:pos x="447" y="421"/>
                </a:cxn>
                <a:cxn ang="0">
                  <a:pos x="316" y="996"/>
                </a:cxn>
                <a:cxn ang="0">
                  <a:pos x="158" y="1301"/>
                </a:cxn>
                <a:cxn ang="0">
                  <a:pos x="110" y="1359"/>
                </a:cxn>
                <a:cxn ang="0">
                  <a:pos x="117" y="1374"/>
                </a:cxn>
                <a:cxn ang="0">
                  <a:pos x="350" y="1374"/>
                </a:cxn>
                <a:cxn ang="0">
                  <a:pos x="790" y="116"/>
                </a:cxn>
                <a:cxn ang="0">
                  <a:pos x="983" y="160"/>
                </a:cxn>
                <a:cxn ang="0">
                  <a:pos x="1141" y="269"/>
                </a:cxn>
                <a:cxn ang="0">
                  <a:pos x="1237" y="436"/>
                </a:cxn>
                <a:cxn ang="0">
                  <a:pos x="1230" y="719"/>
                </a:cxn>
                <a:cxn ang="0">
                  <a:pos x="1079" y="1003"/>
                </a:cxn>
                <a:cxn ang="0">
                  <a:pos x="811" y="1192"/>
                </a:cxn>
                <a:cxn ang="0">
                  <a:pos x="460" y="1265"/>
                </a:cxn>
                <a:cxn ang="0">
                  <a:pos x="433" y="1054"/>
                </a:cxn>
                <a:cxn ang="0">
                  <a:pos x="543" y="690"/>
                </a:cxn>
                <a:cxn ang="0">
                  <a:pos x="612" y="320"/>
                </a:cxn>
                <a:cxn ang="0">
                  <a:pos x="687" y="109"/>
                </a:cxn>
              </a:cxnLst>
              <a:rect l="0" t="0" r="r" b="b"/>
              <a:pathLst>
                <a:path w="1416" h="1374">
                  <a:moveTo>
                    <a:pt x="350" y="1374"/>
                  </a:moveTo>
                  <a:lnTo>
                    <a:pt x="481" y="1367"/>
                  </a:lnTo>
                  <a:lnTo>
                    <a:pt x="625" y="1330"/>
                  </a:lnTo>
                  <a:lnTo>
                    <a:pt x="770" y="1287"/>
                  </a:lnTo>
                  <a:lnTo>
                    <a:pt x="907" y="1214"/>
                  </a:lnTo>
                  <a:lnTo>
                    <a:pt x="1045" y="1127"/>
                  </a:lnTo>
                  <a:lnTo>
                    <a:pt x="1161" y="1025"/>
                  </a:lnTo>
                  <a:lnTo>
                    <a:pt x="1265" y="908"/>
                  </a:lnTo>
                  <a:lnTo>
                    <a:pt x="1347" y="778"/>
                  </a:lnTo>
                  <a:lnTo>
                    <a:pt x="1395" y="625"/>
                  </a:lnTo>
                  <a:lnTo>
                    <a:pt x="1416" y="465"/>
                  </a:lnTo>
                  <a:lnTo>
                    <a:pt x="1402" y="363"/>
                  </a:lnTo>
                  <a:lnTo>
                    <a:pt x="1374" y="276"/>
                  </a:lnTo>
                  <a:lnTo>
                    <a:pt x="1333" y="203"/>
                  </a:lnTo>
                  <a:lnTo>
                    <a:pt x="1285" y="145"/>
                  </a:lnTo>
                  <a:lnTo>
                    <a:pt x="1223" y="101"/>
                  </a:lnTo>
                  <a:lnTo>
                    <a:pt x="1100" y="43"/>
                  </a:lnTo>
                  <a:lnTo>
                    <a:pt x="976" y="14"/>
                  </a:lnTo>
                  <a:lnTo>
                    <a:pt x="852" y="7"/>
                  </a:lnTo>
                  <a:lnTo>
                    <a:pt x="722" y="0"/>
                  </a:lnTo>
                  <a:lnTo>
                    <a:pt x="605" y="0"/>
                  </a:lnTo>
                  <a:lnTo>
                    <a:pt x="495" y="14"/>
                  </a:lnTo>
                  <a:lnTo>
                    <a:pt x="385" y="36"/>
                  </a:lnTo>
                  <a:lnTo>
                    <a:pt x="268" y="87"/>
                  </a:lnTo>
                  <a:lnTo>
                    <a:pt x="206" y="116"/>
                  </a:lnTo>
                  <a:lnTo>
                    <a:pt x="144" y="167"/>
                  </a:lnTo>
                  <a:lnTo>
                    <a:pt x="82" y="225"/>
                  </a:lnTo>
                  <a:lnTo>
                    <a:pt x="27" y="298"/>
                  </a:lnTo>
                  <a:lnTo>
                    <a:pt x="0" y="385"/>
                  </a:lnTo>
                  <a:lnTo>
                    <a:pt x="7" y="392"/>
                  </a:lnTo>
                  <a:lnTo>
                    <a:pt x="14" y="392"/>
                  </a:lnTo>
                  <a:lnTo>
                    <a:pt x="48" y="385"/>
                  </a:lnTo>
                  <a:lnTo>
                    <a:pt x="89" y="363"/>
                  </a:lnTo>
                  <a:lnTo>
                    <a:pt x="131" y="334"/>
                  </a:lnTo>
                  <a:lnTo>
                    <a:pt x="158" y="290"/>
                  </a:lnTo>
                  <a:lnTo>
                    <a:pt x="172" y="254"/>
                  </a:lnTo>
                  <a:lnTo>
                    <a:pt x="192" y="218"/>
                  </a:lnTo>
                  <a:lnTo>
                    <a:pt x="227" y="181"/>
                  </a:lnTo>
                  <a:lnTo>
                    <a:pt x="282" y="145"/>
                  </a:lnTo>
                  <a:lnTo>
                    <a:pt x="364" y="123"/>
                  </a:lnTo>
                  <a:lnTo>
                    <a:pt x="481" y="109"/>
                  </a:lnTo>
                  <a:lnTo>
                    <a:pt x="447" y="421"/>
                  </a:lnTo>
                  <a:lnTo>
                    <a:pt x="392" y="712"/>
                  </a:lnTo>
                  <a:lnTo>
                    <a:pt x="316" y="996"/>
                  </a:lnTo>
                  <a:lnTo>
                    <a:pt x="220" y="1265"/>
                  </a:lnTo>
                  <a:lnTo>
                    <a:pt x="158" y="1301"/>
                  </a:lnTo>
                  <a:lnTo>
                    <a:pt x="117" y="1330"/>
                  </a:lnTo>
                  <a:lnTo>
                    <a:pt x="110" y="1359"/>
                  </a:lnTo>
                  <a:lnTo>
                    <a:pt x="110" y="1367"/>
                  </a:lnTo>
                  <a:lnTo>
                    <a:pt x="117" y="1374"/>
                  </a:lnTo>
                  <a:lnTo>
                    <a:pt x="144" y="1374"/>
                  </a:lnTo>
                  <a:lnTo>
                    <a:pt x="350" y="1374"/>
                  </a:lnTo>
                  <a:close/>
                  <a:moveTo>
                    <a:pt x="687" y="109"/>
                  </a:moveTo>
                  <a:lnTo>
                    <a:pt x="790" y="116"/>
                  </a:lnTo>
                  <a:lnTo>
                    <a:pt x="887" y="131"/>
                  </a:lnTo>
                  <a:lnTo>
                    <a:pt x="983" y="160"/>
                  </a:lnTo>
                  <a:lnTo>
                    <a:pt x="1065" y="203"/>
                  </a:lnTo>
                  <a:lnTo>
                    <a:pt x="1141" y="269"/>
                  </a:lnTo>
                  <a:lnTo>
                    <a:pt x="1203" y="341"/>
                  </a:lnTo>
                  <a:lnTo>
                    <a:pt x="1237" y="436"/>
                  </a:lnTo>
                  <a:lnTo>
                    <a:pt x="1251" y="552"/>
                  </a:lnTo>
                  <a:lnTo>
                    <a:pt x="1230" y="719"/>
                  </a:lnTo>
                  <a:lnTo>
                    <a:pt x="1175" y="872"/>
                  </a:lnTo>
                  <a:lnTo>
                    <a:pt x="1079" y="1003"/>
                  </a:lnTo>
                  <a:lnTo>
                    <a:pt x="962" y="1112"/>
                  </a:lnTo>
                  <a:lnTo>
                    <a:pt x="811" y="1192"/>
                  </a:lnTo>
                  <a:lnTo>
                    <a:pt x="646" y="1243"/>
                  </a:lnTo>
                  <a:lnTo>
                    <a:pt x="460" y="1265"/>
                  </a:lnTo>
                  <a:lnTo>
                    <a:pt x="357" y="1265"/>
                  </a:lnTo>
                  <a:lnTo>
                    <a:pt x="433" y="1054"/>
                  </a:lnTo>
                  <a:lnTo>
                    <a:pt x="495" y="872"/>
                  </a:lnTo>
                  <a:lnTo>
                    <a:pt x="543" y="690"/>
                  </a:lnTo>
                  <a:lnTo>
                    <a:pt x="577" y="509"/>
                  </a:lnTo>
                  <a:lnTo>
                    <a:pt x="612" y="320"/>
                  </a:lnTo>
                  <a:lnTo>
                    <a:pt x="639" y="109"/>
                  </a:lnTo>
                  <a:lnTo>
                    <a:pt x="687" y="1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51" name="Freeform 31"/>
            <p:cNvSpPr>
              <a:spLocks noEditPoints="1"/>
            </p:cNvSpPr>
            <p:nvPr/>
          </p:nvSpPr>
          <p:spPr bwMode="auto">
            <a:xfrm>
              <a:off x="3459" y="2787"/>
              <a:ext cx="1264" cy="466"/>
            </a:xfrm>
            <a:custGeom>
              <a:avLst/>
              <a:gdLst/>
              <a:ahLst/>
              <a:cxnLst>
                <a:cxn ang="0">
                  <a:pos x="1202" y="80"/>
                </a:cxn>
                <a:cxn ang="0">
                  <a:pos x="1230" y="80"/>
                </a:cxn>
                <a:cxn ang="0">
                  <a:pos x="1257" y="66"/>
                </a:cxn>
                <a:cxn ang="0">
                  <a:pos x="1264" y="51"/>
                </a:cxn>
                <a:cxn ang="0">
                  <a:pos x="1264" y="22"/>
                </a:cxn>
                <a:cxn ang="0">
                  <a:pos x="1257" y="8"/>
                </a:cxn>
                <a:cxn ang="0">
                  <a:pos x="1244" y="0"/>
                </a:cxn>
                <a:cxn ang="0">
                  <a:pos x="27" y="0"/>
                </a:cxn>
                <a:cxn ang="0">
                  <a:pos x="13" y="8"/>
                </a:cxn>
                <a:cxn ang="0">
                  <a:pos x="0" y="37"/>
                </a:cxn>
                <a:cxn ang="0">
                  <a:pos x="13" y="66"/>
                </a:cxn>
                <a:cxn ang="0">
                  <a:pos x="27" y="73"/>
                </a:cxn>
                <a:cxn ang="0">
                  <a:pos x="41" y="73"/>
                </a:cxn>
                <a:cxn ang="0">
                  <a:pos x="55" y="80"/>
                </a:cxn>
                <a:cxn ang="0">
                  <a:pos x="68" y="80"/>
                </a:cxn>
                <a:cxn ang="0">
                  <a:pos x="1202" y="80"/>
                </a:cxn>
                <a:cxn ang="0">
                  <a:pos x="1202" y="466"/>
                </a:cxn>
                <a:cxn ang="0">
                  <a:pos x="1244" y="466"/>
                </a:cxn>
                <a:cxn ang="0">
                  <a:pos x="1257" y="458"/>
                </a:cxn>
                <a:cxn ang="0">
                  <a:pos x="1264" y="444"/>
                </a:cxn>
                <a:cxn ang="0">
                  <a:pos x="1264" y="415"/>
                </a:cxn>
                <a:cxn ang="0">
                  <a:pos x="1257" y="400"/>
                </a:cxn>
                <a:cxn ang="0">
                  <a:pos x="1230" y="386"/>
                </a:cxn>
                <a:cxn ang="0">
                  <a:pos x="41" y="386"/>
                </a:cxn>
                <a:cxn ang="0">
                  <a:pos x="13" y="400"/>
                </a:cxn>
                <a:cxn ang="0">
                  <a:pos x="7" y="408"/>
                </a:cxn>
                <a:cxn ang="0">
                  <a:pos x="0" y="429"/>
                </a:cxn>
                <a:cxn ang="0">
                  <a:pos x="13" y="458"/>
                </a:cxn>
                <a:cxn ang="0">
                  <a:pos x="27" y="466"/>
                </a:cxn>
                <a:cxn ang="0">
                  <a:pos x="68" y="466"/>
                </a:cxn>
                <a:cxn ang="0">
                  <a:pos x="1202" y="466"/>
                </a:cxn>
              </a:cxnLst>
              <a:rect l="0" t="0" r="r" b="b"/>
              <a:pathLst>
                <a:path w="1264" h="466">
                  <a:moveTo>
                    <a:pt x="1202" y="80"/>
                  </a:moveTo>
                  <a:lnTo>
                    <a:pt x="1230" y="80"/>
                  </a:lnTo>
                  <a:lnTo>
                    <a:pt x="1257" y="66"/>
                  </a:lnTo>
                  <a:lnTo>
                    <a:pt x="1264" y="51"/>
                  </a:lnTo>
                  <a:lnTo>
                    <a:pt x="1264" y="22"/>
                  </a:lnTo>
                  <a:lnTo>
                    <a:pt x="1257" y="8"/>
                  </a:lnTo>
                  <a:lnTo>
                    <a:pt x="1244" y="0"/>
                  </a:lnTo>
                  <a:lnTo>
                    <a:pt x="27" y="0"/>
                  </a:lnTo>
                  <a:lnTo>
                    <a:pt x="13" y="8"/>
                  </a:lnTo>
                  <a:lnTo>
                    <a:pt x="0" y="37"/>
                  </a:lnTo>
                  <a:lnTo>
                    <a:pt x="13" y="66"/>
                  </a:lnTo>
                  <a:lnTo>
                    <a:pt x="27" y="73"/>
                  </a:lnTo>
                  <a:lnTo>
                    <a:pt x="41" y="73"/>
                  </a:lnTo>
                  <a:lnTo>
                    <a:pt x="55" y="80"/>
                  </a:lnTo>
                  <a:lnTo>
                    <a:pt x="68" y="80"/>
                  </a:lnTo>
                  <a:lnTo>
                    <a:pt x="1202" y="80"/>
                  </a:lnTo>
                  <a:close/>
                  <a:moveTo>
                    <a:pt x="1202" y="466"/>
                  </a:moveTo>
                  <a:lnTo>
                    <a:pt x="1244" y="466"/>
                  </a:lnTo>
                  <a:lnTo>
                    <a:pt x="1257" y="458"/>
                  </a:lnTo>
                  <a:lnTo>
                    <a:pt x="1264" y="444"/>
                  </a:lnTo>
                  <a:lnTo>
                    <a:pt x="1264" y="415"/>
                  </a:lnTo>
                  <a:lnTo>
                    <a:pt x="1257" y="400"/>
                  </a:lnTo>
                  <a:lnTo>
                    <a:pt x="1230" y="386"/>
                  </a:lnTo>
                  <a:lnTo>
                    <a:pt x="41" y="386"/>
                  </a:lnTo>
                  <a:lnTo>
                    <a:pt x="13" y="400"/>
                  </a:lnTo>
                  <a:lnTo>
                    <a:pt x="7" y="408"/>
                  </a:lnTo>
                  <a:lnTo>
                    <a:pt x="0" y="429"/>
                  </a:lnTo>
                  <a:lnTo>
                    <a:pt x="13" y="458"/>
                  </a:lnTo>
                  <a:lnTo>
                    <a:pt x="27" y="466"/>
                  </a:lnTo>
                  <a:lnTo>
                    <a:pt x="68" y="466"/>
                  </a:lnTo>
                  <a:lnTo>
                    <a:pt x="1202" y="46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52" name="Freeform 32"/>
            <p:cNvSpPr>
              <a:spLocks/>
            </p:cNvSpPr>
            <p:nvPr/>
          </p:nvSpPr>
          <p:spPr bwMode="auto">
            <a:xfrm>
              <a:off x="5472" y="2017"/>
              <a:ext cx="674" cy="2006"/>
            </a:xfrm>
            <a:custGeom>
              <a:avLst/>
              <a:gdLst/>
              <a:ahLst/>
              <a:cxnLst>
                <a:cxn ang="0">
                  <a:pos x="399" y="283"/>
                </a:cxn>
                <a:cxn ang="0">
                  <a:pos x="420" y="174"/>
                </a:cxn>
                <a:cxn ang="0">
                  <a:pos x="475" y="109"/>
                </a:cxn>
                <a:cxn ang="0">
                  <a:pos x="571" y="58"/>
                </a:cxn>
                <a:cxn ang="0">
                  <a:pos x="667" y="36"/>
                </a:cxn>
                <a:cxn ang="0">
                  <a:pos x="674" y="7"/>
                </a:cxn>
                <a:cxn ang="0">
                  <a:pos x="633" y="0"/>
                </a:cxn>
                <a:cxn ang="0">
                  <a:pos x="426" y="43"/>
                </a:cxn>
                <a:cxn ang="0">
                  <a:pos x="296" y="167"/>
                </a:cxn>
                <a:cxn ang="0">
                  <a:pos x="275" y="705"/>
                </a:cxn>
                <a:cxn ang="0">
                  <a:pos x="262" y="821"/>
                </a:cxn>
                <a:cxn ang="0">
                  <a:pos x="220" y="887"/>
                </a:cxn>
                <a:cxn ang="0">
                  <a:pos x="103" y="967"/>
                </a:cxn>
                <a:cxn ang="0">
                  <a:pos x="7" y="981"/>
                </a:cxn>
                <a:cxn ang="0">
                  <a:pos x="0" y="1018"/>
                </a:cxn>
                <a:cxn ang="0">
                  <a:pos x="14" y="1025"/>
                </a:cxn>
                <a:cxn ang="0">
                  <a:pos x="76" y="1032"/>
                </a:cxn>
                <a:cxn ang="0">
                  <a:pos x="179" y="1076"/>
                </a:cxn>
                <a:cxn ang="0">
                  <a:pos x="262" y="1185"/>
                </a:cxn>
                <a:cxn ang="0">
                  <a:pos x="275" y="1752"/>
                </a:cxn>
                <a:cxn ang="0">
                  <a:pos x="317" y="1876"/>
                </a:cxn>
                <a:cxn ang="0">
                  <a:pos x="461" y="1977"/>
                </a:cxn>
                <a:cxn ang="0">
                  <a:pos x="633" y="2006"/>
                </a:cxn>
                <a:cxn ang="0">
                  <a:pos x="674" y="1999"/>
                </a:cxn>
                <a:cxn ang="0">
                  <a:pos x="667" y="1970"/>
                </a:cxn>
                <a:cxn ang="0">
                  <a:pos x="646" y="1963"/>
                </a:cxn>
                <a:cxn ang="0">
                  <a:pos x="502" y="1919"/>
                </a:cxn>
                <a:cxn ang="0">
                  <a:pos x="420" y="1832"/>
                </a:cxn>
                <a:cxn ang="0">
                  <a:pos x="406" y="1781"/>
                </a:cxn>
                <a:cxn ang="0">
                  <a:pos x="399" y="1207"/>
                </a:cxn>
                <a:cxn ang="0">
                  <a:pos x="330" y="1083"/>
                </a:cxn>
                <a:cxn ang="0">
                  <a:pos x="227" y="1018"/>
                </a:cxn>
                <a:cxn ang="0">
                  <a:pos x="275" y="967"/>
                </a:cxn>
                <a:cxn ang="0">
                  <a:pos x="372" y="865"/>
                </a:cxn>
                <a:cxn ang="0">
                  <a:pos x="399" y="770"/>
                </a:cxn>
                <a:cxn ang="0">
                  <a:pos x="399" y="371"/>
                </a:cxn>
              </a:cxnLst>
              <a:rect l="0" t="0" r="r" b="b"/>
              <a:pathLst>
                <a:path w="674" h="2006">
                  <a:moveTo>
                    <a:pt x="399" y="371"/>
                  </a:moveTo>
                  <a:lnTo>
                    <a:pt x="399" y="283"/>
                  </a:lnTo>
                  <a:lnTo>
                    <a:pt x="406" y="218"/>
                  </a:lnTo>
                  <a:lnTo>
                    <a:pt x="420" y="174"/>
                  </a:lnTo>
                  <a:lnTo>
                    <a:pt x="447" y="138"/>
                  </a:lnTo>
                  <a:lnTo>
                    <a:pt x="475" y="109"/>
                  </a:lnTo>
                  <a:lnTo>
                    <a:pt x="516" y="80"/>
                  </a:lnTo>
                  <a:lnTo>
                    <a:pt x="571" y="58"/>
                  </a:lnTo>
                  <a:lnTo>
                    <a:pt x="653" y="43"/>
                  </a:lnTo>
                  <a:lnTo>
                    <a:pt x="667" y="36"/>
                  </a:lnTo>
                  <a:lnTo>
                    <a:pt x="674" y="29"/>
                  </a:lnTo>
                  <a:lnTo>
                    <a:pt x="674" y="7"/>
                  </a:lnTo>
                  <a:lnTo>
                    <a:pt x="667" y="0"/>
                  </a:lnTo>
                  <a:lnTo>
                    <a:pt x="633" y="0"/>
                  </a:lnTo>
                  <a:lnTo>
                    <a:pt x="523" y="14"/>
                  </a:lnTo>
                  <a:lnTo>
                    <a:pt x="426" y="43"/>
                  </a:lnTo>
                  <a:lnTo>
                    <a:pt x="351" y="94"/>
                  </a:lnTo>
                  <a:lnTo>
                    <a:pt x="296" y="167"/>
                  </a:lnTo>
                  <a:lnTo>
                    <a:pt x="275" y="247"/>
                  </a:lnTo>
                  <a:lnTo>
                    <a:pt x="275" y="705"/>
                  </a:lnTo>
                  <a:lnTo>
                    <a:pt x="268" y="778"/>
                  </a:lnTo>
                  <a:lnTo>
                    <a:pt x="262" y="821"/>
                  </a:lnTo>
                  <a:lnTo>
                    <a:pt x="248" y="858"/>
                  </a:lnTo>
                  <a:lnTo>
                    <a:pt x="220" y="887"/>
                  </a:lnTo>
                  <a:lnTo>
                    <a:pt x="200" y="916"/>
                  </a:lnTo>
                  <a:lnTo>
                    <a:pt x="103" y="967"/>
                  </a:lnTo>
                  <a:lnTo>
                    <a:pt x="28" y="981"/>
                  </a:lnTo>
                  <a:lnTo>
                    <a:pt x="7" y="981"/>
                  </a:lnTo>
                  <a:lnTo>
                    <a:pt x="0" y="989"/>
                  </a:lnTo>
                  <a:lnTo>
                    <a:pt x="0" y="1018"/>
                  </a:lnTo>
                  <a:lnTo>
                    <a:pt x="7" y="1018"/>
                  </a:lnTo>
                  <a:lnTo>
                    <a:pt x="14" y="1025"/>
                  </a:lnTo>
                  <a:lnTo>
                    <a:pt x="28" y="1025"/>
                  </a:lnTo>
                  <a:lnTo>
                    <a:pt x="76" y="1032"/>
                  </a:lnTo>
                  <a:lnTo>
                    <a:pt x="131" y="1047"/>
                  </a:lnTo>
                  <a:lnTo>
                    <a:pt x="179" y="1076"/>
                  </a:lnTo>
                  <a:lnTo>
                    <a:pt x="227" y="1119"/>
                  </a:lnTo>
                  <a:lnTo>
                    <a:pt x="262" y="1185"/>
                  </a:lnTo>
                  <a:lnTo>
                    <a:pt x="275" y="1272"/>
                  </a:lnTo>
                  <a:lnTo>
                    <a:pt x="275" y="1752"/>
                  </a:lnTo>
                  <a:lnTo>
                    <a:pt x="289" y="1817"/>
                  </a:lnTo>
                  <a:lnTo>
                    <a:pt x="317" y="1876"/>
                  </a:lnTo>
                  <a:lnTo>
                    <a:pt x="372" y="1934"/>
                  </a:lnTo>
                  <a:lnTo>
                    <a:pt x="461" y="1977"/>
                  </a:lnTo>
                  <a:lnTo>
                    <a:pt x="557" y="1999"/>
                  </a:lnTo>
                  <a:lnTo>
                    <a:pt x="633" y="2006"/>
                  </a:lnTo>
                  <a:lnTo>
                    <a:pt x="660" y="2006"/>
                  </a:lnTo>
                  <a:lnTo>
                    <a:pt x="674" y="1999"/>
                  </a:lnTo>
                  <a:lnTo>
                    <a:pt x="674" y="1970"/>
                  </a:lnTo>
                  <a:lnTo>
                    <a:pt x="667" y="1970"/>
                  </a:lnTo>
                  <a:lnTo>
                    <a:pt x="653" y="1963"/>
                  </a:lnTo>
                  <a:lnTo>
                    <a:pt x="646" y="1963"/>
                  </a:lnTo>
                  <a:lnTo>
                    <a:pt x="564" y="1948"/>
                  </a:lnTo>
                  <a:lnTo>
                    <a:pt x="502" y="1919"/>
                  </a:lnTo>
                  <a:lnTo>
                    <a:pt x="454" y="1876"/>
                  </a:lnTo>
                  <a:lnTo>
                    <a:pt x="420" y="1832"/>
                  </a:lnTo>
                  <a:lnTo>
                    <a:pt x="406" y="1788"/>
                  </a:lnTo>
                  <a:lnTo>
                    <a:pt x="406" y="1781"/>
                  </a:lnTo>
                  <a:lnTo>
                    <a:pt x="399" y="1774"/>
                  </a:lnTo>
                  <a:lnTo>
                    <a:pt x="399" y="1207"/>
                  </a:lnTo>
                  <a:lnTo>
                    <a:pt x="372" y="1141"/>
                  </a:lnTo>
                  <a:lnTo>
                    <a:pt x="330" y="1083"/>
                  </a:lnTo>
                  <a:lnTo>
                    <a:pt x="282" y="1047"/>
                  </a:lnTo>
                  <a:lnTo>
                    <a:pt x="227" y="1018"/>
                  </a:lnTo>
                  <a:lnTo>
                    <a:pt x="179" y="1003"/>
                  </a:lnTo>
                  <a:lnTo>
                    <a:pt x="275" y="967"/>
                  </a:lnTo>
                  <a:lnTo>
                    <a:pt x="337" y="916"/>
                  </a:lnTo>
                  <a:lnTo>
                    <a:pt x="372" y="865"/>
                  </a:lnTo>
                  <a:lnTo>
                    <a:pt x="392" y="814"/>
                  </a:lnTo>
                  <a:lnTo>
                    <a:pt x="399" y="770"/>
                  </a:lnTo>
                  <a:lnTo>
                    <a:pt x="399" y="734"/>
                  </a:lnTo>
                  <a:lnTo>
                    <a:pt x="399" y="37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53" name="Freeform 33"/>
            <p:cNvSpPr>
              <a:spLocks/>
            </p:cNvSpPr>
            <p:nvPr/>
          </p:nvSpPr>
          <p:spPr bwMode="auto">
            <a:xfrm>
              <a:off x="6469" y="2017"/>
              <a:ext cx="440" cy="2006"/>
            </a:xfrm>
            <a:custGeom>
              <a:avLst/>
              <a:gdLst/>
              <a:ahLst/>
              <a:cxnLst>
                <a:cxn ang="0">
                  <a:pos x="440" y="1985"/>
                </a:cxn>
                <a:cxn ang="0">
                  <a:pos x="440" y="1977"/>
                </a:cxn>
                <a:cxn ang="0">
                  <a:pos x="433" y="1970"/>
                </a:cxn>
                <a:cxn ang="0">
                  <a:pos x="426" y="1956"/>
                </a:cxn>
                <a:cxn ang="0">
                  <a:pos x="412" y="1941"/>
                </a:cxn>
                <a:cxn ang="0">
                  <a:pos x="309" y="1803"/>
                </a:cxn>
                <a:cxn ang="0">
                  <a:pos x="227" y="1657"/>
                </a:cxn>
                <a:cxn ang="0">
                  <a:pos x="172" y="1490"/>
                </a:cxn>
                <a:cxn ang="0">
                  <a:pos x="137" y="1323"/>
                </a:cxn>
                <a:cxn ang="0">
                  <a:pos x="117" y="1163"/>
                </a:cxn>
                <a:cxn ang="0">
                  <a:pos x="110" y="1003"/>
                </a:cxn>
                <a:cxn ang="0">
                  <a:pos x="117" y="829"/>
                </a:cxn>
                <a:cxn ang="0">
                  <a:pos x="137" y="654"/>
                </a:cxn>
                <a:cxn ang="0">
                  <a:pos x="179" y="494"/>
                </a:cxn>
                <a:cxn ang="0">
                  <a:pos x="234" y="334"/>
                </a:cxn>
                <a:cxn ang="0">
                  <a:pos x="316" y="189"/>
                </a:cxn>
                <a:cxn ang="0">
                  <a:pos x="419" y="51"/>
                </a:cxn>
                <a:cxn ang="0">
                  <a:pos x="440" y="29"/>
                </a:cxn>
                <a:cxn ang="0">
                  <a:pos x="440" y="7"/>
                </a:cxn>
                <a:cxn ang="0">
                  <a:pos x="433" y="0"/>
                </a:cxn>
                <a:cxn ang="0">
                  <a:pos x="426" y="0"/>
                </a:cxn>
                <a:cxn ang="0">
                  <a:pos x="405" y="7"/>
                </a:cxn>
                <a:cxn ang="0">
                  <a:pos x="364" y="43"/>
                </a:cxn>
                <a:cxn ang="0">
                  <a:pos x="309" y="102"/>
                </a:cxn>
                <a:cxn ang="0">
                  <a:pos x="247" y="174"/>
                </a:cxn>
                <a:cxn ang="0">
                  <a:pos x="179" y="269"/>
                </a:cxn>
                <a:cxn ang="0">
                  <a:pos x="124" y="392"/>
                </a:cxn>
                <a:cxn ang="0">
                  <a:pos x="48" y="610"/>
                </a:cxn>
                <a:cxn ang="0">
                  <a:pos x="14" y="821"/>
                </a:cxn>
                <a:cxn ang="0">
                  <a:pos x="0" y="1003"/>
                </a:cxn>
                <a:cxn ang="0">
                  <a:pos x="7" y="1134"/>
                </a:cxn>
                <a:cxn ang="0">
                  <a:pos x="27" y="1287"/>
                </a:cxn>
                <a:cxn ang="0">
                  <a:pos x="62" y="1461"/>
                </a:cxn>
                <a:cxn ang="0">
                  <a:pos x="131" y="1628"/>
                </a:cxn>
                <a:cxn ang="0">
                  <a:pos x="192" y="1745"/>
                </a:cxn>
                <a:cxn ang="0">
                  <a:pos x="254" y="1839"/>
                </a:cxn>
                <a:cxn ang="0">
                  <a:pos x="309" y="1912"/>
                </a:cxn>
                <a:cxn ang="0">
                  <a:pos x="364" y="1963"/>
                </a:cxn>
                <a:cxn ang="0">
                  <a:pos x="405" y="1999"/>
                </a:cxn>
                <a:cxn ang="0">
                  <a:pos x="426" y="2006"/>
                </a:cxn>
                <a:cxn ang="0">
                  <a:pos x="433" y="2006"/>
                </a:cxn>
                <a:cxn ang="0">
                  <a:pos x="440" y="1999"/>
                </a:cxn>
                <a:cxn ang="0">
                  <a:pos x="440" y="1985"/>
                </a:cxn>
              </a:cxnLst>
              <a:rect l="0" t="0" r="r" b="b"/>
              <a:pathLst>
                <a:path w="440" h="2006">
                  <a:moveTo>
                    <a:pt x="440" y="1985"/>
                  </a:moveTo>
                  <a:lnTo>
                    <a:pt x="440" y="1977"/>
                  </a:lnTo>
                  <a:lnTo>
                    <a:pt x="433" y="1970"/>
                  </a:lnTo>
                  <a:lnTo>
                    <a:pt x="426" y="1956"/>
                  </a:lnTo>
                  <a:lnTo>
                    <a:pt x="412" y="1941"/>
                  </a:lnTo>
                  <a:lnTo>
                    <a:pt x="309" y="1803"/>
                  </a:lnTo>
                  <a:lnTo>
                    <a:pt x="227" y="1657"/>
                  </a:lnTo>
                  <a:lnTo>
                    <a:pt x="172" y="1490"/>
                  </a:lnTo>
                  <a:lnTo>
                    <a:pt x="137" y="1323"/>
                  </a:lnTo>
                  <a:lnTo>
                    <a:pt x="117" y="1163"/>
                  </a:lnTo>
                  <a:lnTo>
                    <a:pt x="110" y="1003"/>
                  </a:lnTo>
                  <a:lnTo>
                    <a:pt x="117" y="829"/>
                  </a:lnTo>
                  <a:lnTo>
                    <a:pt x="137" y="654"/>
                  </a:lnTo>
                  <a:lnTo>
                    <a:pt x="179" y="494"/>
                  </a:lnTo>
                  <a:lnTo>
                    <a:pt x="234" y="334"/>
                  </a:lnTo>
                  <a:lnTo>
                    <a:pt x="316" y="189"/>
                  </a:lnTo>
                  <a:lnTo>
                    <a:pt x="419" y="51"/>
                  </a:lnTo>
                  <a:lnTo>
                    <a:pt x="440" y="29"/>
                  </a:lnTo>
                  <a:lnTo>
                    <a:pt x="440" y="7"/>
                  </a:lnTo>
                  <a:lnTo>
                    <a:pt x="433" y="0"/>
                  </a:lnTo>
                  <a:lnTo>
                    <a:pt x="426" y="0"/>
                  </a:lnTo>
                  <a:lnTo>
                    <a:pt x="405" y="7"/>
                  </a:lnTo>
                  <a:lnTo>
                    <a:pt x="364" y="43"/>
                  </a:lnTo>
                  <a:lnTo>
                    <a:pt x="309" y="102"/>
                  </a:lnTo>
                  <a:lnTo>
                    <a:pt x="247" y="174"/>
                  </a:lnTo>
                  <a:lnTo>
                    <a:pt x="179" y="269"/>
                  </a:lnTo>
                  <a:lnTo>
                    <a:pt x="124" y="392"/>
                  </a:lnTo>
                  <a:lnTo>
                    <a:pt x="48" y="610"/>
                  </a:lnTo>
                  <a:lnTo>
                    <a:pt x="14" y="821"/>
                  </a:lnTo>
                  <a:lnTo>
                    <a:pt x="0" y="1003"/>
                  </a:lnTo>
                  <a:lnTo>
                    <a:pt x="7" y="1134"/>
                  </a:lnTo>
                  <a:lnTo>
                    <a:pt x="27" y="1287"/>
                  </a:lnTo>
                  <a:lnTo>
                    <a:pt x="62" y="1461"/>
                  </a:lnTo>
                  <a:lnTo>
                    <a:pt x="131" y="1628"/>
                  </a:lnTo>
                  <a:lnTo>
                    <a:pt x="192" y="1745"/>
                  </a:lnTo>
                  <a:lnTo>
                    <a:pt x="254" y="1839"/>
                  </a:lnTo>
                  <a:lnTo>
                    <a:pt x="309" y="1912"/>
                  </a:lnTo>
                  <a:lnTo>
                    <a:pt x="364" y="1963"/>
                  </a:lnTo>
                  <a:lnTo>
                    <a:pt x="405" y="1999"/>
                  </a:lnTo>
                  <a:lnTo>
                    <a:pt x="426" y="2006"/>
                  </a:lnTo>
                  <a:lnTo>
                    <a:pt x="433" y="2006"/>
                  </a:lnTo>
                  <a:lnTo>
                    <a:pt x="440" y="1999"/>
                  </a:lnTo>
                  <a:lnTo>
                    <a:pt x="440" y="19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54" name="Freeform 34"/>
            <p:cNvSpPr>
              <a:spLocks/>
            </p:cNvSpPr>
            <p:nvPr/>
          </p:nvSpPr>
          <p:spPr bwMode="auto">
            <a:xfrm>
              <a:off x="7060" y="2627"/>
              <a:ext cx="1072" cy="895"/>
            </a:xfrm>
            <a:custGeom>
              <a:avLst/>
              <a:gdLst/>
              <a:ahLst/>
              <a:cxnLst>
                <a:cxn ang="0">
                  <a:pos x="619" y="400"/>
                </a:cxn>
                <a:cxn ang="0">
                  <a:pos x="838" y="139"/>
                </a:cxn>
                <a:cxn ang="0">
                  <a:pos x="852" y="124"/>
                </a:cxn>
                <a:cxn ang="0">
                  <a:pos x="873" y="110"/>
                </a:cxn>
                <a:cxn ang="0">
                  <a:pos x="900" y="102"/>
                </a:cxn>
                <a:cxn ang="0">
                  <a:pos x="955" y="102"/>
                </a:cxn>
                <a:cxn ang="0">
                  <a:pos x="1031" y="95"/>
                </a:cxn>
                <a:cxn ang="0">
                  <a:pos x="1031" y="0"/>
                </a:cxn>
                <a:cxn ang="0">
                  <a:pos x="976" y="8"/>
                </a:cxn>
                <a:cxn ang="0">
                  <a:pos x="729" y="8"/>
                </a:cxn>
                <a:cxn ang="0">
                  <a:pos x="660" y="0"/>
                </a:cxn>
                <a:cxn ang="0">
                  <a:pos x="660" y="95"/>
                </a:cxn>
                <a:cxn ang="0">
                  <a:pos x="687" y="95"/>
                </a:cxn>
                <a:cxn ang="0">
                  <a:pos x="708" y="102"/>
                </a:cxn>
                <a:cxn ang="0">
                  <a:pos x="735" y="117"/>
                </a:cxn>
                <a:cxn ang="0">
                  <a:pos x="722" y="131"/>
                </a:cxn>
                <a:cxn ang="0">
                  <a:pos x="722" y="139"/>
                </a:cxn>
                <a:cxn ang="0">
                  <a:pos x="557" y="328"/>
                </a:cxn>
                <a:cxn ang="0">
                  <a:pos x="371" y="95"/>
                </a:cxn>
                <a:cxn ang="0">
                  <a:pos x="447" y="95"/>
                </a:cxn>
                <a:cxn ang="0">
                  <a:pos x="447" y="0"/>
                </a:cxn>
                <a:cxn ang="0">
                  <a:pos x="378" y="8"/>
                </a:cxn>
                <a:cxn ang="0">
                  <a:pos x="117" y="8"/>
                </a:cxn>
                <a:cxn ang="0">
                  <a:pos x="7" y="0"/>
                </a:cxn>
                <a:cxn ang="0">
                  <a:pos x="7" y="95"/>
                </a:cxn>
                <a:cxn ang="0">
                  <a:pos x="144" y="95"/>
                </a:cxn>
                <a:cxn ang="0">
                  <a:pos x="440" y="466"/>
                </a:cxn>
                <a:cxn ang="0">
                  <a:pos x="192" y="764"/>
                </a:cxn>
                <a:cxn ang="0">
                  <a:pos x="151" y="793"/>
                </a:cxn>
                <a:cxn ang="0">
                  <a:pos x="82" y="800"/>
                </a:cxn>
                <a:cxn ang="0">
                  <a:pos x="0" y="800"/>
                </a:cxn>
                <a:cxn ang="0">
                  <a:pos x="0" y="895"/>
                </a:cxn>
                <a:cxn ang="0">
                  <a:pos x="55" y="895"/>
                </a:cxn>
                <a:cxn ang="0">
                  <a:pos x="110" y="888"/>
                </a:cxn>
                <a:cxn ang="0">
                  <a:pos x="241" y="888"/>
                </a:cxn>
                <a:cxn ang="0">
                  <a:pos x="316" y="895"/>
                </a:cxn>
                <a:cxn ang="0">
                  <a:pos x="371" y="895"/>
                </a:cxn>
                <a:cxn ang="0">
                  <a:pos x="371" y="800"/>
                </a:cxn>
                <a:cxn ang="0">
                  <a:pos x="351" y="800"/>
                </a:cxn>
                <a:cxn ang="0">
                  <a:pos x="330" y="793"/>
                </a:cxn>
                <a:cxn ang="0">
                  <a:pos x="316" y="793"/>
                </a:cxn>
                <a:cxn ang="0">
                  <a:pos x="302" y="786"/>
                </a:cxn>
                <a:cxn ang="0">
                  <a:pos x="302" y="771"/>
                </a:cxn>
                <a:cxn ang="0">
                  <a:pos x="309" y="771"/>
                </a:cxn>
                <a:cxn ang="0">
                  <a:pos x="316" y="757"/>
                </a:cxn>
                <a:cxn ang="0">
                  <a:pos x="495" y="539"/>
                </a:cxn>
                <a:cxn ang="0">
                  <a:pos x="708" y="800"/>
                </a:cxn>
                <a:cxn ang="0">
                  <a:pos x="632" y="800"/>
                </a:cxn>
                <a:cxn ang="0">
                  <a:pos x="632" y="895"/>
                </a:cxn>
                <a:cxn ang="0">
                  <a:pos x="701" y="895"/>
                </a:cxn>
                <a:cxn ang="0">
                  <a:pos x="784" y="888"/>
                </a:cxn>
                <a:cxn ang="0">
                  <a:pos x="962" y="888"/>
                </a:cxn>
                <a:cxn ang="0">
                  <a:pos x="1072" y="895"/>
                </a:cxn>
                <a:cxn ang="0">
                  <a:pos x="1072" y="800"/>
                </a:cxn>
                <a:cxn ang="0">
                  <a:pos x="935" y="800"/>
                </a:cxn>
                <a:cxn ang="0">
                  <a:pos x="619" y="400"/>
                </a:cxn>
              </a:cxnLst>
              <a:rect l="0" t="0" r="r" b="b"/>
              <a:pathLst>
                <a:path w="1072" h="895">
                  <a:moveTo>
                    <a:pt x="619" y="400"/>
                  </a:moveTo>
                  <a:lnTo>
                    <a:pt x="838" y="139"/>
                  </a:lnTo>
                  <a:lnTo>
                    <a:pt x="852" y="124"/>
                  </a:lnTo>
                  <a:lnTo>
                    <a:pt x="873" y="110"/>
                  </a:lnTo>
                  <a:lnTo>
                    <a:pt x="900" y="102"/>
                  </a:lnTo>
                  <a:lnTo>
                    <a:pt x="955" y="102"/>
                  </a:lnTo>
                  <a:lnTo>
                    <a:pt x="1031" y="95"/>
                  </a:lnTo>
                  <a:lnTo>
                    <a:pt x="1031" y="0"/>
                  </a:lnTo>
                  <a:lnTo>
                    <a:pt x="976" y="8"/>
                  </a:lnTo>
                  <a:lnTo>
                    <a:pt x="729" y="8"/>
                  </a:lnTo>
                  <a:lnTo>
                    <a:pt x="660" y="0"/>
                  </a:lnTo>
                  <a:lnTo>
                    <a:pt x="660" y="95"/>
                  </a:lnTo>
                  <a:lnTo>
                    <a:pt x="687" y="95"/>
                  </a:lnTo>
                  <a:lnTo>
                    <a:pt x="708" y="102"/>
                  </a:lnTo>
                  <a:lnTo>
                    <a:pt x="735" y="117"/>
                  </a:lnTo>
                  <a:lnTo>
                    <a:pt x="722" y="131"/>
                  </a:lnTo>
                  <a:lnTo>
                    <a:pt x="722" y="139"/>
                  </a:lnTo>
                  <a:lnTo>
                    <a:pt x="557" y="328"/>
                  </a:lnTo>
                  <a:lnTo>
                    <a:pt x="371" y="95"/>
                  </a:lnTo>
                  <a:lnTo>
                    <a:pt x="447" y="95"/>
                  </a:lnTo>
                  <a:lnTo>
                    <a:pt x="447" y="0"/>
                  </a:lnTo>
                  <a:lnTo>
                    <a:pt x="378" y="8"/>
                  </a:lnTo>
                  <a:lnTo>
                    <a:pt x="117" y="8"/>
                  </a:lnTo>
                  <a:lnTo>
                    <a:pt x="7" y="0"/>
                  </a:lnTo>
                  <a:lnTo>
                    <a:pt x="7" y="95"/>
                  </a:lnTo>
                  <a:lnTo>
                    <a:pt x="144" y="95"/>
                  </a:lnTo>
                  <a:lnTo>
                    <a:pt x="440" y="466"/>
                  </a:lnTo>
                  <a:lnTo>
                    <a:pt x="192" y="764"/>
                  </a:lnTo>
                  <a:lnTo>
                    <a:pt x="151" y="793"/>
                  </a:lnTo>
                  <a:lnTo>
                    <a:pt x="82" y="800"/>
                  </a:lnTo>
                  <a:lnTo>
                    <a:pt x="0" y="800"/>
                  </a:lnTo>
                  <a:lnTo>
                    <a:pt x="0" y="895"/>
                  </a:lnTo>
                  <a:lnTo>
                    <a:pt x="55" y="895"/>
                  </a:lnTo>
                  <a:lnTo>
                    <a:pt x="110" y="888"/>
                  </a:lnTo>
                  <a:lnTo>
                    <a:pt x="241" y="888"/>
                  </a:lnTo>
                  <a:lnTo>
                    <a:pt x="316" y="895"/>
                  </a:lnTo>
                  <a:lnTo>
                    <a:pt x="371" y="895"/>
                  </a:lnTo>
                  <a:lnTo>
                    <a:pt x="371" y="800"/>
                  </a:lnTo>
                  <a:lnTo>
                    <a:pt x="351" y="800"/>
                  </a:lnTo>
                  <a:lnTo>
                    <a:pt x="330" y="793"/>
                  </a:lnTo>
                  <a:lnTo>
                    <a:pt x="316" y="793"/>
                  </a:lnTo>
                  <a:lnTo>
                    <a:pt x="302" y="786"/>
                  </a:lnTo>
                  <a:lnTo>
                    <a:pt x="302" y="771"/>
                  </a:lnTo>
                  <a:lnTo>
                    <a:pt x="309" y="771"/>
                  </a:lnTo>
                  <a:lnTo>
                    <a:pt x="316" y="757"/>
                  </a:lnTo>
                  <a:lnTo>
                    <a:pt x="495" y="539"/>
                  </a:lnTo>
                  <a:lnTo>
                    <a:pt x="708" y="800"/>
                  </a:lnTo>
                  <a:lnTo>
                    <a:pt x="632" y="800"/>
                  </a:lnTo>
                  <a:lnTo>
                    <a:pt x="632" y="895"/>
                  </a:lnTo>
                  <a:lnTo>
                    <a:pt x="701" y="895"/>
                  </a:lnTo>
                  <a:lnTo>
                    <a:pt x="784" y="888"/>
                  </a:lnTo>
                  <a:lnTo>
                    <a:pt x="962" y="888"/>
                  </a:lnTo>
                  <a:lnTo>
                    <a:pt x="1072" y="895"/>
                  </a:lnTo>
                  <a:lnTo>
                    <a:pt x="1072" y="800"/>
                  </a:lnTo>
                  <a:lnTo>
                    <a:pt x="935" y="800"/>
                  </a:lnTo>
                  <a:lnTo>
                    <a:pt x="619" y="40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55" name="Freeform 35"/>
            <p:cNvSpPr>
              <a:spLocks noEditPoints="1"/>
            </p:cNvSpPr>
            <p:nvPr/>
          </p:nvSpPr>
          <p:spPr bwMode="auto">
            <a:xfrm>
              <a:off x="8242" y="2875"/>
              <a:ext cx="406" cy="945"/>
            </a:xfrm>
            <a:custGeom>
              <a:avLst/>
              <a:gdLst/>
              <a:ahLst/>
              <a:cxnLst>
                <a:cxn ang="0">
                  <a:pos x="371" y="36"/>
                </a:cxn>
                <a:cxn ang="0">
                  <a:pos x="351" y="7"/>
                </a:cxn>
                <a:cxn ang="0">
                  <a:pos x="296" y="0"/>
                </a:cxn>
                <a:cxn ang="0">
                  <a:pos x="241" y="72"/>
                </a:cxn>
                <a:cxn ang="0">
                  <a:pos x="248" y="101"/>
                </a:cxn>
                <a:cxn ang="0">
                  <a:pos x="275" y="123"/>
                </a:cxn>
                <a:cxn ang="0">
                  <a:pos x="337" y="116"/>
                </a:cxn>
                <a:cxn ang="0">
                  <a:pos x="371" y="51"/>
                </a:cxn>
                <a:cxn ang="0">
                  <a:pos x="89" y="785"/>
                </a:cxn>
                <a:cxn ang="0">
                  <a:pos x="83" y="821"/>
                </a:cxn>
                <a:cxn ang="0">
                  <a:pos x="144" y="930"/>
                </a:cxn>
                <a:cxn ang="0">
                  <a:pos x="275" y="930"/>
                </a:cxn>
                <a:cxn ang="0">
                  <a:pos x="358" y="843"/>
                </a:cxn>
                <a:cxn ang="0">
                  <a:pos x="399" y="756"/>
                </a:cxn>
                <a:cxn ang="0">
                  <a:pos x="392" y="712"/>
                </a:cxn>
                <a:cxn ang="0">
                  <a:pos x="358" y="727"/>
                </a:cxn>
                <a:cxn ang="0">
                  <a:pos x="316" y="829"/>
                </a:cxn>
                <a:cxn ang="0">
                  <a:pos x="213" y="909"/>
                </a:cxn>
                <a:cxn ang="0">
                  <a:pos x="186" y="829"/>
                </a:cxn>
                <a:cxn ang="0">
                  <a:pos x="206" y="763"/>
                </a:cxn>
                <a:cxn ang="0">
                  <a:pos x="248" y="654"/>
                </a:cxn>
                <a:cxn ang="0">
                  <a:pos x="323" y="429"/>
                </a:cxn>
                <a:cxn ang="0">
                  <a:pos x="261" y="327"/>
                </a:cxn>
                <a:cxn ang="0">
                  <a:pos x="131" y="327"/>
                </a:cxn>
                <a:cxn ang="0">
                  <a:pos x="48" y="407"/>
                </a:cxn>
                <a:cxn ang="0">
                  <a:pos x="0" y="523"/>
                </a:cxn>
                <a:cxn ang="0">
                  <a:pos x="14" y="545"/>
                </a:cxn>
                <a:cxn ang="0">
                  <a:pos x="41" y="538"/>
                </a:cxn>
                <a:cxn ang="0">
                  <a:pos x="48" y="523"/>
                </a:cxn>
                <a:cxn ang="0">
                  <a:pos x="110" y="392"/>
                </a:cxn>
                <a:cxn ang="0">
                  <a:pos x="193" y="349"/>
                </a:cxn>
                <a:cxn ang="0">
                  <a:pos x="213" y="356"/>
                </a:cxn>
                <a:cxn ang="0">
                  <a:pos x="220" y="421"/>
                </a:cxn>
                <a:cxn ang="0">
                  <a:pos x="199" y="487"/>
                </a:cxn>
                <a:cxn ang="0">
                  <a:pos x="96" y="763"/>
                </a:cxn>
              </a:cxnLst>
              <a:rect l="0" t="0" r="r" b="b"/>
              <a:pathLst>
                <a:path w="406" h="945">
                  <a:moveTo>
                    <a:pt x="371" y="51"/>
                  </a:moveTo>
                  <a:lnTo>
                    <a:pt x="371" y="36"/>
                  </a:lnTo>
                  <a:lnTo>
                    <a:pt x="364" y="22"/>
                  </a:lnTo>
                  <a:lnTo>
                    <a:pt x="351" y="7"/>
                  </a:lnTo>
                  <a:lnTo>
                    <a:pt x="337" y="0"/>
                  </a:lnTo>
                  <a:lnTo>
                    <a:pt x="296" y="0"/>
                  </a:lnTo>
                  <a:lnTo>
                    <a:pt x="254" y="29"/>
                  </a:lnTo>
                  <a:lnTo>
                    <a:pt x="241" y="72"/>
                  </a:lnTo>
                  <a:lnTo>
                    <a:pt x="241" y="87"/>
                  </a:lnTo>
                  <a:lnTo>
                    <a:pt x="248" y="101"/>
                  </a:lnTo>
                  <a:lnTo>
                    <a:pt x="261" y="116"/>
                  </a:lnTo>
                  <a:lnTo>
                    <a:pt x="275" y="123"/>
                  </a:lnTo>
                  <a:lnTo>
                    <a:pt x="296" y="131"/>
                  </a:lnTo>
                  <a:lnTo>
                    <a:pt x="337" y="116"/>
                  </a:lnTo>
                  <a:lnTo>
                    <a:pt x="364" y="72"/>
                  </a:lnTo>
                  <a:lnTo>
                    <a:pt x="371" y="51"/>
                  </a:lnTo>
                  <a:close/>
                  <a:moveTo>
                    <a:pt x="96" y="763"/>
                  </a:moveTo>
                  <a:lnTo>
                    <a:pt x="89" y="785"/>
                  </a:lnTo>
                  <a:lnTo>
                    <a:pt x="89" y="799"/>
                  </a:lnTo>
                  <a:lnTo>
                    <a:pt x="83" y="821"/>
                  </a:lnTo>
                  <a:lnTo>
                    <a:pt x="103" y="887"/>
                  </a:lnTo>
                  <a:lnTo>
                    <a:pt x="144" y="930"/>
                  </a:lnTo>
                  <a:lnTo>
                    <a:pt x="213" y="945"/>
                  </a:lnTo>
                  <a:lnTo>
                    <a:pt x="275" y="930"/>
                  </a:lnTo>
                  <a:lnTo>
                    <a:pt x="323" y="894"/>
                  </a:lnTo>
                  <a:lnTo>
                    <a:pt x="358" y="843"/>
                  </a:lnTo>
                  <a:lnTo>
                    <a:pt x="385" y="792"/>
                  </a:lnTo>
                  <a:lnTo>
                    <a:pt x="399" y="756"/>
                  </a:lnTo>
                  <a:lnTo>
                    <a:pt x="406" y="727"/>
                  </a:lnTo>
                  <a:lnTo>
                    <a:pt x="392" y="712"/>
                  </a:lnTo>
                  <a:lnTo>
                    <a:pt x="371" y="712"/>
                  </a:lnTo>
                  <a:lnTo>
                    <a:pt x="358" y="727"/>
                  </a:lnTo>
                  <a:lnTo>
                    <a:pt x="358" y="734"/>
                  </a:lnTo>
                  <a:lnTo>
                    <a:pt x="316" y="829"/>
                  </a:lnTo>
                  <a:lnTo>
                    <a:pt x="268" y="887"/>
                  </a:lnTo>
                  <a:lnTo>
                    <a:pt x="213" y="909"/>
                  </a:lnTo>
                  <a:lnTo>
                    <a:pt x="186" y="894"/>
                  </a:lnTo>
                  <a:lnTo>
                    <a:pt x="186" y="829"/>
                  </a:lnTo>
                  <a:lnTo>
                    <a:pt x="193" y="792"/>
                  </a:lnTo>
                  <a:lnTo>
                    <a:pt x="206" y="763"/>
                  </a:lnTo>
                  <a:lnTo>
                    <a:pt x="227" y="712"/>
                  </a:lnTo>
                  <a:lnTo>
                    <a:pt x="248" y="654"/>
                  </a:lnTo>
                  <a:lnTo>
                    <a:pt x="261" y="625"/>
                  </a:lnTo>
                  <a:lnTo>
                    <a:pt x="323" y="429"/>
                  </a:lnTo>
                  <a:lnTo>
                    <a:pt x="303" y="370"/>
                  </a:lnTo>
                  <a:lnTo>
                    <a:pt x="261" y="327"/>
                  </a:lnTo>
                  <a:lnTo>
                    <a:pt x="193" y="312"/>
                  </a:lnTo>
                  <a:lnTo>
                    <a:pt x="131" y="327"/>
                  </a:lnTo>
                  <a:lnTo>
                    <a:pt x="83" y="363"/>
                  </a:lnTo>
                  <a:lnTo>
                    <a:pt x="48" y="407"/>
                  </a:lnTo>
                  <a:lnTo>
                    <a:pt x="21" y="458"/>
                  </a:lnTo>
                  <a:lnTo>
                    <a:pt x="0" y="523"/>
                  </a:lnTo>
                  <a:lnTo>
                    <a:pt x="0" y="530"/>
                  </a:lnTo>
                  <a:lnTo>
                    <a:pt x="14" y="545"/>
                  </a:lnTo>
                  <a:lnTo>
                    <a:pt x="35" y="545"/>
                  </a:lnTo>
                  <a:lnTo>
                    <a:pt x="41" y="538"/>
                  </a:lnTo>
                  <a:lnTo>
                    <a:pt x="41" y="530"/>
                  </a:lnTo>
                  <a:lnTo>
                    <a:pt x="48" y="523"/>
                  </a:lnTo>
                  <a:lnTo>
                    <a:pt x="76" y="443"/>
                  </a:lnTo>
                  <a:lnTo>
                    <a:pt x="110" y="392"/>
                  </a:lnTo>
                  <a:lnTo>
                    <a:pt x="151" y="356"/>
                  </a:lnTo>
                  <a:lnTo>
                    <a:pt x="193" y="349"/>
                  </a:lnTo>
                  <a:lnTo>
                    <a:pt x="199" y="349"/>
                  </a:lnTo>
                  <a:lnTo>
                    <a:pt x="213" y="356"/>
                  </a:lnTo>
                  <a:lnTo>
                    <a:pt x="220" y="363"/>
                  </a:lnTo>
                  <a:lnTo>
                    <a:pt x="220" y="421"/>
                  </a:lnTo>
                  <a:lnTo>
                    <a:pt x="213" y="450"/>
                  </a:lnTo>
                  <a:lnTo>
                    <a:pt x="199" y="487"/>
                  </a:lnTo>
                  <a:lnTo>
                    <a:pt x="179" y="538"/>
                  </a:lnTo>
                  <a:lnTo>
                    <a:pt x="96" y="76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56" name="Freeform 36"/>
            <p:cNvSpPr>
              <a:spLocks/>
            </p:cNvSpPr>
            <p:nvPr/>
          </p:nvSpPr>
          <p:spPr bwMode="auto">
            <a:xfrm>
              <a:off x="8984" y="3311"/>
              <a:ext cx="220" cy="596"/>
            </a:xfrm>
            <a:custGeom>
              <a:avLst/>
              <a:gdLst/>
              <a:ahLst/>
              <a:cxnLst>
                <a:cxn ang="0">
                  <a:pos x="220" y="211"/>
                </a:cxn>
                <a:cxn ang="0">
                  <a:pos x="213" y="124"/>
                </a:cxn>
                <a:cxn ang="0">
                  <a:pos x="186" y="51"/>
                </a:cxn>
                <a:cxn ang="0">
                  <a:pos x="152" y="14"/>
                </a:cxn>
                <a:cxn ang="0">
                  <a:pos x="97" y="0"/>
                </a:cxn>
                <a:cxn ang="0">
                  <a:pos x="69" y="0"/>
                </a:cxn>
                <a:cxn ang="0">
                  <a:pos x="42" y="14"/>
                </a:cxn>
                <a:cxn ang="0">
                  <a:pos x="28" y="29"/>
                </a:cxn>
                <a:cxn ang="0">
                  <a:pos x="14" y="51"/>
                </a:cxn>
                <a:cxn ang="0">
                  <a:pos x="0" y="80"/>
                </a:cxn>
                <a:cxn ang="0">
                  <a:pos x="0" y="131"/>
                </a:cxn>
                <a:cxn ang="0">
                  <a:pos x="28" y="174"/>
                </a:cxn>
                <a:cxn ang="0">
                  <a:pos x="49" y="196"/>
                </a:cxn>
                <a:cxn ang="0">
                  <a:pos x="69" y="204"/>
                </a:cxn>
                <a:cxn ang="0">
                  <a:pos x="97" y="211"/>
                </a:cxn>
                <a:cxn ang="0">
                  <a:pos x="124" y="211"/>
                </a:cxn>
                <a:cxn ang="0">
                  <a:pos x="165" y="182"/>
                </a:cxn>
                <a:cxn ang="0">
                  <a:pos x="179" y="182"/>
                </a:cxn>
                <a:cxn ang="0">
                  <a:pos x="179" y="211"/>
                </a:cxn>
                <a:cxn ang="0">
                  <a:pos x="165" y="313"/>
                </a:cxn>
                <a:cxn ang="0">
                  <a:pos x="138" y="407"/>
                </a:cxn>
                <a:cxn ang="0">
                  <a:pos x="97" y="487"/>
                </a:cxn>
                <a:cxn ang="0">
                  <a:pos x="49" y="545"/>
                </a:cxn>
                <a:cxn ang="0">
                  <a:pos x="35" y="560"/>
                </a:cxn>
                <a:cxn ang="0">
                  <a:pos x="35" y="567"/>
                </a:cxn>
                <a:cxn ang="0">
                  <a:pos x="28" y="574"/>
                </a:cxn>
                <a:cxn ang="0">
                  <a:pos x="35" y="589"/>
                </a:cxn>
                <a:cxn ang="0">
                  <a:pos x="42" y="596"/>
                </a:cxn>
                <a:cxn ang="0">
                  <a:pos x="49" y="596"/>
                </a:cxn>
                <a:cxn ang="0">
                  <a:pos x="69" y="582"/>
                </a:cxn>
                <a:cxn ang="0">
                  <a:pos x="104" y="552"/>
                </a:cxn>
                <a:cxn ang="0">
                  <a:pos x="145" y="494"/>
                </a:cxn>
                <a:cxn ang="0">
                  <a:pos x="179" y="414"/>
                </a:cxn>
                <a:cxn ang="0">
                  <a:pos x="207" y="320"/>
                </a:cxn>
                <a:cxn ang="0">
                  <a:pos x="220" y="211"/>
                </a:cxn>
              </a:cxnLst>
              <a:rect l="0" t="0" r="r" b="b"/>
              <a:pathLst>
                <a:path w="220" h="596">
                  <a:moveTo>
                    <a:pt x="220" y="211"/>
                  </a:moveTo>
                  <a:lnTo>
                    <a:pt x="213" y="124"/>
                  </a:lnTo>
                  <a:lnTo>
                    <a:pt x="186" y="51"/>
                  </a:lnTo>
                  <a:lnTo>
                    <a:pt x="152" y="14"/>
                  </a:lnTo>
                  <a:lnTo>
                    <a:pt x="97" y="0"/>
                  </a:lnTo>
                  <a:lnTo>
                    <a:pt x="69" y="0"/>
                  </a:lnTo>
                  <a:lnTo>
                    <a:pt x="42" y="14"/>
                  </a:lnTo>
                  <a:lnTo>
                    <a:pt x="28" y="29"/>
                  </a:lnTo>
                  <a:lnTo>
                    <a:pt x="14" y="51"/>
                  </a:lnTo>
                  <a:lnTo>
                    <a:pt x="0" y="80"/>
                  </a:lnTo>
                  <a:lnTo>
                    <a:pt x="0" y="131"/>
                  </a:lnTo>
                  <a:lnTo>
                    <a:pt x="28" y="174"/>
                  </a:lnTo>
                  <a:lnTo>
                    <a:pt x="49" y="196"/>
                  </a:lnTo>
                  <a:lnTo>
                    <a:pt x="69" y="204"/>
                  </a:lnTo>
                  <a:lnTo>
                    <a:pt x="97" y="211"/>
                  </a:lnTo>
                  <a:lnTo>
                    <a:pt x="124" y="211"/>
                  </a:lnTo>
                  <a:lnTo>
                    <a:pt x="165" y="182"/>
                  </a:lnTo>
                  <a:lnTo>
                    <a:pt x="179" y="182"/>
                  </a:lnTo>
                  <a:lnTo>
                    <a:pt x="179" y="211"/>
                  </a:lnTo>
                  <a:lnTo>
                    <a:pt x="165" y="313"/>
                  </a:lnTo>
                  <a:lnTo>
                    <a:pt x="138" y="407"/>
                  </a:lnTo>
                  <a:lnTo>
                    <a:pt x="97" y="487"/>
                  </a:lnTo>
                  <a:lnTo>
                    <a:pt x="49" y="545"/>
                  </a:lnTo>
                  <a:lnTo>
                    <a:pt x="35" y="560"/>
                  </a:lnTo>
                  <a:lnTo>
                    <a:pt x="35" y="567"/>
                  </a:lnTo>
                  <a:lnTo>
                    <a:pt x="28" y="574"/>
                  </a:lnTo>
                  <a:lnTo>
                    <a:pt x="35" y="589"/>
                  </a:lnTo>
                  <a:lnTo>
                    <a:pt x="42" y="596"/>
                  </a:lnTo>
                  <a:lnTo>
                    <a:pt x="49" y="596"/>
                  </a:lnTo>
                  <a:lnTo>
                    <a:pt x="69" y="582"/>
                  </a:lnTo>
                  <a:lnTo>
                    <a:pt x="104" y="552"/>
                  </a:lnTo>
                  <a:lnTo>
                    <a:pt x="145" y="494"/>
                  </a:lnTo>
                  <a:lnTo>
                    <a:pt x="179" y="414"/>
                  </a:lnTo>
                  <a:lnTo>
                    <a:pt x="207" y="320"/>
                  </a:lnTo>
                  <a:lnTo>
                    <a:pt x="220" y="2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57" name="Freeform 37"/>
            <p:cNvSpPr>
              <a:spLocks/>
            </p:cNvSpPr>
            <p:nvPr/>
          </p:nvSpPr>
          <p:spPr bwMode="auto">
            <a:xfrm>
              <a:off x="9727" y="2635"/>
              <a:ext cx="873" cy="1301"/>
            </a:xfrm>
            <a:custGeom>
              <a:avLst/>
              <a:gdLst/>
              <a:ahLst/>
              <a:cxnLst>
                <a:cxn ang="0">
                  <a:pos x="873" y="102"/>
                </a:cxn>
                <a:cxn ang="0">
                  <a:pos x="866" y="43"/>
                </a:cxn>
                <a:cxn ang="0">
                  <a:pos x="838" y="22"/>
                </a:cxn>
                <a:cxn ang="0">
                  <a:pos x="783" y="29"/>
                </a:cxn>
                <a:cxn ang="0">
                  <a:pos x="756" y="65"/>
                </a:cxn>
                <a:cxn ang="0">
                  <a:pos x="749" y="87"/>
                </a:cxn>
                <a:cxn ang="0">
                  <a:pos x="728" y="174"/>
                </a:cxn>
                <a:cxn ang="0">
                  <a:pos x="604" y="690"/>
                </a:cxn>
                <a:cxn ang="0">
                  <a:pos x="563" y="763"/>
                </a:cxn>
                <a:cxn ang="0">
                  <a:pos x="460" y="850"/>
                </a:cxn>
                <a:cxn ang="0">
                  <a:pos x="343" y="858"/>
                </a:cxn>
                <a:cxn ang="0">
                  <a:pos x="288" y="792"/>
                </a:cxn>
                <a:cxn ang="0">
                  <a:pos x="275" y="705"/>
                </a:cxn>
                <a:cxn ang="0">
                  <a:pos x="316" y="465"/>
                </a:cxn>
                <a:cxn ang="0">
                  <a:pos x="391" y="240"/>
                </a:cxn>
                <a:cxn ang="0">
                  <a:pos x="405" y="167"/>
                </a:cxn>
                <a:cxn ang="0">
                  <a:pos x="364" y="51"/>
                </a:cxn>
                <a:cxn ang="0">
                  <a:pos x="247" y="0"/>
                </a:cxn>
                <a:cxn ang="0">
                  <a:pos x="123" y="58"/>
                </a:cxn>
                <a:cxn ang="0">
                  <a:pos x="41" y="182"/>
                </a:cxn>
                <a:cxn ang="0">
                  <a:pos x="0" y="305"/>
                </a:cxn>
                <a:cxn ang="0">
                  <a:pos x="13" y="320"/>
                </a:cxn>
                <a:cxn ang="0">
                  <a:pos x="34" y="320"/>
                </a:cxn>
                <a:cxn ang="0">
                  <a:pos x="48" y="312"/>
                </a:cxn>
                <a:cxn ang="0">
                  <a:pos x="96" y="174"/>
                </a:cxn>
                <a:cxn ang="0">
                  <a:pos x="192" y="58"/>
                </a:cxn>
                <a:cxn ang="0">
                  <a:pos x="261" y="43"/>
                </a:cxn>
                <a:cxn ang="0">
                  <a:pos x="281" y="58"/>
                </a:cxn>
                <a:cxn ang="0">
                  <a:pos x="288" y="87"/>
                </a:cxn>
                <a:cxn ang="0">
                  <a:pos x="281" y="182"/>
                </a:cxn>
                <a:cxn ang="0">
                  <a:pos x="213" y="392"/>
                </a:cxn>
                <a:cxn ang="0">
                  <a:pos x="158" y="596"/>
                </a:cxn>
                <a:cxn ang="0">
                  <a:pos x="158" y="749"/>
                </a:cxn>
                <a:cxn ang="0">
                  <a:pos x="226" y="858"/>
                </a:cxn>
                <a:cxn ang="0">
                  <a:pos x="323" y="901"/>
                </a:cxn>
                <a:cxn ang="0">
                  <a:pos x="453" y="901"/>
                </a:cxn>
                <a:cxn ang="0">
                  <a:pos x="570" y="821"/>
                </a:cxn>
                <a:cxn ang="0">
                  <a:pos x="508" y="1025"/>
                </a:cxn>
                <a:cxn ang="0">
                  <a:pos x="391" y="1192"/>
                </a:cxn>
                <a:cxn ang="0">
                  <a:pos x="240" y="1258"/>
                </a:cxn>
                <a:cxn ang="0">
                  <a:pos x="172" y="1243"/>
                </a:cxn>
                <a:cxn ang="0">
                  <a:pos x="96" y="1170"/>
                </a:cxn>
                <a:cxn ang="0">
                  <a:pos x="158" y="1163"/>
                </a:cxn>
                <a:cxn ang="0">
                  <a:pos x="192" y="1134"/>
                </a:cxn>
                <a:cxn ang="0">
                  <a:pos x="213" y="1090"/>
                </a:cxn>
                <a:cxn ang="0">
                  <a:pos x="213" y="1039"/>
                </a:cxn>
                <a:cxn ang="0">
                  <a:pos x="185" y="1003"/>
                </a:cxn>
                <a:cxn ang="0">
                  <a:pos x="144" y="996"/>
                </a:cxn>
                <a:cxn ang="0">
                  <a:pos x="75" y="1025"/>
                </a:cxn>
                <a:cxn ang="0">
                  <a:pos x="41" y="1127"/>
                </a:cxn>
                <a:cxn ang="0">
                  <a:pos x="96" y="1250"/>
                </a:cxn>
                <a:cxn ang="0">
                  <a:pos x="240" y="1301"/>
                </a:cxn>
                <a:cxn ang="0">
                  <a:pos x="467" y="1221"/>
                </a:cxn>
                <a:cxn ang="0">
                  <a:pos x="639" y="1018"/>
                </a:cxn>
                <a:cxn ang="0">
                  <a:pos x="866" y="123"/>
                </a:cxn>
              </a:cxnLst>
              <a:rect l="0" t="0" r="r" b="b"/>
              <a:pathLst>
                <a:path w="873" h="1301">
                  <a:moveTo>
                    <a:pt x="866" y="123"/>
                  </a:moveTo>
                  <a:lnTo>
                    <a:pt x="873" y="102"/>
                  </a:lnTo>
                  <a:lnTo>
                    <a:pt x="873" y="58"/>
                  </a:lnTo>
                  <a:lnTo>
                    <a:pt x="866" y="43"/>
                  </a:lnTo>
                  <a:lnTo>
                    <a:pt x="852" y="29"/>
                  </a:lnTo>
                  <a:lnTo>
                    <a:pt x="838" y="22"/>
                  </a:lnTo>
                  <a:lnTo>
                    <a:pt x="804" y="22"/>
                  </a:lnTo>
                  <a:lnTo>
                    <a:pt x="783" y="29"/>
                  </a:lnTo>
                  <a:lnTo>
                    <a:pt x="769" y="43"/>
                  </a:lnTo>
                  <a:lnTo>
                    <a:pt x="756" y="65"/>
                  </a:lnTo>
                  <a:lnTo>
                    <a:pt x="749" y="72"/>
                  </a:lnTo>
                  <a:lnTo>
                    <a:pt x="749" y="87"/>
                  </a:lnTo>
                  <a:lnTo>
                    <a:pt x="728" y="152"/>
                  </a:lnTo>
                  <a:lnTo>
                    <a:pt x="728" y="174"/>
                  </a:lnTo>
                  <a:lnTo>
                    <a:pt x="687" y="334"/>
                  </a:lnTo>
                  <a:lnTo>
                    <a:pt x="604" y="690"/>
                  </a:lnTo>
                  <a:lnTo>
                    <a:pt x="591" y="720"/>
                  </a:lnTo>
                  <a:lnTo>
                    <a:pt x="563" y="763"/>
                  </a:lnTo>
                  <a:lnTo>
                    <a:pt x="515" y="814"/>
                  </a:lnTo>
                  <a:lnTo>
                    <a:pt x="460" y="850"/>
                  </a:lnTo>
                  <a:lnTo>
                    <a:pt x="391" y="865"/>
                  </a:lnTo>
                  <a:lnTo>
                    <a:pt x="343" y="858"/>
                  </a:lnTo>
                  <a:lnTo>
                    <a:pt x="309" y="829"/>
                  </a:lnTo>
                  <a:lnTo>
                    <a:pt x="288" y="792"/>
                  </a:lnTo>
                  <a:lnTo>
                    <a:pt x="275" y="749"/>
                  </a:lnTo>
                  <a:lnTo>
                    <a:pt x="275" y="705"/>
                  </a:lnTo>
                  <a:lnTo>
                    <a:pt x="281" y="596"/>
                  </a:lnTo>
                  <a:lnTo>
                    <a:pt x="316" y="465"/>
                  </a:lnTo>
                  <a:lnTo>
                    <a:pt x="371" y="305"/>
                  </a:lnTo>
                  <a:lnTo>
                    <a:pt x="391" y="240"/>
                  </a:lnTo>
                  <a:lnTo>
                    <a:pt x="405" y="203"/>
                  </a:lnTo>
                  <a:lnTo>
                    <a:pt x="405" y="167"/>
                  </a:lnTo>
                  <a:lnTo>
                    <a:pt x="391" y="102"/>
                  </a:lnTo>
                  <a:lnTo>
                    <a:pt x="364" y="51"/>
                  </a:lnTo>
                  <a:lnTo>
                    <a:pt x="316" y="14"/>
                  </a:lnTo>
                  <a:lnTo>
                    <a:pt x="247" y="0"/>
                  </a:lnTo>
                  <a:lnTo>
                    <a:pt x="178" y="14"/>
                  </a:lnTo>
                  <a:lnTo>
                    <a:pt x="123" y="58"/>
                  </a:lnTo>
                  <a:lnTo>
                    <a:pt x="75" y="116"/>
                  </a:lnTo>
                  <a:lnTo>
                    <a:pt x="41" y="182"/>
                  </a:lnTo>
                  <a:lnTo>
                    <a:pt x="20" y="240"/>
                  </a:lnTo>
                  <a:lnTo>
                    <a:pt x="0" y="305"/>
                  </a:lnTo>
                  <a:lnTo>
                    <a:pt x="0" y="320"/>
                  </a:lnTo>
                  <a:lnTo>
                    <a:pt x="13" y="320"/>
                  </a:lnTo>
                  <a:lnTo>
                    <a:pt x="20" y="327"/>
                  </a:lnTo>
                  <a:lnTo>
                    <a:pt x="34" y="320"/>
                  </a:lnTo>
                  <a:lnTo>
                    <a:pt x="41" y="320"/>
                  </a:lnTo>
                  <a:lnTo>
                    <a:pt x="48" y="312"/>
                  </a:lnTo>
                  <a:lnTo>
                    <a:pt x="55" y="291"/>
                  </a:lnTo>
                  <a:lnTo>
                    <a:pt x="96" y="174"/>
                  </a:lnTo>
                  <a:lnTo>
                    <a:pt x="144" y="94"/>
                  </a:lnTo>
                  <a:lnTo>
                    <a:pt x="192" y="58"/>
                  </a:lnTo>
                  <a:lnTo>
                    <a:pt x="247" y="43"/>
                  </a:lnTo>
                  <a:lnTo>
                    <a:pt x="261" y="43"/>
                  </a:lnTo>
                  <a:lnTo>
                    <a:pt x="268" y="51"/>
                  </a:lnTo>
                  <a:lnTo>
                    <a:pt x="281" y="58"/>
                  </a:lnTo>
                  <a:lnTo>
                    <a:pt x="288" y="65"/>
                  </a:lnTo>
                  <a:lnTo>
                    <a:pt x="288" y="87"/>
                  </a:lnTo>
                  <a:lnTo>
                    <a:pt x="295" y="109"/>
                  </a:lnTo>
                  <a:lnTo>
                    <a:pt x="281" y="182"/>
                  </a:lnTo>
                  <a:lnTo>
                    <a:pt x="261" y="247"/>
                  </a:lnTo>
                  <a:lnTo>
                    <a:pt x="213" y="392"/>
                  </a:lnTo>
                  <a:lnTo>
                    <a:pt x="178" y="501"/>
                  </a:lnTo>
                  <a:lnTo>
                    <a:pt x="158" y="596"/>
                  </a:lnTo>
                  <a:lnTo>
                    <a:pt x="151" y="669"/>
                  </a:lnTo>
                  <a:lnTo>
                    <a:pt x="158" y="749"/>
                  </a:lnTo>
                  <a:lnTo>
                    <a:pt x="185" y="814"/>
                  </a:lnTo>
                  <a:lnTo>
                    <a:pt x="226" y="858"/>
                  </a:lnTo>
                  <a:lnTo>
                    <a:pt x="275" y="887"/>
                  </a:lnTo>
                  <a:lnTo>
                    <a:pt x="323" y="901"/>
                  </a:lnTo>
                  <a:lnTo>
                    <a:pt x="385" y="909"/>
                  </a:lnTo>
                  <a:lnTo>
                    <a:pt x="453" y="901"/>
                  </a:lnTo>
                  <a:lnTo>
                    <a:pt x="515" y="865"/>
                  </a:lnTo>
                  <a:lnTo>
                    <a:pt x="570" y="821"/>
                  </a:lnTo>
                  <a:lnTo>
                    <a:pt x="550" y="923"/>
                  </a:lnTo>
                  <a:lnTo>
                    <a:pt x="508" y="1025"/>
                  </a:lnTo>
                  <a:lnTo>
                    <a:pt x="446" y="1127"/>
                  </a:lnTo>
                  <a:lnTo>
                    <a:pt x="391" y="1192"/>
                  </a:lnTo>
                  <a:lnTo>
                    <a:pt x="323" y="1236"/>
                  </a:lnTo>
                  <a:lnTo>
                    <a:pt x="240" y="1258"/>
                  </a:lnTo>
                  <a:lnTo>
                    <a:pt x="213" y="1250"/>
                  </a:lnTo>
                  <a:lnTo>
                    <a:pt x="172" y="1243"/>
                  </a:lnTo>
                  <a:lnTo>
                    <a:pt x="130" y="1214"/>
                  </a:lnTo>
                  <a:lnTo>
                    <a:pt x="96" y="1170"/>
                  </a:lnTo>
                  <a:lnTo>
                    <a:pt x="137" y="1170"/>
                  </a:lnTo>
                  <a:lnTo>
                    <a:pt x="158" y="1163"/>
                  </a:lnTo>
                  <a:lnTo>
                    <a:pt x="178" y="1149"/>
                  </a:lnTo>
                  <a:lnTo>
                    <a:pt x="192" y="1134"/>
                  </a:lnTo>
                  <a:lnTo>
                    <a:pt x="206" y="1112"/>
                  </a:lnTo>
                  <a:lnTo>
                    <a:pt x="213" y="1090"/>
                  </a:lnTo>
                  <a:lnTo>
                    <a:pt x="220" y="1061"/>
                  </a:lnTo>
                  <a:lnTo>
                    <a:pt x="213" y="1039"/>
                  </a:lnTo>
                  <a:lnTo>
                    <a:pt x="206" y="1025"/>
                  </a:lnTo>
                  <a:lnTo>
                    <a:pt x="185" y="1003"/>
                  </a:lnTo>
                  <a:lnTo>
                    <a:pt x="172" y="996"/>
                  </a:lnTo>
                  <a:lnTo>
                    <a:pt x="144" y="996"/>
                  </a:lnTo>
                  <a:lnTo>
                    <a:pt x="110" y="1003"/>
                  </a:lnTo>
                  <a:lnTo>
                    <a:pt x="75" y="1025"/>
                  </a:lnTo>
                  <a:lnTo>
                    <a:pt x="48" y="1061"/>
                  </a:lnTo>
                  <a:lnTo>
                    <a:pt x="41" y="1127"/>
                  </a:lnTo>
                  <a:lnTo>
                    <a:pt x="55" y="1192"/>
                  </a:lnTo>
                  <a:lnTo>
                    <a:pt x="96" y="1250"/>
                  </a:lnTo>
                  <a:lnTo>
                    <a:pt x="158" y="1287"/>
                  </a:lnTo>
                  <a:lnTo>
                    <a:pt x="240" y="1301"/>
                  </a:lnTo>
                  <a:lnTo>
                    <a:pt x="357" y="1279"/>
                  </a:lnTo>
                  <a:lnTo>
                    <a:pt x="467" y="1221"/>
                  </a:lnTo>
                  <a:lnTo>
                    <a:pt x="563" y="1134"/>
                  </a:lnTo>
                  <a:lnTo>
                    <a:pt x="639" y="1018"/>
                  </a:lnTo>
                  <a:lnTo>
                    <a:pt x="687" y="887"/>
                  </a:lnTo>
                  <a:lnTo>
                    <a:pt x="866" y="12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58" name="Freeform 38"/>
            <p:cNvSpPr>
              <a:spLocks noEditPoints="1"/>
            </p:cNvSpPr>
            <p:nvPr/>
          </p:nvSpPr>
          <p:spPr bwMode="auto">
            <a:xfrm>
              <a:off x="10661" y="2875"/>
              <a:ext cx="406" cy="945"/>
            </a:xfrm>
            <a:custGeom>
              <a:avLst/>
              <a:gdLst/>
              <a:ahLst/>
              <a:cxnLst>
                <a:cxn ang="0">
                  <a:pos x="372" y="36"/>
                </a:cxn>
                <a:cxn ang="0">
                  <a:pos x="351" y="7"/>
                </a:cxn>
                <a:cxn ang="0">
                  <a:pos x="296" y="0"/>
                </a:cxn>
                <a:cxn ang="0">
                  <a:pos x="241" y="72"/>
                </a:cxn>
                <a:cxn ang="0">
                  <a:pos x="248" y="101"/>
                </a:cxn>
                <a:cxn ang="0">
                  <a:pos x="275" y="123"/>
                </a:cxn>
                <a:cxn ang="0">
                  <a:pos x="337" y="116"/>
                </a:cxn>
                <a:cxn ang="0">
                  <a:pos x="372" y="51"/>
                </a:cxn>
                <a:cxn ang="0">
                  <a:pos x="90" y="785"/>
                </a:cxn>
                <a:cxn ang="0">
                  <a:pos x="83" y="821"/>
                </a:cxn>
                <a:cxn ang="0">
                  <a:pos x="145" y="930"/>
                </a:cxn>
                <a:cxn ang="0">
                  <a:pos x="275" y="930"/>
                </a:cxn>
                <a:cxn ang="0">
                  <a:pos x="358" y="843"/>
                </a:cxn>
                <a:cxn ang="0">
                  <a:pos x="399" y="756"/>
                </a:cxn>
                <a:cxn ang="0">
                  <a:pos x="392" y="712"/>
                </a:cxn>
                <a:cxn ang="0">
                  <a:pos x="358" y="727"/>
                </a:cxn>
                <a:cxn ang="0">
                  <a:pos x="317" y="829"/>
                </a:cxn>
                <a:cxn ang="0">
                  <a:pos x="213" y="909"/>
                </a:cxn>
                <a:cxn ang="0">
                  <a:pos x="186" y="829"/>
                </a:cxn>
                <a:cxn ang="0">
                  <a:pos x="207" y="763"/>
                </a:cxn>
                <a:cxn ang="0">
                  <a:pos x="248" y="654"/>
                </a:cxn>
                <a:cxn ang="0">
                  <a:pos x="323" y="429"/>
                </a:cxn>
                <a:cxn ang="0">
                  <a:pos x="262" y="327"/>
                </a:cxn>
                <a:cxn ang="0">
                  <a:pos x="131" y="327"/>
                </a:cxn>
                <a:cxn ang="0">
                  <a:pos x="48" y="407"/>
                </a:cxn>
                <a:cxn ang="0">
                  <a:pos x="0" y="523"/>
                </a:cxn>
                <a:cxn ang="0">
                  <a:pos x="14" y="545"/>
                </a:cxn>
                <a:cxn ang="0">
                  <a:pos x="42" y="538"/>
                </a:cxn>
                <a:cxn ang="0">
                  <a:pos x="48" y="523"/>
                </a:cxn>
                <a:cxn ang="0">
                  <a:pos x="110" y="392"/>
                </a:cxn>
                <a:cxn ang="0">
                  <a:pos x="193" y="349"/>
                </a:cxn>
                <a:cxn ang="0">
                  <a:pos x="213" y="356"/>
                </a:cxn>
                <a:cxn ang="0">
                  <a:pos x="220" y="421"/>
                </a:cxn>
                <a:cxn ang="0">
                  <a:pos x="200" y="487"/>
                </a:cxn>
                <a:cxn ang="0">
                  <a:pos x="97" y="763"/>
                </a:cxn>
              </a:cxnLst>
              <a:rect l="0" t="0" r="r" b="b"/>
              <a:pathLst>
                <a:path w="406" h="945">
                  <a:moveTo>
                    <a:pt x="372" y="51"/>
                  </a:moveTo>
                  <a:lnTo>
                    <a:pt x="372" y="36"/>
                  </a:lnTo>
                  <a:lnTo>
                    <a:pt x="365" y="22"/>
                  </a:lnTo>
                  <a:lnTo>
                    <a:pt x="351" y="7"/>
                  </a:lnTo>
                  <a:lnTo>
                    <a:pt x="337" y="0"/>
                  </a:lnTo>
                  <a:lnTo>
                    <a:pt x="296" y="0"/>
                  </a:lnTo>
                  <a:lnTo>
                    <a:pt x="255" y="29"/>
                  </a:lnTo>
                  <a:lnTo>
                    <a:pt x="241" y="72"/>
                  </a:lnTo>
                  <a:lnTo>
                    <a:pt x="241" y="87"/>
                  </a:lnTo>
                  <a:lnTo>
                    <a:pt x="248" y="101"/>
                  </a:lnTo>
                  <a:lnTo>
                    <a:pt x="262" y="116"/>
                  </a:lnTo>
                  <a:lnTo>
                    <a:pt x="275" y="123"/>
                  </a:lnTo>
                  <a:lnTo>
                    <a:pt x="296" y="131"/>
                  </a:lnTo>
                  <a:lnTo>
                    <a:pt x="337" y="116"/>
                  </a:lnTo>
                  <a:lnTo>
                    <a:pt x="365" y="72"/>
                  </a:lnTo>
                  <a:lnTo>
                    <a:pt x="372" y="51"/>
                  </a:lnTo>
                  <a:close/>
                  <a:moveTo>
                    <a:pt x="97" y="763"/>
                  </a:moveTo>
                  <a:lnTo>
                    <a:pt x="90" y="785"/>
                  </a:lnTo>
                  <a:lnTo>
                    <a:pt x="90" y="799"/>
                  </a:lnTo>
                  <a:lnTo>
                    <a:pt x="83" y="821"/>
                  </a:lnTo>
                  <a:lnTo>
                    <a:pt x="103" y="887"/>
                  </a:lnTo>
                  <a:lnTo>
                    <a:pt x="145" y="930"/>
                  </a:lnTo>
                  <a:lnTo>
                    <a:pt x="213" y="945"/>
                  </a:lnTo>
                  <a:lnTo>
                    <a:pt x="275" y="930"/>
                  </a:lnTo>
                  <a:lnTo>
                    <a:pt x="323" y="894"/>
                  </a:lnTo>
                  <a:lnTo>
                    <a:pt x="358" y="843"/>
                  </a:lnTo>
                  <a:lnTo>
                    <a:pt x="385" y="792"/>
                  </a:lnTo>
                  <a:lnTo>
                    <a:pt x="399" y="756"/>
                  </a:lnTo>
                  <a:lnTo>
                    <a:pt x="406" y="727"/>
                  </a:lnTo>
                  <a:lnTo>
                    <a:pt x="392" y="712"/>
                  </a:lnTo>
                  <a:lnTo>
                    <a:pt x="372" y="712"/>
                  </a:lnTo>
                  <a:lnTo>
                    <a:pt x="358" y="727"/>
                  </a:lnTo>
                  <a:lnTo>
                    <a:pt x="358" y="734"/>
                  </a:lnTo>
                  <a:lnTo>
                    <a:pt x="317" y="829"/>
                  </a:lnTo>
                  <a:lnTo>
                    <a:pt x="268" y="887"/>
                  </a:lnTo>
                  <a:lnTo>
                    <a:pt x="213" y="909"/>
                  </a:lnTo>
                  <a:lnTo>
                    <a:pt x="186" y="894"/>
                  </a:lnTo>
                  <a:lnTo>
                    <a:pt x="186" y="829"/>
                  </a:lnTo>
                  <a:lnTo>
                    <a:pt x="193" y="792"/>
                  </a:lnTo>
                  <a:lnTo>
                    <a:pt x="207" y="763"/>
                  </a:lnTo>
                  <a:lnTo>
                    <a:pt x="227" y="712"/>
                  </a:lnTo>
                  <a:lnTo>
                    <a:pt x="248" y="654"/>
                  </a:lnTo>
                  <a:lnTo>
                    <a:pt x="262" y="625"/>
                  </a:lnTo>
                  <a:lnTo>
                    <a:pt x="323" y="429"/>
                  </a:lnTo>
                  <a:lnTo>
                    <a:pt x="303" y="370"/>
                  </a:lnTo>
                  <a:lnTo>
                    <a:pt x="262" y="327"/>
                  </a:lnTo>
                  <a:lnTo>
                    <a:pt x="193" y="312"/>
                  </a:lnTo>
                  <a:lnTo>
                    <a:pt x="131" y="327"/>
                  </a:lnTo>
                  <a:lnTo>
                    <a:pt x="83" y="363"/>
                  </a:lnTo>
                  <a:lnTo>
                    <a:pt x="48" y="407"/>
                  </a:lnTo>
                  <a:lnTo>
                    <a:pt x="21" y="458"/>
                  </a:lnTo>
                  <a:lnTo>
                    <a:pt x="0" y="523"/>
                  </a:lnTo>
                  <a:lnTo>
                    <a:pt x="0" y="530"/>
                  </a:lnTo>
                  <a:lnTo>
                    <a:pt x="14" y="545"/>
                  </a:lnTo>
                  <a:lnTo>
                    <a:pt x="35" y="545"/>
                  </a:lnTo>
                  <a:lnTo>
                    <a:pt x="42" y="538"/>
                  </a:lnTo>
                  <a:lnTo>
                    <a:pt x="42" y="530"/>
                  </a:lnTo>
                  <a:lnTo>
                    <a:pt x="48" y="523"/>
                  </a:lnTo>
                  <a:lnTo>
                    <a:pt x="76" y="443"/>
                  </a:lnTo>
                  <a:lnTo>
                    <a:pt x="110" y="392"/>
                  </a:lnTo>
                  <a:lnTo>
                    <a:pt x="152" y="356"/>
                  </a:lnTo>
                  <a:lnTo>
                    <a:pt x="193" y="349"/>
                  </a:lnTo>
                  <a:lnTo>
                    <a:pt x="200" y="349"/>
                  </a:lnTo>
                  <a:lnTo>
                    <a:pt x="213" y="356"/>
                  </a:lnTo>
                  <a:lnTo>
                    <a:pt x="220" y="363"/>
                  </a:lnTo>
                  <a:lnTo>
                    <a:pt x="220" y="421"/>
                  </a:lnTo>
                  <a:lnTo>
                    <a:pt x="213" y="450"/>
                  </a:lnTo>
                  <a:lnTo>
                    <a:pt x="200" y="487"/>
                  </a:lnTo>
                  <a:lnTo>
                    <a:pt x="179" y="538"/>
                  </a:lnTo>
                  <a:lnTo>
                    <a:pt x="97" y="76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59" name="Freeform 39"/>
            <p:cNvSpPr>
              <a:spLocks/>
            </p:cNvSpPr>
            <p:nvPr/>
          </p:nvSpPr>
          <p:spPr bwMode="auto">
            <a:xfrm>
              <a:off x="11328" y="2017"/>
              <a:ext cx="440" cy="2006"/>
            </a:xfrm>
            <a:custGeom>
              <a:avLst/>
              <a:gdLst/>
              <a:ahLst/>
              <a:cxnLst>
                <a:cxn ang="0">
                  <a:pos x="440" y="1003"/>
                </a:cxn>
                <a:cxn ang="0">
                  <a:pos x="433" y="872"/>
                </a:cxn>
                <a:cxn ang="0">
                  <a:pos x="412" y="712"/>
                </a:cxn>
                <a:cxn ang="0">
                  <a:pos x="378" y="545"/>
                </a:cxn>
                <a:cxn ang="0">
                  <a:pos x="316" y="378"/>
                </a:cxn>
                <a:cxn ang="0">
                  <a:pos x="254" y="262"/>
                </a:cxn>
                <a:cxn ang="0">
                  <a:pos x="192" y="167"/>
                </a:cxn>
                <a:cxn ang="0">
                  <a:pos x="131" y="94"/>
                </a:cxn>
                <a:cxn ang="0">
                  <a:pos x="76" y="43"/>
                </a:cxn>
                <a:cxn ang="0">
                  <a:pos x="41" y="7"/>
                </a:cxn>
                <a:cxn ang="0">
                  <a:pos x="21" y="0"/>
                </a:cxn>
                <a:cxn ang="0">
                  <a:pos x="7" y="0"/>
                </a:cxn>
                <a:cxn ang="0">
                  <a:pos x="0" y="7"/>
                </a:cxn>
                <a:cxn ang="0">
                  <a:pos x="0" y="29"/>
                </a:cxn>
                <a:cxn ang="0">
                  <a:pos x="34" y="65"/>
                </a:cxn>
                <a:cxn ang="0">
                  <a:pos x="138" y="196"/>
                </a:cxn>
                <a:cxn ang="0">
                  <a:pos x="220" y="363"/>
                </a:cxn>
                <a:cxn ang="0">
                  <a:pos x="282" y="545"/>
                </a:cxn>
                <a:cxn ang="0">
                  <a:pos x="316" y="763"/>
                </a:cxn>
                <a:cxn ang="0">
                  <a:pos x="330" y="1003"/>
                </a:cxn>
                <a:cxn ang="0">
                  <a:pos x="323" y="1178"/>
                </a:cxn>
                <a:cxn ang="0">
                  <a:pos x="302" y="1345"/>
                </a:cxn>
                <a:cxn ang="0">
                  <a:pos x="261" y="1512"/>
                </a:cxn>
                <a:cxn ang="0">
                  <a:pos x="206" y="1672"/>
                </a:cxn>
                <a:cxn ang="0">
                  <a:pos x="131" y="1817"/>
                </a:cxn>
                <a:cxn ang="0">
                  <a:pos x="21" y="1956"/>
                </a:cxn>
                <a:cxn ang="0">
                  <a:pos x="7" y="1963"/>
                </a:cxn>
                <a:cxn ang="0">
                  <a:pos x="0" y="1977"/>
                </a:cxn>
                <a:cxn ang="0">
                  <a:pos x="0" y="1999"/>
                </a:cxn>
                <a:cxn ang="0">
                  <a:pos x="7" y="2006"/>
                </a:cxn>
                <a:cxn ang="0">
                  <a:pos x="21" y="2006"/>
                </a:cxn>
                <a:cxn ang="0">
                  <a:pos x="83" y="1963"/>
                </a:cxn>
                <a:cxn ang="0">
                  <a:pos x="131" y="1905"/>
                </a:cxn>
                <a:cxn ang="0">
                  <a:pos x="192" y="1832"/>
                </a:cxn>
                <a:cxn ang="0">
                  <a:pos x="261" y="1730"/>
                </a:cxn>
                <a:cxn ang="0">
                  <a:pos x="316" y="1614"/>
                </a:cxn>
                <a:cxn ang="0">
                  <a:pos x="392" y="1396"/>
                </a:cxn>
                <a:cxn ang="0">
                  <a:pos x="426" y="1185"/>
                </a:cxn>
                <a:cxn ang="0">
                  <a:pos x="440" y="1003"/>
                </a:cxn>
              </a:cxnLst>
              <a:rect l="0" t="0" r="r" b="b"/>
              <a:pathLst>
                <a:path w="440" h="2006">
                  <a:moveTo>
                    <a:pt x="440" y="1003"/>
                  </a:moveTo>
                  <a:lnTo>
                    <a:pt x="433" y="872"/>
                  </a:lnTo>
                  <a:lnTo>
                    <a:pt x="412" y="712"/>
                  </a:lnTo>
                  <a:lnTo>
                    <a:pt x="378" y="545"/>
                  </a:lnTo>
                  <a:lnTo>
                    <a:pt x="316" y="378"/>
                  </a:lnTo>
                  <a:lnTo>
                    <a:pt x="254" y="262"/>
                  </a:lnTo>
                  <a:lnTo>
                    <a:pt x="192" y="167"/>
                  </a:lnTo>
                  <a:lnTo>
                    <a:pt x="131" y="94"/>
                  </a:lnTo>
                  <a:lnTo>
                    <a:pt x="76" y="43"/>
                  </a:lnTo>
                  <a:lnTo>
                    <a:pt x="41" y="7"/>
                  </a:lnTo>
                  <a:lnTo>
                    <a:pt x="21" y="0"/>
                  </a:lnTo>
                  <a:lnTo>
                    <a:pt x="7" y="0"/>
                  </a:lnTo>
                  <a:lnTo>
                    <a:pt x="0" y="7"/>
                  </a:lnTo>
                  <a:lnTo>
                    <a:pt x="0" y="29"/>
                  </a:lnTo>
                  <a:lnTo>
                    <a:pt x="34" y="65"/>
                  </a:lnTo>
                  <a:lnTo>
                    <a:pt x="138" y="196"/>
                  </a:lnTo>
                  <a:lnTo>
                    <a:pt x="220" y="363"/>
                  </a:lnTo>
                  <a:lnTo>
                    <a:pt x="282" y="545"/>
                  </a:lnTo>
                  <a:lnTo>
                    <a:pt x="316" y="763"/>
                  </a:lnTo>
                  <a:lnTo>
                    <a:pt x="330" y="1003"/>
                  </a:lnTo>
                  <a:lnTo>
                    <a:pt x="323" y="1178"/>
                  </a:lnTo>
                  <a:lnTo>
                    <a:pt x="302" y="1345"/>
                  </a:lnTo>
                  <a:lnTo>
                    <a:pt x="261" y="1512"/>
                  </a:lnTo>
                  <a:lnTo>
                    <a:pt x="206" y="1672"/>
                  </a:lnTo>
                  <a:lnTo>
                    <a:pt x="131" y="1817"/>
                  </a:lnTo>
                  <a:lnTo>
                    <a:pt x="21" y="1956"/>
                  </a:lnTo>
                  <a:lnTo>
                    <a:pt x="7" y="1963"/>
                  </a:lnTo>
                  <a:lnTo>
                    <a:pt x="0" y="1977"/>
                  </a:lnTo>
                  <a:lnTo>
                    <a:pt x="0" y="1999"/>
                  </a:lnTo>
                  <a:lnTo>
                    <a:pt x="7" y="2006"/>
                  </a:lnTo>
                  <a:lnTo>
                    <a:pt x="21" y="2006"/>
                  </a:lnTo>
                  <a:lnTo>
                    <a:pt x="83" y="1963"/>
                  </a:lnTo>
                  <a:lnTo>
                    <a:pt x="131" y="1905"/>
                  </a:lnTo>
                  <a:lnTo>
                    <a:pt x="192" y="1832"/>
                  </a:lnTo>
                  <a:lnTo>
                    <a:pt x="261" y="1730"/>
                  </a:lnTo>
                  <a:lnTo>
                    <a:pt x="316" y="1614"/>
                  </a:lnTo>
                  <a:lnTo>
                    <a:pt x="392" y="1396"/>
                  </a:lnTo>
                  <a:lnTo>
                    <a:pt x="426" y="1185"/>
                  </a:lnTo>
                  <a:lnTo>
                    <a:pt x="440" y="100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60" name="Freeform 40"/>
            <p:cNvSpPr>
              <a:spLocks/>
            </p:cNvSpPr>
            <p:nvPr/>
          </p:nvSpPr>
          <p:spPr bwMode="auto">
            <a:xfrm>
              <a:off x="12118" y="3311"/>
              <a:ext cx="220" cy="596"/>
            </a:xfrm>
            <a:custGeom>
              <a:avLst/>
              <a:gdLst/>
              <a:ahLst/>
              <a:cxnLst>
                <a:cxn ang="0">
                  <a:pos x="220" y="211"/>
                </a:cxn>
                <a:cxn ang="0">
                  <a:pos x="213" y="124"/>
                </a:cxn>
                <a:cxn ang="0">
                  <a:pos x="186" y="51"/>
                </a:cxn>
                <a:cxn ang="0">
                  <a:pos x="152" y="14"/>
                </a:cxn>
                <a:cxn ang="0">
                  <a:pos x="97" y="0"/>
                </a:cxn>
                <a:cxn ang="0">
                  <a:pos x="69" y="0"/>
                </a:cxn>
                <a:cxn ang="0">
                  <a:pos x="42" y="14"/>
                </a:cxn>
                <a:cxn ang="0">
                  <a:pos x="28" y="29"/>
                </a:cxn>
                <a:cxn ang="0">
                  <a:pos x="14" y="51"/>
                </a:cxn>
                <a:cxn ang="0">
                  <a:pos x="0" y="80"/>
                </a:cxn>
                <a:cxn ang="0">
                  <a:pos x="0" y="131"/>
                </a:cxn>
                <a:cxn ang="0">
                  <a:pos x="28" y="174"/>
                </a:cxn>
                <a:cxn ang="0">
                  <a:pos x="49" y="196"/>
                </a:cxn>
                <a:cxn ang="0">
                  <a:pos x="69" y="204"/>
                </a:cxn>
                <a:cxn ang="0">
                  <a:pos x="97" y="211"/>
                </a:cxn>
                <a:cxn ang="0">
                  <a:pos x="124" y="211"/>
                </a:cxn>
                <a:cxn ang="0">
                  <a:pos x="165" y="182"/>
                </a:cxn>
                <a:cxn ang="0">
                  <a:pos x="179" y="182"/>
                </a:cxn>
                <a:cxn ang="0">
                  <a:pos x="179" y="211"/>
                </a:cxn>
                <a:cxn ang="0">
                  <a:pos x="165" y="313"/>
                </a:cxn>
                <a:cxn ang="0">
                  <a:pos x="138" y="407"/>
                </a:cxn>
                <a:cxn ang="0">
                  <a:pos x="97" y="487"/>
                </a:cxn>
                <a:cxn ang="0">
                  <a:pos x="49" y="545"/>
                </a:cxn>
                <a:cxn ang="0">
                  <a:pos x="35" y="560"/>
                </a:cxn>
                <a:cxn ang="0">
                  <a:pos x="35" y="567"/>
                </a:cxn>
                <a:cxn ang="0">
                  <a:pos x="28" y="574"/>
                </a:cxn>
                <a:cxn ang="0">
                  <a:pos x="35" y="589"/>
                </a:cxn>
                <a:cxn ang="0">
                  <a:pos x="42" y="596"/>
                </a:cxn>
                <a:cxn ang="0">
                  <a:pos x="49" y="596"/>
                </a:cxn>
                <a:cxn ang="0">
                  <a:pos x="69" y="582"/>
                </a:cxn>
                <a:cxn ang="0">
                  <a:pos x="104" y="552"/>
                </a:cxn>
                <a:cxn ang="0">
                  <a:pos x="145" y="494"/>
                </a:cxn>
                <a:cxn ang="0">
                  <a:pos x="179" y="414"/>
                </a:cxn>
                <a:cxn ang="0">
                  <a:pos x="207" y="320"/>
                </a:cxn>
                <a:cxn ang="0">
                  <a:pos x="220" y="211"/>
                </a:cxn>
              </a:cxnLst>
              <a:rect l="0" t="0" r="r" b="b"/>
              <a:pathLst>
                <a:path w="220" h="596">
                  <a:moveTo>
                    <a:pt x="220" y="211"/>
                  </a:moveTo>
                  <a:lnTo>
                    <a:pt x="213" y="124"/>
                  </a:lnTo>
                  <a:lnTo>
                    <a:pt x="186" y="51"/>
                  </a:lnTo>
                  <a:lnTo>
                    <a:pt x="152" y="14"/>
                  </a:lnTo>
                  <a:lnTo>
                    <a:pt x="97" y="0"/>
                  </a:lnTo>
                  <a:lnTo>
                    <a:pt x="69" y="0"/>
                  </a:lnTo>
                  <a:lnTo>
                    <a:pt x="42" y="14"/>
                  </a:lnTo>
                  <a:lnTo>
                    <a:pt x="28" y="29"/>
                  </a:lnTo>
                  <a:lnTo>
                    <a:pt x="14" y="51"/>
                  </a:lnTo>
                  <a:lnTo>
                    <a:pt x="0" y="80"/>
                  </a:lnTo>
                  <a:lnTo>
                    <a:pt x="0" y="131"/>
                  </a:lnTo>
                  <a:lnTo>
                    <a:pt x="28" y="174"/>
                  </a:lnTo>
                  <a:lnTo>
                    <a:pt x="49" y="196"/>
                  </a:lnTo>
                  <a:lnTo>
                    <a:pt x="69" y="204"/>
                  </a:lnTo>
                  <a:lnTo>
                    <a:pt x="97" y="211"/>
                  </a:lnTo>
                  <a:lnTo>
                    <a:pt x="124" y="211"/>
                  </a:lnTo>
                  <a:lnTo>
                    <a:pt x="165" y="182"/>
                  </a:lnTo>
                  <a:lnTo>
                    <a:pt x="179" y="182"/>
                  </a:lnTo>
                  <a:lnTo>
                    <a:pt x="179" y="211"/>
                  </a:lnTo>
                  <a:lnTo>
                    <a:pt x="165" y="313"/>
                  </a:lnTo>
                  <a:lnTo>
                    <a:pt x="138" y="407"/>
                  </a:lnTo>
                  <a:lnTo>
                    <a:pt x="97" y="487"/>
                  </a:lnTo>
                  <a:lnTo>
                    <a:pt x="49" y="545"/>
                  </a:lnTo>
                  <a:lnTo>
                    <a:pt x="35" y="560"/>
                  </a:lnTo>
                  <a:lnTo>
                    <a:pt x="35" y="567"/>
                  </a:lnTo>
                  <a:lnTo>
                    <a:pt x="28" y="574"/>
                  </a:lnTo>
                  <a:lnTo>
                    <a:pt x="35" y="589"/>
                  </a:lnTo>
                  <a:lnTo>
                    <a:pt x="42" y="596"/>
                  </a:lnTo>
                  <a:lnTo>
                    <a:pt x="49" y="596"/>
                  </a:lnTo>
                  <a:lnTo>
                    <a:pt x="69" y="582"/>
                  </a:lnTo>
                  <a:lnTo>
                    <a:pt x="104" y="552"/>
                  </a:lnTo>
                  <a:lnTo>
                    <a:pt x="145" y="494"/>
                  </a:lnTo>
                  <a:lnTo>
                    <a:pt x="179" y="414"/>
                  </a:lnTo>
                  <a:lnTo>
                    <a:pt x="207" y="320"/>
                  </a:lnTo>
                  <a:lnTo>
                    <a:pt x="220" y="2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61" name="Freeform 41"/>
            <p:cNvSpPr>
              <a:spLocks noEditPoints="1"/>
            </p:cNvSpPr>
            <p:nvPr/>
          </p:nvSpPr>
          <p:spPr bwMode="auto">
            <a:xfrm>
              <a:off x="12861" y="2191"/>
              <a:ext cx="501" cy="1353"/>
            </a:xfrm>
            <a:custGeom>
              <a:avLst/>
              <a:gdLst/>
              <a:ahLst/>
              <a:cxnLst>
                <a:cxn ang="0">
                  <a:pos x="481" y="51"/>
                </a:cxn>
                <a:cxn ang="0">
                  <a:pos x="460" y="15"/>
                </a:cxn>
                <a:cxn ang="0">
                  <a:pos x="412" y="0"/>
                </a:cxn>
                <a:cxn ang="0">
                  <a:pos x="357" y="22"/>
                </a:cxn>
                <a:cxn ang="0">
                  <a:pos x="316" y="80"/>
                </a:cxn>
                <a:cxn ang="0">
                  <a:pos x="323" y="153"/>
                </a:cxn>
                <a:cxn ang="0">
                  <a:pos x="357" y="175"/>
                </a:cxn>
                <a:cxn ang="0">
                  <a:pos x="426" y="167"/>
                </a:cxn>
                <a:cxn ang="0">
                  <a:pos x="467" y="131"/>
                </a:cxn>
                <a:cxn ang="0">
                  <a:pos x="481" y="73"/>
                </a:cxn>
                <a:cxn ang="0">
                  <a:pos x="350" y="807"/>
                </a:cxn>
                <a:cxn ang="0">
                  <a:pos x="364" y="756"/>
                </a:cxn>
                <a:cxn ang="0">
                  <a:pos x="385" y="713"/>
                </a:cxn>
                <a:cxn ang="0">
                  <a:pos x="405" y="640"/>
                </a:cxn>
                <a:cxn ang="0">
                  <a:pos x="391" y="546"/>
                </a:cxn>
                <a:cxn ang="0">
                  <a:pos x="316" y="458"/>
                </a:cxn>
                <a:cxn ang="0">
                  <a:pos x="178" y="458"/>
                </a:cxn>
                <a:cxn ang="0">
                  <a:pos x="75" y="560"/>
                </a:cxn>
                <a:cxn ang="0">
                  <a:pos x="20" y="684"/>
                </a:cxn>
                <a:cxn ang="0">
                  <a:pos x="0" y="764"/>
                </a:cxn>
                <a:cxn ang="0">
                  <a:pos x="20" y="771"/>
                </a:cxn>
                <a:cxn ang="0">
                  <a:pos x="41" y="764"/>
                </a:cxn>
                <a:cxn ang="0">
                  <a:pos x="55" y="735"/>
                </a:cxn>
                <a:cxn ang="0">
                  <a:pos x="144" y="538"/>
                </a:cxn>
                <a:cxn ang="0">
                  <a:pos x="247" y="487"/>
                </a:cxn>
                <a:cxn ang="0">
                  <a:pos x="268" y="495"/>
                </a:cxn>
                <a:cxn ang="0">
                  <a:pos x="288" y="509"/>
                </a:cxn>
                <a:cxn ang="0">
                  <a:pos x="295" y="553"/>
                </a:cxn>
                <a:cxn ang="0">
                  <a:pos x="288" y="611"/>
                </a:cxn>
                <a:cxn ang="0">
                  <a:pos x="275" y="655"/>
                </a:cxn>
                <a:cxn ang="0">
                  <a:pos x="240" y="756"/>
                </a:cxn>
                <a:cxn ang="0">
                  <a:pos x="137" y="1025"/>
                </a:cxn>
                <a:cxn ang="0">
                  <a:pos x="103" y="1142"/>
                </a:cxn>
                <a:cxn ang="0">
                  <a:pos x="110" y="1251"/>
                </a:cxn>
                <a:cxn ang="0">
                  <a:pos x="192" y="1338"/>
                </a:cxn>
                <a:cxn ang="0">
                  <a:pos x="323" y="1338"/>
                </a:cxn>
                <a:cxn ang="0">
                  <a:pos x="426" y="1236"/>
                </a:cxn>
                <a:cxn ang="0">
                  <a:pos x="481" y="1113"/>
                </a:cxn>
                <a:cxn ang="0">
                  <a:pos x="501" y="1040"/>
                </a:cxn>
                <a:cxn ang="0">
                  <a:pos x="495" y="1025"/>
                </a:cxn>
                <a:cxn ang="0">
                  <a:pos x="453" y="1040"/>
                </a:cxn>
                <a:cxn ang="0">
                  <a:pos x="426" y="1134"/>
                </a:cxn>
                <a:cxn ang="0">
                  <a:pos x="357" y="1258"/>
                </a:cxn>
                <a:cxn ang="0">
                  <a:pos x="254" y="1309"/>
                </a:cxn>
                <a:cxn ang="0">
                  <a:pos x="227" y="1302"/>
                </a:cxn>
                <a:cxn ang="0">
                  <a:pos x="213" y="1265"/>
                </a:cxn>
                <a:cxn ang="0">
                  <a:pos x="220" y="1171"/>
                </a:cxn>
                <a:cxn ang="0">
                  <a:pos x="268" y="1040"/>
                </a:cxn>
              </a:cxnLst>
              <a:rect l="0" t="0" r="r" b="b"/>
              <a:pathLst>
                <a:path w="501" h="1353">
                  <a:moveTo>
                    <a:pt x="481" y="73"/>
                  </a:moveTo>
                  <a:lnTo>
                    <a:pt x="481" y="51"/>
                  </a:lnTo>
                  <a:lnTo>
                    <a:pt x="474" y="29"/>
                  </a:lnTo>
                  <a:lnTo>
                    <a:pt x="460" y="15"/>
                  </a:lnTo>
                  <a:lnTo>
                    <a:pt x="440" y="8"/>
                  </a:lnTo>
                  <a:lnTo>
                    <a:pt x="412" y="0"/>
                  </a:lnTo>
                  <a:lnTo>
                    <a:pt x="385" y="8"/>
                  </a:lnTo>
                  <a:lnTo>
                    <a:pt x="357" y="22"/>
                  </a:lnTo>
                  <a:lnTo>
                    <a:pt x="330" y="51"/>
                  </a:lnTo>
                  <a:lnTo>
                    <a:pt x="316" y="80"/>
                  </a:lnTo>
                  <a:lnTo>
                    <a:pt x="309" y="109"/>
                  </a:lnTo>
                  <a:lnTo>
                    <a:pt x="323" y="153"/>
                  </a:lnTo>
                  <a:lnTo>
                    <a:pt x="336" y="167"/>
                  </a:lnTo>
                  <a:lnTo>
                    <a:pt x="357" y="175"/>
                  </a:lnTo>
                  <a:lnTo>
                    <a:pt x="385" y="182"/>
                  </a:lnTo>
                  <a:lnTo>
                    <a:pt x="426" y="167"/>
                  </a:lnTo>
                  <a:lnTo>
                    <a:pt x="453" y="153"/>
                  </a:lnTo>
                  <a:lnTo>
                    <a:pt x="467" y="131"/>
                  </a:lnTo>
                  <a:lnTo>
                    <a:pt x="481" y="102"/>
                  </a:lnTo>
                  <a:lnTo>
                    <a:pt x="481" y="73"/>
                  </a:lnTo>
                  <a:close/>
                  <a:moveTo>
                    <a:pt x="336" y="829"/>
                  </a:moveTo>
                  <a:lnTo>
                    <a:pt x="350" y="807"/>
                  </a:lnTo>
                  <a:lnTo>
                    <a:pt x="364" y="764"/>
                  </a:lnTo>
                  <a:lnTo>
                    <a:pt x="364" y="756"/>
                  </a:lnTo>
                  <a:lnTo>
                    <a:pt x="371" y="735"/>
                  </a:lnTo>
                  <a:lnTo>
                    <a:pt x="385" y="713"/>
                  </a:lnTo>
                  <a:lnTo>
                    <a:pt x="398" y="676"/>
                  </a:lnTo>
                  <a:lnTo>
                    <a:pt x="405" y="640"/>
                  </a:lnTo>
                  <a:lnTo>
                    <a:pt x="405" y="611"/>
                  </a:lnTo>
                  <a:lnTo>
                    <a:pt x="391" y="546"/>
                  </a:lnTo>
                  <a:lnTo>
                    <a:pt x="364" y="495"/>
                  </a:lnTo>
                  <a:lnTo>
                    <a:pt x="316" y="458"/>
                  </a:lnTo>
                  <a:lnTo>
                    <a:pt x="247" y="444"/>
                  </a:lnTo>
                  <a:lnTo>
                    <a:pt x="178" y="458"/>
                  </a:lnTo>
                  <a:lnTo>
                    <a:pt x="123" y="502"/>
                  </a:lnTo>
                  <a:lnTo>
                    <a:pt x="75" y="560"/>
                  </a:lnTo>
                  <a:lnTo>
                    <a:pt x="41" y="626"/>
                  </a:lnTo>
                  <a:lnTo>
                    <a:pt x="20" y="684"/>
                  </a:lnTo>
                  <a:lnTo>
                    <a:pt x="0" y="749"/>
                  </a:lnTo>
                  <a:lnTo>
                    <a:pt x="0" y="764"/>
                  </a:lnTo>
                  <a:lnTo>
                    <a:pt x="13" y="764"/>
                  </a:lnTo>
                  <a:lnTo>
                    <a:pt x="20" y="771"/>
                  </a:lnTo>
                  <a:lnTo>
                    <a:pt x="34" y="764"/>
                  </a:lnTo>
                  <a:lnTo>
                    <a:pt x="41" y="764"/>
                  </a:lnTo>
                  <a:lnTo>
                    <a:pt x="48" y="756"/>
                  </a:lnTo>
                  <a:lnTo>
                    <a:pt x="55" y="735"/>
                  </a:lnTo>
                  <a:lnTo>
                    <a:pt x="96" y="618"/>
                  </a:lnTo>
                  <a:lnTo>
                    <a:pt x="144" y="538"/>
                  </a:lnTo>
                  <a:lnTo>
                    <a:pt x="192" y="502"/>
                  </a:lnTo>
                  <a:lnTo>
                    <a:pt x="247" y="487"/>
                  </a:lnTo>
                  <a:lnTo>
                    <a:pt x="261" y="487"/>
                  </a:lnTo>
                  <a:lnTo>
                    <a:pt x="268" y="495"/>
                  </a:lnTo>
                  <a:lnTo>
                    <a:pt x="281" y="502"/>
                  </a:lnTo>
                  <a:lnTo>
                    <a:pt x="288" y="509"/>
                  </a:lnTo>
                  <a:lnTo>
                    <a:pt x="288" y="531"/>
                  </a:lnTo>
                  <a:lnTo>
                    <a:pt x="295" y="553"/>
                  </a:lnTo>
                  <a:lnTo>
                    <a:pt x="288" y="582"/>
                  </a:lnTo>
                  <a:lnTo>
                    <a:pt x="288" y="611"/>
                  </a:lnTo>
                  <a:lnTo>
                    <a:pt x="275" y="640"/>
                  </a:lnTo>
                  <a:lnTo>
                    <a:pt x="275" y="655"/>
                  </a:lnTo>
                  <a:lnTo>
                    <a:pt x="261" y="698"/>
                  </a:lnTo>
                  <a:lnTo>
                    <a:pt x="240" y="756"/>
                  </a:lnTo>
                  <a:lnTo>
                    <a:pt x="158" y="975"/>
                  </a:lnTo>
                  <a:lnTo>
                    <a:pt x="137" y="1025"/>
                  </a:lnTo>
                  <a:lnTo>
                    <a:pt x="117" y="1084"/>
                  </a:lnTo>
                  <a:lnTo>
                    <a:pt x="103" y="1142"/>
                  </a:lnTo>
                  <a:lnTo>
                    <a:pt x="96" y="1185"/>
                  </a:lnTo>
                  <a:lnTo>
                    <a:pt x="110" y="1251"/>
                  </a:lnTo>
                  <a:lnTo>
                    <a:pt x="137" y="1309"/>
                  </a:lnTo>
                  <a:lnTo>
                    <a:pt x="192" y="1338"/>
                  </a:lnTo>
                  <a:lnTo>
                    <a:pt x="254" y="1353"/>
                  </a:lnTo>
                  <a:lnTo>
                    <a:pt x="323" y="1338"/>
                  </a:lnTo>
                  <a:lnTo>
                    <a:pt x="378" y="1294"/>
                  </a:lnTo>
                  <a:lnTo>
                    <a:pt x="426" y="1236"/>
                  </a:lnTo>
                  <a:lnTo>
                    <a:pt x="460" y="1171"/>
                  </a:lnTo>
                  <a:lnTo>
                    <a:pt x="481" y="1113"/>
                  </a:lnTo>
                  <a:lnTo>
                    <a:pt x="495" y="1069"/>
                  </a:lnTo>
                  <a:lnTo>
                    <a:pt x="501" y="1040"/>
                  </a:lnTo>
                  <a:lnTo>
                    <a:pt x="501" y="1033"/>
                  </a:lnTo>
                  <a:lnTo>
                    <a:pt x="495" y="1025"/>
                  </a:lnTo>
                  <a:lnTo>
                    <a:pt x="467" y="1025"/>
                  </a:lnTo>
                  <a:lnTo>
                    <a:pt x="453" y="1040"/>
                  </a:lnTo>
                  <a:lnTo>
                    <a:pt x="446" y="1062"/>
                  </a:lnTo>
                  <a:lnTo>
                    <a:pt x="426" y="1134"/>
                  </a:lnTo>
                  <a:lnTo>
                    <a:pt x="391" y="1200"/>
                  </a:lnTo>
                  <a:lnTo>
                    <a:pt x="357" y="1258"/>
                  </a:lnTo>
                  <a:lnTo>
                    <a:pt x="309" y="1294"/>
                  </a:lnTo>
                  <a:lnTo>
                    <a:pt x="254" y="1309"/>
                  </a:lnTo>
                  <a:lnTo>
                    <a:pt x="240" y="1309"/>
                  </a:lnTo>
                  <a:lnTo>
                    <a:pt x="227" y="1302"/>
                  </a:lnTo>
                  <a:lnTo>
                    <a:pt x="220" y="1287"/>
                  </a:lnTo>
                  <a:lnTo>
                    <a:pt x="213" y="1265"/>
                  </a:lnTo>
                  <a:lnTo>
                    <a:pt x="213" y="1207"/>
                  </a:lnTo>
                  <a:lnTo>
                    <a:pt x="220" y="1171"/>
                  </a:lnTo>
                  <a:lnTo>
                    <a:pt x="240" y="1120"/>
                  </a:lnTo>
                  <a:lnTo>
                    <a:pt x="268" y="1040"/>
                  </a:lnTo>
                  <a:lnTo>
                    <a:pt x="336" y="82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62" name="Freeform 42"/>
            <p:cNvSpPr>
              <a:spLocks noEditPoints="1"/>
            </p:cNvSpPr>
            <p:nvPr/>
          </p:nvSpPr>
          <p:spPr bwMode="auto">
            <a:xfrm>
              <a:off x="14091" y="2787"/>
              <a:ext cx="1265" cy="466"/>
            </a:xfrm>
            <a:custGeom>
              <a:avLst/>
              <a:gdLst/>
              <a:ahLst/>
              <a:cxnLst>
                <a:cxn ang="0">
                  <a:pos x="1203" y="80"/>
                </a:cxn>
                <a:cxn ang="0">
                  <a:pos x="1230" y="80"/>
                </a:cxn>
                <a:cxn ang="0">
                  <a:pos x="1258" y="66"/>
                </a:cxn>
                <a:cxn ang="0">
                  <a:pos x="1265" y="51"/>
                </a:cxn>
                <a:cxn ang="0">
                  <a:pos x="1265" y="22"/>
                </a:cxn>
                <a:cxn ang="0">
                  <a:pos x="1258" y="8"/>
                </a:cxn>
                <a:cxn ang="0">
                  <a:pos x="1244" y="0"/>
                </a:cxn>
                <a:cxn ang="0">
                  <a:pos x="27" y="0"/>
                </a:cxn>
                <a:cxn ang="0">
                  <a:pos x="14" y="8"/>
                </a:cxn>
                <a:cxn ang="0">
                  <a:pos x="0" y="37"/>
                </a:cxn>
                <a:cxn ang="0">
                  <a:pos x="14" y="66"/>
                </a:cxn>
                <a:cxn ang="0">
                  <a:pos x="27" y="73"/>
                </a:cxn>
                <a:cxn ang="0">
                  <a:pos x="41" y="73"/>
                </a:cxn>
                <a:cxn ang="0">
                  <a:pos x="55" y="80"/>
                </a:cxn>
                <a:cxn ang="0">
                  <a:pos x="69" y="80"/>
                </a:cxn>
                <a:cxn ang="0">
                  <a:pos x="1203" y="80"/>
                </a:cxn>
                <a:cxn ang="0">
                  <a:pos x="1203" y="466"/>
                </a:cxn>
                <a:cxn ang="0">
                  <a:pos x="1244" y="466"/>
                </a:cxn>
                <a:cxn ang="0">
                  <a:pos x="1258" y="458"/>
                </a:cxn>
                <a:cxn ang="0">
                  <a:pos x="1265" y="444"/>
                </a:cxn>
                <a:cxn ang="0">
                  <a:pos x="1265" y="415"/>
                </a:cxn>
                <a:cxn ang="0">
                  <a:pos x="1258" y="400"/>
                </a:cxn>
                <a:cxn ang="0">
                  <a:pos x="1230" y="386"/>
                </a:cxn>
                <a:cxn ang="0">
                  <a:pos x="41" y="386"/>
                </a:cxn>
                <a:cxn ang="0">
                  <a:pos x="14" y="400"/>
                </a:cxn>
                <a:cxn ang="0">
                  <a:pos x="7" y="408"/>
                </a:cxn>
                <a:cxn ang="0">
                  <a:pos x="0" y="429"/>
                </a:cxn>
                <a:cxn ang="0">
                  <a:pos x="14" y="458"/>
                </a:cxn>
                <a:cxn ang="0">
                  <a:pos x="27" y="466"/>
                </a:cxn>
                <a:cxn ang="0">
                  <a:pos x="69" y="466"/>
                </a:cxn>
                <a:cxn ang="0">
                  <a:pos x="1203" y="466"/>
                </a:cxn>
              </a:cxnLst>
              <a:rect l="0" t="0" r="r" b="b"/>
              <a:pathLst>
                <a:path w="1265" h="466">
                  <a:moveTo>
                    <a:pt x="1203" y="80"/>
                  </a:moveTo>
                  <a:lnTo>
                    <a:pt x="1230" y="80"/>
                  </a:lnTo>
                  <a:lnTo>
                    <a:pt x="1258" y="66"/>
                  </a:lnTo>
                  <a:lnTo>
                    <a:pt x="1265" y="51"/>
                  </a:lnTo>
                  <a:lnTo>
                    <a:pt x="1265" y="22"/>
                  </a:lnTo>
                  <a:lnTo>
                    <a:pt x="1258" y="8"/>
                  </a:lnTo>
                  <a:lnTo>
                    <a:pt x="1244" y="0"/>
                  </a:lnTo>
                  <a:lnTo>
                    <a:pt x="27" y="0"/>
                  </a:lnTo>
                  <a:lnTo>
                    <a:pt x="14" y="8"/>
                  </a:lnTo>
                  <a:lnTo>
                    <a:pt x="0" y="37"/>
                  </a:lnTo>
                  <a:lnTo>
                    <a:pt x="14" y="66"/>
                  </a:lnTo>
                  <a:lnTo>
                    <a:pt x="27" y="73"/>
                  </a:lnTo>
                  <a:lnTo>
                    <a:pt x="41" y="73"/>
                  </a:lnTo>
                  <a:lnTo>
                    <a:pt x="55" y="80"/>
                  </a:lnTo>
                  <a:lnTo>
                    <a:pt x="69" y="80"/>
                  </a:lnTo>
                  <a:lnTo>
                    <a:pt x="1203" y="80"/>
                  </a:lnTo>
                  <a:close/>
                  <a:moveTo>
                    <a:pt x="1203" y="466"/>
                  </a:moveTo>
                  <a:lnTo>
                    <a:pt x="1244" y="466"/>
                  </a:lnTo>
                  <a:lnTo>
                    <a:pt x="1258" y="458"/>
                  </a:lnTo>
                  <a:lnTo>
                    <a:pt x="1265" y="444"/>
                  </a:lnTo>
                  <a:lnTo>
                    <a:pt x="1265" y="415"/>
                  </a:lnTo>
                  <a:lnTo>
                    <a:pt x="1258" y="400"/>
                  </a:lnTo>
                  <a:lnTo>
                    <a:pt x="1230" y="386"/>
                  </a:lnTo>
                  <a:lnTo>
                    <a:pt x="41" y="386"/>
                  </a:lnTo>
                  <a:lnTo>
                    <a:pt x="14" y="400"/>
                  </a:lnTo>
                  <a:lnTo>
                    <a:pt x="7" y="408"/>
                  </a:lnTo>
                  <a:lnTo>
                    <a:pt x="0" y="429"/>
                  </a:lnTo>
                  <a:lnTo>
                    <a:pt x="14" y="458"/>
                  </a:lnTo>
                  <a:lnTo>
                    <a:pt x="27" y="466"/>
                  </a:lnTo>
                  <a:lnTo>
                    <a:pt x="69" y="466"/>
                  </a:lnTo>
                  <a:lnTo>
                    <a:pt x="1203" y="46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63" name="Freeform 43"/>
            <p:cNvSpPr>
              <a:spLocks/>
            </p:cNvSpPr>
            <p:nvPr/>
          </p:nvSpPr>
          <p:spPr bwMode="auto">
            <a:xfrm>
              <a:off x="16167" y="2184"/>
              <a:ext cx="625" cy="1338"/>
            </a:xfrm>
            <a:custGeom>
              <a:avLst/>
              <a:gdLst/>
              <a:ahLst/>
              <a:cxnLst>
                <a:cxn ang="0">
                  <a:pos x="384" y="51"/>
                </a:cxn>
                <a:cxn ang="0">
                  <a:pos x="384" y="15"/>
                </a:cxn>
                <a:cxn ang="0">
                  <a:pos x="378" y="7"/>
                </a:cxn>
                <a:cxn ang="0">
                  <a:pos x="364" y="0"/>
                </a:cxn>
                <a:cxn ang="0">
                  <a:pos x="343" y="0"/>
                </a:cxn>
                <a:cxn ang="0">
                  <a:pos x="268" y="65"/>
                </a:cxn>
                <a:cxn ang="0">
                  <a:pos x="185" y="102"/>
                </a:cxn>
                <a:cxn ang="0">
                  <a:pos x="110" y="124"/>
                </a:cxn>
                <a:cxn ang="0">
                  <a:pos x="48" y="131"/>
                </a:cxn>
                <a:cxn ang="0">
                  <a:pos x="0" y="131"/>
                </a:cxn>
                <a:cxn ang="0">
                  <a:pos x="0" y="189"/>
                </a:cxn>
                <a:cxn ang="0">
                  <a:pos x="55" y="189"/>
                </a:cxn>
                <a:cxn ang="0">
                  <a:pos x="144" y="174"/>
                </a:cxn>
                <a:cxn ang="0">
                  <a:pos x="247" y="138"/>
                </a:cxn>
                <a:cxn ang="0">
                  <a:pos x="247" y="1214"/>
                </a:cxn>
                <a:cxn ang="0">
                  <a:pos x="233" y="1243"/>
                </a:cxn>
                <a:cxn ang="0">
                  <a:pos x="206" y="1265"/>
                </a:cxn>
                <a:cxn ang="0">
                  <a:pos x="151" y="1272"/>
                </a:cxn>
                <a:cxn ang="0">
                  <a:pos x="6" y="1272"/>
                </a:cxn>
                <a:cxn ang="0">
                  <a:pos x="6" y="1338"/>
                </a:cxn>
                <a:cxn ang="0">
                  <a:pos x="75" y="1338"/>
                </a:cxn>
                <a:cxn ang="0">
                  <a:pos x="158" y="1331"/>
                </a:cxn>
                <a:cxn ang="0">
                  <a:pos x="474" y="1331"/>
                </a:cxn>
                <a:cxn ang="0">
                  <a:pos x="556" y="1338"/>
                </a:cxn>
                <a:cxn ang="0">
                  <a:pos x="625" y="1338"/>
                </a:cxn>
                <a:cxn ang="0">
                  <a:pos x="625" y="1272"/>
                </a:cxn>
                <a:cxn ang="0">
                  <a:pos x="481" y="1272"/>
                </a:cxn>
                <a:cxn ang="0">
                  <a:pos x="426" y="1265"/>
                </a:cxn>
                <a:cxn ang="0">
                  <a:pos x="398" y="1243"/>
                </a:cxn>
                <a:cxn ang="0">
                  <a:pos x="391" y="1214"/>
                </a:cxn>
                <a:cxn ang="0">
                  <a:pos x="384" y="1178"/>
                </a:cxn>
                <a:cxn ang="0">
                  <a:pos x="384" y="51"/>
                </a:cxn>
              </a:cxnLst>
              <a:rect l="0" t="0" r="r" b="b"/>
              <a:pathLst>
                <a:path w="625" h="1338">
                  <a:moveTo>
                    <a:pt x="384" y="51"/>
                  </a:moveTo>
                  <a:lnTo>
                    <a:pt x="384" y="15"/>
                  </a:lnTo>
                  <a:lnTo>
                    <a:pt x="378" y="7"/>
                  </a:lnTo>
                  <a:lnTo>
                    <a:pt x="364" y="0"/>
                  </a:lnTo>
                  <a:lnTo>
                    <a:pt x="343" y="0"/>
                  </a:lnTo>
                  <a:lnTo>
                    <a:pt x="268" y="65"/>
                  </a:lnTo>
                  <a:lnTo>
                    <a:pt x="185" y="102"/>
                  </a:lnTo>
                  <a:lnTo>
                    <a:pt x="110" y="124"/>
                  </a:lnTo>
                  <a:lnTo>
                    <a:pt x="48" y="131"/>
                  </a:lnTo>
                  <a:lnTo>
                    <a:pt x="0" y="131"/>
                  </a:lnTo>
                  <a:lnTo>
                    <a:pt x="0" y="189"/>
                  </a:lnTo>
                  <a:lnTo>
                    <a:pt x="55" y="189"/>
                  </a:lnTo>
                  <a:lnTo>
                    <a:pt x="144" y="174"/>
                  </a:lnTo>
                  <a:lnTo>
                    <a:pt x="247" y="138"/>
                  </a:lnTo>
                  <a:lnTo>
                    <a:pt x="247" y="1214"/>
                  </a:lnTo>
                  <a:lnTo>
                    <a:pt x="233" y="1243"/>
                  </a:lnTo>
                  <a:lnTo>
                    <a:pt x="206" y="1265"/>
                  </a:lnTo>
                  <a:lnTo>
                    <a:pt x="151" y="1272"/>
                  </a:lnTo>
                  <a:lnTo>
                    <a:pt x="6" y="1272"/>
                  </a:lnTo>
                  <a:lnTo>
                    <a:pt x="6" y="1338"/>
                  </a:lnTo>
                  <a:lnTo>
                    <a:pt x="75" y="1338"/>
                  </a:lnTo>
                  <a:lnTo>
                    <a:pt x="158" y="1331"/>
                  </a:lnTo>
                  <a:lnTo>
                    <a:pt x="474" y="1331"/>
                  </a:lnTo>
                  <a:lnTo>
                    <a:pt x="556" y="1338"/>
                  </a:lnTo>
                  <a:lnTo>
                    <a:pt x="625" y="1338"/>
                  </a:lnTo>
                  <a:lnTo>
                    <a:pt x="625" y="1272"/>
                  </a:lnTo>
                  <a:lnTo>
                    <a:pt x="481" y="1272"/>
                  </a:lnTo>
                  <a:lnTo>
                    <a:pt x="426" y="1265"/>
                  </a:lnTo>
                  <a:lnTo>
                    <a:pt x="398" y="1243"/>
                  </a:lnTo>
                  <a:lnTo>
                    <a:pt x="391" y="1214"/>
                  </a:lnTo>
                  <a:lnTo>
                    <a:pt x="384" y="1178"/>
                  </a:lnTo>
                  <a:lnTo>
                    <a:pt x="384" y="5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64" name="Freeform 44"/>
            <p:cNvSpPr>
              <a:spLocks/>
            </p:cNvSpPr>
            <p:nvPr/>
          </p:nvSpPr>
          <p:spPr bwMode="auto">
            <a:xfrm>
              <a:off x="17108" y="3311"/>
              <a:ext cx="220" cy="596"/>
            </a:xfrm>
            <a:custGeom>
              <a:avLst/>
              <a:gdLst/>
              <a:ahLst/>
              <a:cxnLst>
                <a:cxn ang="0">
                  <a:pos x="220" y="211"/>
                </a:cxn>
                <a:cxn ang="0">
                  <a:pos x="213" y="124"/>
                </a:cxn>
                <a:cxn ang="0">
                  <a:pos x="186" y="51"/>
                </a:cxn>
                <a:cxn ang="0">
                  <a:pos x="151" y="14"/>
                </a:cxn>
                <a:cxn ang="0">
                  <a:pos x="96" y="0"/>
                </a:cxn>
                <a:cxn ang="0">
                  <a:pos x="69" y="0"/>
                </a:cxn>
                <a:cxn ang="0">
                  <a:pos x="41" y="14"/>
                </a:cxn>
                <a:cxn ang="0">
                  <a:pos x="28" y="29"/>
                </a:cxn>
                <a:cxn ang="0">
                  <a:pos x="14" y="51"/>
                </a:cxn>
                <a:cxn ang="0">
                  <a:pos x="0" y="80"/>
                </a:cxn>
                <a:cxn ang="0">
                  <a:pos x="0" y="131"/>
                </a:cxn>
                <a:cxn ang="0">
                  <a:pos x="28" y="174"/>
                </a:cxn>
                <a:cxn ang="0">
                  <a:pos x="48" y="196"/>
                </a:cxn>
                <a:cxn ang="0">
                  <a:pos x="69" y="204"/>
                </a:cxn>
                <a:cxn ang="0">
                  <a:pos x="96" y="211"/>
                </a:cxn>
                <a:cxn ang="0">
                  <a:pos x="124" y="211"/>
                </a:cxn>
                <a:cxn ang="0">
                  <a:pos x="165" y="182"/>
                </a:cxn>
                <a:cxn ang="0">
                  <a:pos x="179" y="182"/>
                </a:cxn>
                <a:cxn ang="0">
                  <a:pos x="179" y="211"/>
                </a:cxn>
                <a:cxn ang="0">
                  <a:pos x="165" y="313"/>
                </a:cxn>
                <a:cxn ang="0">
                  <a:pos x="138" y="407"/>
                </a:cxn>
                <a:cxn ang="0">
                  <a:pos x="96" y="487"/>
                </a:cxn>
                <a:cxn ang="0">
                  <a:pos x="48" y="545"/>
                </a:cxn>
                <a:cxn ang="0">
                  <a:pos x="34" y="560"/>
                </a:cxn>
                <a:cxn ang="0">
                  <a:pos x="34" y="567"/>
                </a:cxn>
                <a:cxn ang="0">
                  <a:pos x="28" y="574"/>
                </a:cxn>
                <a:cxn ang="0">
                  <a:pos x="34" y="589"/>
                </a:cxn>
                <a:cxn ang="0">
                  <a:pos x="41" y="596"/>
                </a:cxn>
                <a:cxn ang="0">
                  <a:pos x="48" y="596"/>
                </a:cxn>
                <a:cxn ang="0">
                  <a:pos x="69" y="582"/>
                </a:cxn>
                <a:cxn ang="0">
                  <a:pos x="103" y="552"/>
                </a:cxn>
                <a:cxn ang="0">
                  <a:pos x="144" y="494"/>
                </a:cxn>
                <a:cxn ang="0">
                  <a:pos x="179" y="414"/>
                </a:cxn>
                <a:cxn ang="0">
                  <a:pos x="206" y="320"/>
                </a:cxn>
                <a:cxn ang="0">
                  <a:pos x="220" y="211"/>
                </a:cxn>
              </a:cxnLst>
              <a:rect l="0" t="0" r="r" b="b"/>
              <a:pathLst>
                <a:path w="220" h="596">
                  <a:moveTo>
                    <a:pt x="220" y="211"/>
                  </a:moveTo>
                  <a:lnTo>
                    <a:pt x="213" y="124"/>
                  </a:lnTo>
                  <a:lnTo>
                    <a:pt x="186" y="51"/>
                  </a:lnTo>
                  <a:lnTo>
                    <a:pt x="151" y="14"/>
                  </a:lnTo>
                  <a:lnTo>
                    <a:pt x="96" y="0"/>
                  </a:lnTo>
                  <a:lnTo>
                    <a:pt x="69" y="0"/>
                  </a:lnTo>
                  <a:lnTo>
                    <a:pt x="41" y="14"/>
                  </a:lnTo>
                  <a:lnTo>
                    <a:pt x="28" y="29"/>
                  </a:lnTo>
                  <a:lnTo>
                    <a:pt x="14" y="51"/>
                  </a:lnTo>
                  <a:lnTo>
                    <a:pt x="0" y="80"/>
                  </a:lnTo>
                  <a:lnTo>
                    <a:pt x="0" y="131"/>
                  </a:lnTo>
                  <a:lnTo>
                    <a:pt x="28" y="174"/>
                  </a:lnTo>
                  <a:lnTo>
                    <a:pt x="48" y="196"/>
                  </a:lnTo>
                  <a:lnTo>
                    <a:pt x="69" y="204"/>
                  </a:lnTo>
                  <a:lnTo>
                    <a:pt x="96" y="211"/>
                  </a:lnTo>
                  <a:lnTo>
                    <a:pt x="124" y="211"/>
                  </a:lnTo>
                  <a:lnTo>
                    <a:pt x="165" y="182"/>
                  </a:lnTo>
                  <a:lnTo>
                    <a:pt x="179" y="182"/>
                  </a:lnTo>
                  <a:lnTo>
                    <a:pt x="179" y="211"/>
                  </a:lnTo>
                  <a:lnTo>
                    <a:pt x="165" y="313"/>
                  </a:lnTo>
                  <a:lnTo>
                    <a:pt x="138" y="407"/>
                  </a:lnTo>
                  <a:lnTo>
                    <a:pt x="96" y="487"/>
                  </a:lnTo>
                  <a:lnTo>
                    <a:pt x="48" y="545"/>
                  </a:lnTo>
                  <a:lnTo>
                    <a:pt x="34" y="560"/>
                  </a:lnTo>
                  <a:lnTo>
                    <a:pt x="34" y="567"/>
                  </a:lnTo>
                  <a:lnTo>
                    <a:pt x="28" y="574"/>
                  </a:lnTo>
                  <a:lnTo>
                    <a:pt x="34" y="589"/>
                  </a:lnTo>
                  <a:lnTo>
                    <a:pt x="41" y="596"/>
                  </a:lnTo>
                  <a:lnTo>
                    <a:pt x="48" y="596"/>
                  </a:lnTo>
                  <a:lnTo>
                    <a:pt x="69" y="582"/>
                  </a:lnTo>
                  <a:lnTo>
                    <a:pt x="103" y="552"/>
                  </a:lnTo>
                  <a:lnTo>
                    <a:pt x="144" y="494"/>
                  </a:lnTo>
                  <a:lnTo>
                    <a:pt x="179" y="414"/>
                  </a:lnTo>
                  <a:lnTo>
                    <a:pt x="206" y="320"/>
                  </a:lnTo>
                  <a:lnTo>
                    <a:pt x="220" y="2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65" name="Freeform 45"/>
            <p:cNvSpPr>
              <a:spLocks/>
            </p:cNvSpPr>
            <p:nvPr/>
          </p:nvSpPr>
          <p:spPr bwMode="auto">
            <a:xfrm>
              <a:off x="17960" y="3311"/>
              <a:ext cx="200" cy="211"/>
            </a:xfrm>
            <a:custGeom>
              <a:avLst/>
              <a:gdLst/>
              <a:ahLst/>
              <a:cxnLst>
                <a:cxn ang="0">
                  <a:pos x="200" y="102"/>
                </a:cxn>
                <a:cxn ang="0">
                  <a:pos x="193" y="73"/>
                </a:cxn>
                <a:cxn ang="0">
                  <a:pos x="179" y="44"/>
                </a:cxn>
                <a:cxn ang="0">
                  <a:pos x="158" y="22"/>
                </a:cxn>
                <a:cxn ang="0">
                  <a:pos x="131" y="0"/>
                </a:cxn>
                <a:cxn ang="0">
                  <a:pos x="97" y="0"/>
                </a:cxn>
                <a:cxn ang="0">
                  <a:pos x="69" y="7"/>
                </a:cxn>
                <a:cxn ang="0">
                  <a:pos x="42" y="22"/>
                </a:cxn>
                <a:cxn ang="0">
                  <a:pos x="21" y="44"/>
                </a:cxn>
                <a:cxn ang="0">
                  <a:pos x="7" y="73"/>
                </a:cxn>
                <a:cxn ang="0">
                  <a:pos x="0" y="102"/>
                </a:cxn>
                <a:cxn ang="0">
                  <a:pos x="0" y="131"/>
                </a:cxn>
                <a:cxn ang="0">
                  <a:pos x="14" y="160"/>
                </a:cxn>
                <a:cxn ang="0">
                  <a:pos x="28" y="182"/>
                </a:cxn>
                <a:cxn ang="0">
                  <a:pos x="48" y="196"/>
                </a:cxn>
                <a:cxn ang="0">
                  <a:pos x="76" y="204"/>
                </a:cxn>
                <a:cxn ang="0">
                  <a:pos x="97" y="211"/>
                </a:cxn>
                <a:cxn ang="0">
                  <a:pos x="152" y="196"/>
                </a:cxn>
                <a:cxn ang="0">
                  <a:pos x="172" y="182"/>
                </a:cxn>
                <a:cxn ang="0">
                  <a:pos x="186" y="160"/>
                </a:cxn>
                <a:cxn ang="0">
                  <a:pos x="200" y="131"/>
                </a:cxn>
                <a:cxn ang="0">
                  <a:pos x="200" y="102"/>
                </a:cxn>
              </a:cxnLst>
              <a:rect l="0" t="0" r="r" b="b"/>
              <a:pathLst>
                <a:path w="200" h="211">
                  <a:moveTo>
                    <a:pt x="200" y="102"/>
                  </a:moveTo>
                  <a:lnTo>
                    <a:pt x="193" y="73"/>
                  </a:lnTo>
                  <a:lnTo>
                    <a:pt x="179" y="44"/>
                  </a:lnTo>
                  <a:lnTo>
                    <a:pt x="158" y="22"/>
                  </a:lnTo>
                  <a:lnTo>
                    <a:pt x="131" y="0"/>
                  </a:lnTo>
                  <a:lnTo>
                    <a:pt x="97" y="0"/>
                  </a:lnTo>
                  <a:lnTo>
                    <a:pt x="69" y="7"/>
                  </a:lnTo>
                  <a:lnTo>
                    <a:pt x="42" y="22"/>
                  </a:lnTo>
                  <a:lnTo>
                    <a:pt x="21" y="44"/>
                  </a:lnTo>
                  <a:lnTo>
                    <a:pt x="7" y="73"/>
                  </a:lnTo>
                  <a:lnTo>
                    <a:pt x="0" y="102"/>
                  </a:lnTo>
                  <a:lnTo>
                    <a:pt x="0" y="131"/>
                  </a:lnTo>
                  <a:lnTo>
                    <a:pt x="14" y="160"/>
                  </a:lnTo>
                  <a:lnTo>
                    <a:pt x="28" y="182"/>
                  </a:lnTo>
                  <a:lnTo>
                    <a:pt x="48" y="196"/>
                  </a:lnTo>
                  <a:lnTo>
                    <a:pt x="76" y="204"/>
                  </a:lnTo>
                  <a:lnTo>
                    <a:pt x="97" y="211"/>
                  </a:lnTo>
                  <a:lnTo>
                    <a:pt x="152" y="196"/>
                  </a:lnTo>
                  <a:lnTo>
                    <a:pt x="172" y="182"/>
                  </a:lnTo>
                  <a:lnTo>
                    <a:pt x="186" y="160"/>
                  </a:lnTo>
                  <a:lnTo>
                    <a:pt x="200" y="131"/>
                  </a:lnTo>
                  <a:lnTo>
                    <a:pt x="200" y="10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66" name="Freeform 46"/>
            <p:cNvSpPr>
              <a:spLocks/>
            </p:cNvSpPr>
            <p:nvPr/>
          </p:nvSpPr>
          <p:spPr bwMode="auto">
            <a:xfrm>
              <a:off x="18813" y="3311"/>
              <a:ext cx="199" cy="211"/>
            </a:xfrm>
            <a:custGeom>
              <a:avLst/>
              <a:gdLst/>
              <a:ahLst/>
              <a:cxnLst>
                <a:cxn ang="0">
                  <a:pos x="199" y="102"/>
                </a:cxn>
                <a:cxn ang="0">
                  <a:pos x="192" y="73"/>
                </a:cxn>
                <a:cxn ang="0">
                  <a:pos x="178" y="44"/>
                </a:cxn>
                <a:cxn ang="0">
                  <a:pos x="158" y="22"/>
                </a:cxn>
                <a:cxn ang="0">
                  <a:pos x="130" y="0"/>
                </a:cxn>
                <a:cxn ang="0">
                  <a:pos x="96" y="0"/>
                </a:cxn>
                <a:cxn ang="0">
                  <a:pos x="68" y="7"/>
                </a:cxn>
                <a:cxn ang="0">
                  <a:pos x="41" y="22"/>
                </a:cxn>
                <a:cxn ang="0">
                  <a:pos x="20" y="44"/>
                </a:cxn>
                <a:cxn ang="0">
                  <a:pos x="6" y="73"/>
                </a:cxn>
                <a:cxn ang="0">
                  <a:pos x="0" y="102"/>
                </a:cxn>
                <a:cxn ang="0">
                  <a:pos x="0" y="131"/>
                </a:cxn>
                <a:cxn ang="0">
                  <a:pos x="13" y="160"/>
                </a:cxn>
                <a:cxn ang="0">
                  <a:pos x="27" y="182"/>
                </a:cxn>
                <a:cxn ang="0">
                  <a:pos x="48" y="196"/>
                </a:cxn>
                <a:cxn ang="0">
                  <a:pos x="75" y="204"/>
                </a:cxn>
                <a:cxn ang="0">
                  <a:pos x="96" y="211"/>
                </a:cxn>
                <a:cxn ang="0">
                  <a:pos x="151" y="196"/>
                </a:cxn>
                <a:cxn ang="0">
                  <a:pos x="171" y="182"/>
                </a:cxn>
                <a:cxn ang="0">
                  <a:pos x="185" y="160"/>
                </a:cxn>
                <a:cxn ang="0">
                  <a:pos x="199" y="131"/>
                </a:cxn>
                <a:cxn ang="0">
                  <a:pos x="199" y="102"/>
                </a:cxn>
              </a:cxnLst>
              <a:rect l="0" t="0" r="r" b="b"/>
              <a:pathLst>
                <a:path w="199" h="211">
                  <a:moveTo>
                    <a:pt x="199" y="102"/>
                  </a:moveTo>
                  <a:lnTo>
                    <a:pt x="192" y="73"/>
                  </a:lnTo>
                  <a:lnTo>
                    <a:pt x="178" y="44"/>
                  </a:lnTo>
                  <a:lnTo>
                    <a:pt x="158" y="22"/>
                  </a:lnTo>
                  <a:lnTo>
                    <a:pt x="130" y="0"/>
                  </a:lnTo>
                  <a:lnTo>
                    <a:pt x="96" y="0"/>
                  </a:lnTo>
                  <a:lnTo>
                    <a:pt x="68" y="7"/>
                  </a:lnTo>
                  <a:lnTo>
                    <a:pt x="41" y="22"/>
                  </a:lnTo>
                  <a:lnTo>
                    <a:pt x="20" y="44"/>
                  </a:lnTo>
                  <a:lnTo>
                    <a:pt x="6" y="73"/>
                  </a:lnTo>
                  <a:lnTo>
                    <a:pt x="0" y="102"/>
                  </a:lnTo>
                  <a:lnTo>
                    <a:pt x="0" y="131"/>
                  </a:lnTo>
                  <a:lnTo>
                    <a:pt x="13" y="160"/>
                  </a:lnTo>
                  <a:lnTo>
                    <a:pt x="27" y="182"/>
                  </a:lnTo>
                  <a:lnTo>
                    <a:pt x="48" y="196"/>
                  </a:lnTo>
                  <a:lnTo>
                    <a:pt x="75" y="204"/>
                  </a:lnTo>
                  <a:lnTo>
                    <a:pt x="96" y="211"/>
                  </a:lnTo>
                  <a:lnTo>
                    <a:pt x="151" y="196"/>
                  </a:lnTo>
                  <a:lnTo>
                    <a:pt x="171" y="182"/>
                  </a:lnTo>
                  <a:lnTo>
                    <a:pt x="185" y="160"/>
                  </a:lnTo>
                  <a:lnTo>
                    <a:pt x="199" y="131"/>
                  </a:lnTo>
                  <a:lnTo>
                    <a:pt x="199" y="10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67" name="Freeform 47"/>
            <p:cNvSpPr>
              <a:spLocks/>
            </p:cNvSpPr>
            <p:nvPr/>
          </p:nvSpPr>
          <p:spPr bwMode="auto">
            <a:xfrm>
              <a:off x="19665" y="3311"/>
              <a:ext cx="199" cy="211"/>
            </a:xfrm>
            <a:custGeom>
              <a:avLst/>
              <a:gdLst/>
              <a:ahLst/>
              <a:cxnLst>
                <a:cxn ang="0">
                  <a:pos x="199" y="102"/>
                </a:cxn>
                <a:cxn ang="0">
                  <a:pos x="192" y="73"/>
                </a:cxn>
                <a:cxn ang="0">
                  <a:pos x="179" y="44"/>
                </a:cxn>
                <a:cxn ang="0">
                  <a:pos x="158" y="22"/>
                </a:cxn>
                <a:cxn ang="0">
                  <a:pos x="130" y="0"/>
                </a:cxn>
                <a:cxn ang="0">
                  <a:pos x="96" y="0"/>
                </a:cxn>
                <a:cxn ang="0">
                  <a:pos x="69" y="7"/>
                </a:cxn>
                <a:cxn ang="0">
                  <a:pos x="41" y="22"/>
                </a:cxn>
                <a:cxn ang="0">
                  <a:pos x="20" y="44"/>
                </a:cxn>
                <a:cxn ang="0">
                  <a:pos x="7" y="73"/>
                </a:cxn>
                <a:cxn ang="0">
                  <a:pos x="0" y="102"/>
                </a:cxn>
                <a:cxn ang="0">
                  <a:pos x="0" y="131"/>
                </a:cxn>
                <a:cxn ang="0">
                  <a:pos x="14" y="160"/>
                </a:cxn>
                <a:cxn ang="0">
                  <a:pos x="27" y="182"/>
                </a:cxn>
                <a:cxn ang="0">
                  <a:pos x="48" y="196"/>
                </a:cxn>
                <a:cxn ang="0">
                  <a:pos x="75" y="204"/>
                </a:cxn>
                <a:cxn ang="0">
                  <a:pos x="96" y="211"/>
                </a:cxn>
                <a:cxn ang="0">
                  <a:pos x="151" y="196"/>
                </a:cxn>
                <a:cxn ang="0">
                  <a:pos x="172" y="182"/>
                </a:cxn>
                <a:cxn ang="0">
                  <a:pos x="185" y="160"/>
                </a:cxn>
                <a:cxn ang="0">
                  <a:pos x="199" y="131"/>
                </a:cxn>
                <a:cxn ang="0">
                  <a:pos x="199" y="102"/>
                </a:cxn>
              </a:cxnLst>
              <a:rect l="0" t="0" r="r" b="b"/>
              <a:pathLst>
                <a:path w="199" h="211">
                  <a:moveTo>
                    <a:pt x="199" y="102"/>
                  </a:moveTo>
                  <a:lnTo>
                    <a:pt x="192" y="73"/>
                  </a:lnTo>
                  <a:lnTo>
                    <a:pt x="179" y="44"/>
                  </a:lnTo>
                  <a:lnTo>
                    <a:pt x="158" y="22"/>
                  </a:lnTo>
                  <a:lnTo>
                    <a:pt x="130" y="0"/>
                  </a:lnTo>
                  <a:lnTo>
                    <a:pt x="96" y="0"/>
                  </a:lnTo>
                  <a:lnTo>
                    <a:pt x="69" y="7"/>
                  </a:lnTo>
                  <a:lnTo>
                    <a:pt x="41" y="22"/>
                  </a:lnTo>
                  <a:lnTo>
                    <a:pt x="20" y="44"/>
                  </a:lnTo>
                  <a:lnTo>
                    <a:pt x="7" y="73"/>
                  </a:lnTo>
                  <a:lnTo>
                    <a:pt x="0" y="102"/>
                  </a:lnTo>
                  <a:lnTo>
                    <a:pt x="0" y="131"/>
                  </a:lnTo>
                  <a:lnTo>
                    <a:pt x="14" y="160"/>
                  </a:lnTo>
                  <a:lnTo>
                    <a:pt x="27" y="182"/>
                  </a:lnTo>
                  <a:lnTo>
                    <a:pt x="48" y="196"/>
                  </a:lnTo>
                  <a:lnTo>
                    <a:pt x="75" y="204"/>
                  </a:lnTo>
                  <a:lnTo>
                    <a:pt x="96" y="211"/>
                  </a:lnTo>
                  <a:lnTo>
                    <a:pt x="151" y="196"/>
                  </a:lnTo>
                  <a:lnTo>
                    <a:pt x="172" y="182"/>
                  </a:lnTo>
                  <a:lnTo>
                    <a:pt x="185" y="160"/>
                  </a:lnTo>
                  <a:lnTo>
                    <a:pt x="199" y="131"/>
                  </a:lnTo>
                  <a:lnTo>
                    <a:pt x="199" y="10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68" name="Freeform 48"/>
            <p:cNvSpPr>
              <a:spLocks/>
            </p:cNvSpPr>
            <p:nvPr/>
          </p:nvSpPr>
          <p:spPr bwMode="auto">
            <a:xfrm>
              <a:off x="20490" y="3311"/>
              <a:ext cx="220" cy="596"/>
            </a:xfrm>
            <a:custGeom>
              <a:avLst/>
              <a:gdLst/>
              <a:ahLst/>
              <a:cxnLst>
                <a:cxn ang="0">
                  <a:pos x="220" y="211"/>
                </a:cxn>
                <a:cxn ang="0">
                  <a:pos x="213" y="124"/>
                </a:cxn>
                <a:cxn ang="0">
                  <a:pos x="185" y="51"/>
                </a:cxn>
                <a:cxn ang="0">
                  <a:pos x="151" y="14"/>
                </a:cxn>
                <a:cxn ang="0">
                  <a:pos x="96" y="0"/>
                </a:cxn>
                <a:cxn ang="0">
                  <a:pos x="68" y="0"/>
                </a:cxn>
                <a:cxn ang="0">
                  <a:pos x="41" y="14"/>
                </a:cxn>
                <a:cxn ang="0">
                  <a:pos x="27" y="29"/>
                </a:cxn>
                <a:cxn ang="0">
                  <a:pos x="13" y="51"/>
                </a:cxn>
                <a:cxn ang="0">
                  <a:pos x="0" y="80"/>
                </a:cxn>
                <a:cxn ang="0">
                  <a:pos x="0" y="131"/>
                </a:cxn>
                <a:cxn ang="0">
                  <a:pos x="27" y="174"/>
                </a:cxn>
                <a:cxn ang="0">
                  <a:pos x="48" y="196"/>
                </a:cxn>
                <a:cxn ang="0">
                  <a:pos x="68" y="204"/>
                </a:cxn>
                <a:cxn ang="0">
                  <a:pos x="96" y="211"/>
                </a:cxn>
                <a:cxn ang="0">
                  <a:pos x="123" y="211"/>
                </a:cxn>
                <a:cxn ang="0">
                  <a:pos x="165" y="182"/>
                </a:cxn>
                <a:cxn ang="0">
                  <a:pos x="178" y="182"/>
                </a:cxn>
                <a:cxn ang="0">
                  <a:pos x="178" y="211"/>
                </a:cxn>
                <a:cxn ang="0">
                  <a:pos x="165" y="313"/>
                </a:cxn>
                <a:cxn ang="0">
                  <a:pos x="137" y="407"/>
                </a:cxn>
                <a:cxn ang="0">
                  <a:pos x="96" y="487"/>
                </a:cxn>
                <a:cxn ang="0">
                  <a:pos x="48" y="545"/>
                </a:cxn>
                <a:cxn ang="0">
                  <a:pos x="34" y="560"/>
                </a:cxn>
                <a:cxn ang="0">
                  <a:pos x="34" y="567"/>
                </a:cxn>
                <a:cxn ang="0">
                  <a:pos x="27" y="574"/>
                </a:cxn>
                <a:cxn ang="0">
                  <a:pos x="34" y="589"/>
                </a:cxn>
                <a:cxn ang="0">
                  <a:pos x="41" y="596"/>
                </a:cxn>
                <a:cxn ang="0">
                  <a:pos x="48" y="596"/>
                </a:cxn>
                <a:cxn ang="0">
                  <a:pos x="68" y="582"/>
                </a:cxn>
                <a:cxn ang="0">
                  <a:pos x="103" y="552"/>
                </a:cxn>
                <a:cxn ang="0">
                  <a:pos x="144" y="494"/>
                </a:cxn>
                <a:cxn ang="0">
                  <a:pos x="178" y="414"/>
                </a:cxn>
                <a:cxn ang="0">
                  <a:pos x="206" y="320"/>
                </a:cxn>
                <a:cxn ang="0">
                  <a:pos x="220" y="211"/>
                </a:cxn>
              </a:cxnLst>
              <a:rect l="0" t="0" r="r" b="b"/>
              <a:pathLst>
                <a:path w="220" h="596">
                  <a:moveTo>
                    <a:pt x="220" y="211"/>
                  </a:moveTo>
                  <a:lnTo>
                    <a:pt x="213" y="124"/>
                  </a:lnTo>
                  <a:lnTo>
                    <a:pt x="185" y="51"/>
                  </a:lnTo>
                  <a:lnTo>
                    <a:pt x="151" y="14"/>
                  </a:lnTo>
                  <a:lnTo>
                    <a:pt x="96" y="0"/>
                  </a:lnTo>
                  <a:lnTo>
                    <a:pt x="68" y="0"/>
                  </a:lnTo>
                  <a:lnTo>
                    <a:pt x="41" y="14"/>
                  </a:lnTo>
                  <a:lnTo>
                    <a:pt x="27" y="29"/>
                  </a:lnTo>
                  <a:lnTo>
                    <a:pt x="13" y="51"/>
                  </a:lnTo>
                  <a:lnTo>
                    <a:pt x="0" y="80"/>
                  </a:lnTo>
                  <a:lnTo>
                    <a:pt x="0" y="131"/>
                  </a:lnTo>
                  <a:lnTo>
                    <a:pt x="27" y="174"/>
                  </a:lnTo>
                  <a:lnTo>
                    <a:pt x="48" y="196"/>
                  </a:lnTo>
                  <a:lnTo>
                    <a:pt x="68" y="204"/>
                  </a:lnTo>
                  <a:lnTo>
                    <a:pt x="96" y="211"/>
                  </a:lnTo>
                  <a:lnTo>
                    <a:pt x="123" y="211"/>
                  </a:lnTo>
                  <a:lnTo>
                    <a:pt x="165" y="182"/>
                  </a:lnTo>
                  <a:lnTo>
                    <a:pt x="178" y="182"/>
                  </a:lnTo>
                  <a:lnTo>
                    <a:pt x="178" y="211"/>
                  </a:lnTo>
                  <a:lnTo>
                    <a:pt x="165" y="313"/>
                  </a:lnTo>
                  <a:lnTo>
                    <a:pt x="137" y="407"/>
                  </a:lnTo>
                  <a:lnTo>
                    <a:pt x="96" y="487"/>
                  </a:lnTo>
                  <a:lnTo>
                    <a:pt x="48" y="545"/>
                  </a:lnTo>
                  <a:lnTo>
                    <a:pt x="34" y="560"/>
                  </a:lnTo>
                  <a:lnTo>
                    <a:pt x="34" y="567"/>
                  </a:lnTo>
                  <a:lnTo>
                    <a:pt x="27" y="574"/>
                  </a:lnTo>
                  <a:lnTo>
                    <a:pt x="34" y="589"/>
                  </a:lnTo>
                  <a:lnTo>
                    <a:pt x="41" y="596"/>
                  </a:lnTo>
                  <a:lnTo>
                    <a:pt x="48" y="596"/>
                  </a:lnTo>
                  <a:lnTo>
                    <a:pt x="68" y="582"/>
                  </a:lnTo>
                  <a:lnTo>
                    <a:pt x="103" y="552"/>
                  </a:lnTo>
                  <a:lnTo>
                    <a:pt x="144" y="494"/>
                  </a:lnTo>
                  <a:lnTo>
                    <a:pt x="178" y="414"/>
                  </a:lnTo>
                  <a:lnTo>
                    <a:pt x="206" y="320"/>
                  </a:lnTo>
                  <a:lnTo>
                    <a:pt x="220" y="2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69" name="Freeform 49"/>
            <p:cNvSpPr>
              <a:spLocks/>
            </p:cNvSpPr>
            <p:nvPr/>
          </p:nvSpPr>
          <p:spPr bwMode="auto">
            <a:xfrm>
              <a:off x="21232" y="2635"/>
              <a:ext cx="1031" cy="909"/>
            </a:xfrm>
            <a:custGeom>
              <a:avLst/>
              <a:gdLst/>
              <a:ahLst/>
              <a:cxnLst>
                <a:cxn ang="0">
                  <a:pos x="110" y="792"/>
                </a:cxn>
                <a:cxn ang="0">
                  <a:pos x="96" y="829"/>
                </a:cxn>
                <a:cxn ang="0">
                  <a:pos x="103" y="887"/>
                </a:cxn>
                <a:cxn ang="0">
                  <a:pos x="130" y="909"/>
                </a:cxn>
                <a:cxn ang="0">
                  <a:pos x="179" y="901"/>
                </a:cxn>
                <a:cxn ang="0">
                  <a:pos x="213" y="872"/>
                </a:cxn>
                <a:cxn ang="0">
                  <a:pos x="227" y="836"/>
                </a:cxn>
                <a:cxn ang="0">
                  <a:pos x="247" y="749"/>
                </a:cxn>
                <a:cxn ang="0">
                  <a:pos x="295" y="523"/>
                </a:cxn>
                <a:cxn ang="0">
                  <a:pos x="337" y="371"/>
                </a:cxn>
                <a:cxn ang="0">
                  <a:pos x="343" y="327"/>
                </a:cxn>
                <a:cxn ang="0">
                  <a:pos x="350" y="298"/>
                </a:cxn>
                <a:cxn ang="0">
                  <a:pos x="378" y="247"/>
                </a:cxn>
                <a:cxn ang="0">
                  <a:pos x="453" y="145"/>
                </a:cxn>
                <a:cxn ang="0">
                  <a:pos x="584" y="58"/>
                </a:cxn>
                <a:cxn ang="0">
                  <a:pos x="715" y="58"/>
                </a:cxn>
                <a:cxn ang="0">
                  <a:pos x="763" y="131"/>
                </a:cxn>
                <a:cxn ang="0">
                  <a:pos x="756" y="269"/>
                </a:cxn>
                <a:cxn ang="0">
                  <a:pos x="701" y="487"/>
                </a:cxn>
                <a:cxn ang="0">
                  <a:pos x="646" y="654"/>
                </a:cxn>
                <a:cxn ang="0">
                  <a:pos x="625" y="705"/>
                </a:cxn>
                <a:cxn ang="0">
                  <a:pos x="639" y="807"/>
                </a:cxn>
                <a:cxn ang="0">
                  <a:pos x="721" y="894"/>
                </a:cxn>
                <a:cxn ang="0">
                  <a:pos x="852" y="894"/>
                </a:cxn>
                <a:cxn ang="0">
                  <a:pos x="955" y="792"/>
                </a:cxn>
                <a:cxn ang="0">
                  <a:pos x="1010" y="669"/>
                </a:cxn>
                <a:cxn ang="0">
                  <a:pos x="1031" y="596"/>
                </a:cxn>
                <a:cxn ang="0">
                  <a:pos x="996" y="581"/>
                </a:cxn>
                <a:cxn ang="0">
                  <a:pos x="976" y="618"/>
                </a:cxn>
                <a:cxn ang="0">
                  <a:pos x="900" y="792"/>
                </a:cxn>
                <a:cxn ang="0">
                  <a:pos x="783" y="865"/>
                </a:cxn>
                <a:cxn ang="0">
                  <a:pos x="756" y="858"/>
                </a:cxn>
                <a:cxn ang="0">
                  <a:pos x="742" y="821"/>
                </a:cxn>
                <a:cxn ang="0">
                  <a:pos x="749" y="727"/>
                </a:cxn>
                <a:cxn ang="0">
                  <a:pos x="797" y="581"/>
                </a:cxn>
                <a:cxn ang="0">
                  <a:pos x="859" y="385"/>
                </a:cxn>
                <a:cxn ang="0">
                  <a:pos x="886" y="211"/>
                </a:cxn>
                <a:cxn ang="0">
                  <a:pos x="831" y="58"/>
                </a:cxn>
                <a:cxn ang="0">
                  <a:pos x="673" y="0"/>
                </a:cxn>
                <a:cxn ang="0">
                  <a:pos x="502" y="51"/>
                </a:cxn>
                <a:cxn ang="0">
                  <a:pos x="398" y="138"/>
                </a:cxn>
                <a:cxn ang="0">
                  <a:pos x="350" y="102"/>
                </a:cxn>
                <a:cxn ang="0">
                  <a:pos x="261" y="7"/>
                </a:cxn>
                <a:cxn ang="0">
                  <a:pos x="144" y="14"/>
                </a:cxn>
                <a:cxn ang="0">
                  <a:pos x="75" y="80"/>
                </a:cxn>
                <a:cxn ang="0">
                  <a:pos x="14" y="232"/>
                </a:cxn>
                <a:cxn ang="0">
                  <a:pos x="0" y="305"/>
                </a:cxn>
                <a:cxn ang="0">
                  <a:pos x="14" y="320"/>
                </a:cxn>
                <a:cxn ang="0">
                  <a:pos x="34" y="327"/>
                </a:cxn>
                <a:cxn ang="0">
                  <a:pos x="48" y="305"/>
                </a:cxn>
                <a:cxn ang="0">
                  <a:pos x="82" y="182"/>
                </a:cxn>
                <a:cxn ang="0">
                  <a:pos x="151" y="58"/>
                </a:cxn>
                <a:cxn ang="0">
                  <a:pos x="213" y="43"/>
                </a:cxn>
                <a:cxn ang="0">
                  <a:pos x="240" y="65"/>
                </a:cxn>
                <a:cxn ang="0">
                  <a:pos x="254" y="109"/>
                </a:cxn>
                <a:cxn ang="0">
                  <a:pos x="247" y="196"/>
                </a:cxn>
                <a:cxn ang="0">
                  <a:pos x="220" y="305"/>
                </a:cxn>
              </a:cxnLst>
              <a:rect l="0" t="0" r="r" b="b"/>
              <a:pathLst>
                <a:path w="1031" h="909">
                  <a:moveTo>
                    <a:pt x="110" y="770"/>
                  </a:moveTo>
                  <a:lnTo>
                    <a:pt x="110" y="792"/>
                  </a:lnTo>
                  <a:lnTo>
                    <a:pt x="103" y="807"/>
                  </a:lnTo>
                  <a:lnTo>
                    <a:pt x="96" y="829"/>
                  </a:lnTo>
                  <a:lnTo>
                    <a:pt x="96" y="872"/>
                  </a:lnTo>
                  <a:lnTo>
                    <a:pt x="103" y="887"/>
                  </a:lnTo>
                  <a:lnTo>
                    <a:pt x="117" y="901"/>
                  </a:lnTo>
                  <a:lnTo>
                    <a:pt x="130" y="909"/>
                  </a:lnTo>
                  <a:lnTo>
                    <a:pt x="165" y="909"/>
                  </a:lnTo>
                  <a:lnTo>
                    <a:pt x="179" y="901"/>
                  </a:lnTo>
                  <a:lnTo>
                    <a:pt x="199" y="887"/>
                  </a:lnTo>
                  <a:lnTo>
                    <a:pt x="213" y="872"/>
                  </a:lnTo>
                  <a:lnTo>
                    <a:pt x="220" y="850"/>
                  </a:lnTo>
                  <a:lnTo>
                    <a:pt x="227" y="836"/>
                  </a:lnTo>
                  <a:lnTo>
                    <a:pt x="234" y="792"/>
                  </a:lnTo>
                  <a:lnTo>
                    <a:pt x="247" y="749"/>
                  </a:lnTo>
                  <a:lnTo>
                    <a:pt x="254" y="705"/>
                  </a:lnTo>
                  <a:lnTo>
                    <a:pt x="295" y="523"/>
                  </a:lnTo>
                  <a:lnTo>
                    <a:pt x="330" y="385"/>
                  </a:lnTo>
                  <a:lnTo>
                    <a:pt x="337" y="371"/>
                  </a:lnTo>
                  <a:lnTo>
                    <a:pt x="337" y="349"/>
                  </a:lnTo>
                  <a:lnTo>
                    <a:pt x="343" y="327"/>
                  </a:lnTo>
                  <a:lnTo>
                    <a:pt x="350" y="312"/>
                  </a:lnTo>
                  <a:lnTo>
                    <a:pt x="350" y="298"/>
                  </a:lnTo>
                  <a:lnTo>
                    <a:pt x="357" y="291"/>
                  </a:lnTo>
                  <a:lnTo>
                    <a:pt x="378" y="247"/>
                  </a:lnTo>
                  <a:lnTo>
                    <a:pt x="405" y="196"/>
                  </a:lnTo>
                  <a:lnTo>
                    <a:pt x="453" y="145"/>
                  </a:lnTo>
                  <a:lnTo>
                    <a:pt x="508" y="94"/>
                  </a:lnTo>
                  <a:lnTo>
                    <a:pt x="584" y="58"/>
                  </a:lnTo>
                  <a:lnTo>
                    <a:pt x="667" y="43"/>
                  </a:lnTo>
                  <a:lnTo>
                    <a:pt x="715" y="58"/>
                  </a:lnTo>
                  <a:lnTo>
                    <a:pt x="749" y="87"/>
                  </a:lnTo>
                  <a:lnTo>
                    <a:pt x="763" y="131"/>
                  </a:lnTo>
                  <a:lnTo>
                    <a:pt x="770" y="182"/>
                  </a:lnTo>
                  <a:lnTo>
                    <a:pt x="756" y="269"/>
                  </a:lnTo>
                  <a:lnTo>
                    <a:pt x="735" y="378"/>
                  </a:lnTo>
                  <a:lnTo>
                    <a:pt x="701" y="487"/>
                  </a:lnTo>
                  <a:lnTo>
                    <a:pt x="667" y="581"/>
                  </a:lnTo>
                  <a:lnTo>
                    <a:pt x="646" y="654"/>
                  </a:lnTo>
                  <a:lnTo>
                    <a:pt x="632" y="683"/>
                  </a:lnTo>
                  <a:lnTo>
                    <a:pt x="625" y="705"/>
                  </a:lnTo>
                  <a:lnTo>
                    <a:pt x="625" y="741"/>
                  </a:lnTo>
                  <a:lnTo>
                    <a:pt x="639" y="807"/>
                  </a:lnTo>
                  <a:lnTo>
                    <a:pt x="667" y="865"/>
                  </a:lnTo>
                  <a:lnTo>
                    <a:pt x="721" y="894"/>
                  </a:lnTo>
                  <a:lnTo>
                    <a:pt x="783" y="909"/>
                  </a:lnTo>
                  <a:lnTo>
                    <a:pt x="852" y="894"/>
                  </a:lnTo>
                  <a:lnTo>
                    <a:pt x="907" y="850"/>
                  </a:lnTo>
                  <a:lnTo>
                    <a:pt x="955" y="792"/>
                  </a:lnTo>
                  <a:lnTo>
                    <a:pt x="990" y="727"/>
                  </a:lnTo>
                  <a:lnTo>
                    <a:pt x="1010" y="669"/>
                  </a:lnTo>
                  <a:lnTo>
                    <a:pt x="1024" y="625"/>
                  </a:lnTo>
                  <a:lnTo>
                    <a:pt x="1031" y="596"/>
                  </a:lnTo>
                  <a:lnTo>
                    <a:pt x="1017" y="581"/>
                  </a:lnTo>
                  <a:lnTo>
                    <a:pt x="996" y="581"/>
                  </a:lnTo>
                  <a:lnTo>
                    <a:pt x="983" y="596"/>
                  </a:lnTo>
                  <a:lnTo>
                    <a:pt x="976" y="618"/>
                  </a:lnTo>
                  <a:lnTo>
                    <a:pt x="941" y="712"/>
                  </a:lnTo>
                  <a:lnTo>
                    <a:pt x="900" y="792"/>
                  </a:lnTo>
                  <a:lnTo>
                    <a:pt x="845" y="843"/>
                  </a:lnTo>
                  <a:lnTo>
                    <a:pt x="783" y="865"/>
                  </a:lnTo>
                  <a:lnTo>
                    <a:pt x="770" y="865"/>
                  </a:lnTo>
                  <a:lnTo>
                    <a:pt x="756" y="858"/>
                  </a:lnTo>
                  <a:lnTo>
                    <a:pt x="742" y="843"/>
                  </a:lnTo>
                  <a:lnTo>
                    <a:pt x="742" y="821"/>
                  </a:lnTo>
                  <a:lnTo>
                    <a:pt x="735" y="800"/>
                  </a:lnTo>
                  <a:lnTo>
                    <a:pt x="749" y="727"/>
                  </a:lnTo>
                  <a:lnTo>
                    <a:pt x="770" y="654"/>
                  </a:lnTo>
                  <a:lnTo>
                    <a:pt x="797" y="581"/>
                  </a:lnTo>
                  <a:lnTo>
                    <a:pt x="831" y="487"/>
                  </a:lnTo>
                  <a:lnTo>
                    <a:pt x="859" y="385"/>
                  </a:lnTo>
                  <a:lnTo>
                    <a:pt x="880" y="291"/>
                  </a:lnTo>
                  <a:lnTo>
                    <a:pt x="886" y="211"/>
                  </a:lnTo>
                  <a:lnTo>
                    <a:pt x="873" y="123"/>
                  </a:lnTo>
                  <a:lnTo>
                    <a:pt x="831" y="58"/>
                  </a:lnTo>
                  <a:lnTo>
                    <a:pt x="763" y="14"/>
                  </a:lnTo>
                  <a:lnTo>
                    <a:pt x="673" y="0"/>
                  </a:lnTo>
                  <a:lnTo>
                    <a:pt x="577" y="14"/>
                  </a:lnTo>
                  <a:lnTo>
                    <a:pt x="502" y="51"/>
                  </a:lnTo>
                  <a:lnTo>
                    <a:pt x="447" y="94"/>
                  </a:lnTo>
                  <a:lnTo>
                    <a:pt x="398" y="138"/>
                  </a:lnTo>
                  <a:lnTo>
                    <a:pt x="371" y="174"/>
                  </a:lnTo>
                  <a:lnTo>
                    <a:pt x="350" y="102"/>
                  </a:lnTo>
                  <a:lnTo>
                    <a:pt x="316" y="43"/>
                  </a:lnTo>
                  <a:lnTo>
                    <a:pt x="261" y="7"/>
                  </a:lnTo>
                  <a:lnTo>
                    <a:pt x="199" y="0"/>
                  </a:lnTo>
                  <a:lnTo>
                    <a:pt x="144" y="14"/>
                  </a:lnTo>
                  <a:lnTo>
                    <a:pt x="103" y="43"/>
                  </a:lnTo>
                  <a:lnTo>
                    <a:pt x="75" y="80"/>
                  </a:lnTo>
                  <a:lnTo>
                    <a:pt x="55" y="116"/>
                  </a:lnTo>
                  <a:lnTo>
                    <a:pt x="14" y="232"/>
                  </a:lnTo>
                  <a:lnTo>
                    <a:pt x="7" y="283"/>
                  </a:lnTo>
                  <a:lnTo>
                    <a:pt x="0" y="305"/>
                  </a:lnTo>
                  <a:lnTo>
                    <a:pt x="0" y="320"/>
                  </a:lnTo>
                  <a:lnTo>
                    <a:pt x="14" y="320"/>
                  </a:lnTo>
                  <a:lnTo>
                    <a:pt x="20" y="327"/>
                  </a:lnTo>
                  <a:lnTo>
                    <a:pt x="34" y="327"/>
                  </a:lnTo>
                  <a:lnTo>
                    <a:pt x="41" y="320"/>
                  </a:lnTo>
                  <a:lnTo>
                    <a:pt x="48" y="305"/>
                  </a:lnTo>
                  <a:lnTo>
                    <a:pt x="55" y="283"/>
                  </a:lnTo>
                  <a:lnTo>
                    <a:pt x="82" y="182"/>
                  </a:lnTo>
                  <a:lnTo>
                    <a:pt x="110" y="109"/>
                  </a:lnTo>
                  <a:lnTo>
                    <a:pt x="151" y="58"/>
                  </a:lnTo>
                  <a:lnTo>
                    <a:pt x="192" y="43"/>
                  </a:lnTo>
                  <a:lnTo>
                    <a:pt x="213" y="43"/>
                  </a:lnTo>
                  <a:lnTo>
                    <a:pt x="227" y="51"/>
                  </a:lnTo>
                  <a:lnTo>
                    <a:pt x="240" y="65"/>
                  </a:lnTo>
                  <a:lnTo>
                    <a:pt x="247" y="80"/>
                  </a:lnTo>
                  <a:lnTo>
                    <a:pt x="254" y="109"/>
                  </a:lnTo>
                  <a:lnTo>
                    <a:pt x="254" y="167"/>
                  </a:lnTo>
                  <a:lnTo>
                    <a:pt x="247" y="196"/>
                  </a:lnTo>
                  <a:lnTo>
                    <a:pt x="240" y="240"/>
                  </a:lnTo>
                  <a:lnTo>
                    <a:pt x="220" y="305"/>
                  </a:lnTo>
                  <a:lnTo>
                    <a:pt x="110" y="77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70" name="Freeform 50"/>
            <p:cNvSpPr>
              <a:spLocks/>
            </p:cNvSpPr>
            <p:nvPr/>
          </p:nvSpPr>
          <p:spPr bwMode="auto">
            <a:xfrm>
              <a:off x="22455" y="2017"/>
              <a:ext cx="674" cy="2006"/>
            </a:xfrm>
            <a:custGeom>
              <a:avLst/>
              <a:gdLst/>
              <a:ahLst/>
              <a:cxnLst>
                <a:cxn ang="0">
                  <a:pos x="399" y="254"/>
                </a:cxn>
                <a:cxn ang="0">
                  <a:pos x="358" y="131"/>
                </a:cxn>
                <a:cxn ang="0">
                  <a:pos x="213" y="29"/>
                </a:cxn>
                <a:cxn ang="0">
                  <a:pos x="35" y="0"/>
                </a:cxn>
                <a:cxn ang="0">
                  <a:pos x="0" y="7"/>
                </a:cxn>
                <a:cxn ang="0">
                  <a:pos x="7" y="36"/>
                </a:cxn>
                <a:cxn ang="0">
                  <a:pos x="28" y="43"/>
                </a:cxn>
                <a:cxn ang="0">
                  <a:pos x="172" y="87"/>
                </a:cxn>
                <a:cxn ang="0">
                  <a:pos x="248" y="167"/>
                </a:cxn>
                <a:cxn ang="0">
                  <a:pos x="268" y="232"/>
                </a:cxn>
                <a:cxn ang="0">
                  <a:pos x="275" y="792"/>
                </a:cxn>
                <a:cxn ang="0">
                  <a:pos x="344" y="916"/>
                </a:cxn>
                <a:cxn ang="0">
                  <a:pos x="447" y="989"/>
                </a:cxn>
                <a:cxn ang="0">
                  <a:pos x="399" y="1039"/>
                </a:cxn>
                <a:cxn ang="0">
                  <a:pos x="303" y="1141"/>
                </a:cxn>
                <a:cxn ang="0">
                  <a:pos x="275" y="1236"/>
                </a:cxn>
                <a:cxn ang="0">
                  <a:pos x="268" y="1788"/>
                </a:cxn>
                <a:cxn ang="0">
                  <a:pos x="227" y="1868"/>
                </a:cxn>
                <a:cxn ang="0">
                  <a:pos x="158" y="1926"/>
                </a:cxn>
                <a:cxn ang="0">
                  <a:pos x="14" y="1963"/>
                </a:cxn>
                <a:cxn ang="0">
                  <a:pos x="0" y="1992"/>
                </a:cxn>
                <a:cxn ang="0">
                  <a:pos x="35" y="2006"/>
                </a:cxn>
                <a:cxn ang="0">
                  <a:pos x="248" y="1963"/>
                </a:cxn>
                <a:cxn ang="0">
                  <a:pos x="378" y="1839"/>
                </a:cxn>
                <a:cxn ang="0">
                  <a:pos x="399" y="1301"/>
                </a:cxn>
                <a:cxn ang="0">
                  <a:pos x="413" y="1185"/>
                </a:cxn>
                <a:cxn ang="0">
                  <a:pos x="447" y="1112"/>
                </a:cxn>
                <a:cxn ang="0">
                  <a:pos x="516" y="1061"/>
                </a:cxn>
                <a:cxn ang="0">
                  <a:pos x="646" y="1025"/>
                </a:cxn>
                <a:cxn ang="0">
                  <a:pos x="667" y="1018"/>
                </a:cxn>
                <a:cxn ang="0">
                  <a:pos x="674" y="989"/>
                </a:cxn>
                <a:cxn ang="0">
                  <a:pos x="646" y="981"/>
                </a:cxn>
                <a:cxn ang="0">
                  <a:pos x="543" y="959"/>
                </a:cxn>
                <a:cxn ang="0">
                  <a:pos x="447" y="887"/>
                </a:cxn>
                <a:cxn ang="0">
                  <a:pos x="399" y="734"/>
                </a:cxn>
              </a:cxnLst>
              <a:rect l="0" t="0" r="r" b="b"/>
              <a:pathLst>
                <a:path w="674" h="2006">
                  <a:moveTo>
                    <a:pt x="399" y="334"/>
                  </a:moveTo>
                  <a:lnTo>
                    <a:pt x="399" y="254"/>
                  </a:lnTo>
                  <a:lnTo>
                    <a:pt x="385" y="189"/>
                  </a:lnTo>
                  <a:lnTo>
                    <a:pt x="358" y="131"/>
                  </a:lnTo>
                  <a:lnTo>
                    <a:pt x="303" y="72"/>
                  </a:lnTo>
                  <a:lnTo>
                    <a:pt x="213" y="29"/>
                  </a:lnTo>
                  <a:lnTo>
                    <a:pt x="117" y="7"/>
                  </a:lnTo>
                  <a:lnTo>
                    <a:pt x="35" y="0"/>
                  </a:lnTo>
                  <a:lnTo>
                    <a:pt x="7" y="0"/>
                  </a:lnTo>
                  <a:lnTo>
                    <a:pt x="0" y="7"/>
                  </a:lnTo>
                  <a:lnTo>
                    <a:pt x="0" y="36"/>
                  </a:lnTo>
                  <a:lnTo>
                    <a:pt x="7" y="36"/>
                  </a:lnTo>
                  <a:lnTo>
                    <a:pt x="14" y="43"/>
                  </a:lnTo>
                  <a:lnTo>
                    <a:pt x="28" y="43"/>
                  </a:lnTo>
                  <a:lnTo>
                    <a:pt x="110" y="58"/>
                  </a:lnTo>
                  <a:lnTo>
                    <a:pt x="172" y="87"/>
                  </a:lnTo>
                  <a:lnTo>
                    <a:pt x="220" y="123"/>
                  </a:lnTo>
                  <a:lnTo>
                    <a:pt x="248" y="167"/>
                  </a:lnTo>
                  <a:lnTo>
                    <a:pt x="268" y="218"/>
                  </a:lnTo>
                  <a:lnTo>
                    <a:pt x="268" y="232"/>
                  </a:lnTo>
                  <a:lnTo>
                    <a:pt x="275" y="247"/>
                  </a:lnTo>
                  <a:lnTo>
                    <a:pt x="275" y="792"/>
                  </a:lnTo>
                  <a:lnTo>
                    <a:pt x="303" y="865"/>
                  </a:lnTo>
                  <a:lnTo>
                    <a:pt x="344" y="916"/>
                  </a:lnTo>
                  <a:lnTo>
                    <a:pt x="392" y="959"/>
                  </a:lnTo>
                  <a:lnTo>
                    <a:pt x="447" y="989"/>
                  </a:lnTo>
                  <a:lnTo>
                    <a:pt x="495" y="1003"/>
                  </a:lnTo>
                  <a:lnTo>
                    <a:pt x="399" y="1039"/>
                  </a:lnTo>
                  <a:lnTo>
                    <a:pt x="337" y="1090"/>
                  </a:lnTo>
                  <a:lnTo>
                    <a:pt x="303" y="1141"/>
                  </a:lnTo>
                  <a:lnTo>
                    <a:pt x="282" y="1192"/>
                  </a:lnTo>
                  <a:lnTo>
                    <a:pt x="275" y="1236"/>
                  </a:lnTo>
                  <a:lnTo>
                    <a:pt x="275" y="1723"/>
                  </a:lnTo>
                  <a:lnTo>
                    <a:pt x="268" y="1788"/>
                  </a:lnTo>
                  <a:lnTo>
                    <a:pt x="255" y="1832"/>
                  </a:lnTo>
                  <a:lnTo>
                    <a:pt x="227" y="1868"/>
                  </a:lnTo>
                  <a:lnTo>
                    <a:pt x="200" y="1897"/>
                  </a:lnTo>
                  <a:lnTo>
                    <a:pt x="158" y="1926"/>
                  </a:lnTo>
                  <a:lnTo>
                    <a:pt x="103" y="1948"/>
                  </a:lnTo>
                  <a:lnTo>
                    <a:pt x="14" y="1963"/>
                  </a:lnTo>
                  <a:lnTo>
                    <a:pt x="0" y="1977"/>
                  </a:lnTo>
                  <a:lnTo>
                    <a:pt x="0" y="1992"/>
                  </a:lnTo>
                  <a:lnTo>
                    <a:pt x="14" y="2006"/>
                  </a:lnTo>
                  <a:lnTo>
                    <a:pt x="35" y="2006"/>
                  </a:lnTo>
                  <a:lnTo>
                    <a:pt x="145" y="1992"/>
                  </a:lnTo>
                  <a:lnTo>
                    <a:pt x="248" y="1963"/>
                  </a:lnTo>
                  <a:lnTo>
                    <a:pt x="323" y="1912"/>
                  </a:lnTo>
                  <a:lnTo>
                    <a:pt x="378" y="1839"/>
                  </a:lnTo>
                  <a:lnTo>
                    <a:pt x="399" y="1759"/>
                  </a:lnTo>
                  <a:lnTo>
                    <a:pt x="399" y="1301"/>
                  </a:lnTo>
                  <a:lnTo>
                    <a:pt x="406" y="1228"/>
                  </a:lnTo>
                  <a:lnTo>
                    <a:pt x="413" y="1185"/>
                  </a:lnTo>
                  <a:lnTo>
                    <a:pt x="426" y="1149"/>
                  </a:lnTo>
                  <a:lnTo>
                    <a:pt x="447" y="1112"/>
                  </a:lnTo>
                  <a:lnTo>
                    <a:pt x="474" y="1090"/>
                  </a:lnTo>
                  <a:lnTo>
                    <a:pt x="516" y="1061"/>
                  </a:lnTo>
                  <a:lnTo>
                    <a:pt x="571" y="1039"/>
                  </a:lnTo>
                  <a:lnTo>
                    <a:pt x="646" y="1025"/>
                  </a:lnTo>
                  <a:lnTo>
                    <a:pt x="653" y="1025"/>
                  </a:lnTo>
                  <a:lnTo>
                    <a:pt x="667" y="1018"/>
                  </a:lnTo>
                  <a:lnTo>
                    <a:pt x="674" y="1018"/>
                  </a:lnTo>
                  <a:lnTo>
                    <a:pt x="674" y="989"/>
                  </a:lnTo>
                  <a:lnTo>
                    <a:pt x="667" y="981"/>
                  </a:lnTo>
                  <a:lnTo>
                    <a:pt x="646" y="981"/>
                  </a:lnTo>
                  <a:lnTo>
                    <a:pt x="598" y="974"/>
                  </a:lnTo>
                  <a:lnTo>
                    <a:pt x="543" y="959"/>
                  </a:lnTo>
                  <a:lnTo>
                    <a:pt x="488" y="930"/>
                  </a:lnTo>
                  <a:lnTo>
                    <a:pt x="447" y="887"/>
                  </a:lnTo>
                  <a:lnTo>
                    <a:pt x="413" y="821"/>
                  </a:lnTo>
                  <a:lnTo>
                    <a:pt x="399" y="734"/>
                  </a:lnTo>
                  <a:lnTo>
                    <a:pt x="399" y="33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897533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147B6143-0344-4873-8FCD-C31AE911AD5E}" type="slidenum">
              <a:rPr lang="he-IL" altLang="en-US" sz="1400"/>
              <a:pPr eaLnBrk="1" hangingPunct="1"/>
              <a:t>19</a:t>
            </a:fld>
            <a:endParaRPr lang="en-US" altLang="en-US" sz="1400"/>
          </a:p>
        </p:txBody>
      </p:sp>
      <p:pic>
        <p:nvPicPr>
          <p:cNvPr id="17411" name="Picture 11" descr="hierarchical"/>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132138" y="3017838"/>
            <a:ext cx="4679950" cy="3690937"/>
          </a:xfrm>
          <a:noFill/>
        </p:spPr>
      </p:pic>
      <p:sp>
        <p:nvSpPr>
          <p:cNvPr id="17412" name="Rectangle 5"/>
          <p:cNvSpPr>
            <a:spLocks noGrp="1" noChangeArrowheads="1"/>
          </p:cNvSpPr>
          <p:nvPr>
            <p:ph type="title"/>
          </p:nvPr>
        </p:nvSpPr>
        <p:spPr>
          <a:xfrm>
            <a:off x="457200" y="457200"/>
            <a:ext cx="8478838" cy="1143000"/>
          </a:xfrm>
        </p:spPr>
        <p:txBody>
          <a:bodyPr>
            <a:normAutofit fontScale="90000"/>
          </a:bodyPr>
          <a:lstStyle/>
          <a:p>
            <a:pPr algn="ctr" eaLnBrk="1" hangingPunct="1"/>
            <a:r>
              <a:rPr lang="en-US" altLang="en-US" sz="4700" b="1" dirty="0" smtClean="0"/>
              <a:t>Unsupervised learning:</a:t>
            </a:r>
            <a:br>
              <a:rPr lang="en-US" altLang="en-US" sz="4700" b="1" dirty="0" smtClean="0"/>
            </a:br>
            <a:r>
              <a:rPr lang="en-US" altLang="en-US" sz="4700" b="1" dirty="0" smtClean="0"/>
              <a:t>Clustering</a:t>
            </a:r>
          </a:p>
        </p:txBody>
      </p:sp>
      <p:sp>
        <p:nvSpPr>
          <p:cNvPr id="17413" name="Rectangle 8"/>
          <p:cNvSpPr>
            <a:spLocks noGrp="1" noChangeArrowheads="1"/>
          </p:cNvSpPr>
          <p:nvPr>
            <p:ph type="body" sz="half" idx="1"/>
          </p:nvPr>
        </p:nvSpPr>
        <p:spPr>
          <a:xfrm>
            <a:off x="971550" y="1628775"/>
            <a:ext cx="6840538" cy="2520950"/>
          </a:xfrm>
        </p:spPr>
        <p:txBody>
          <a:bodyPr/>
          <a:lstStyle/>
          <a:p>
            <a:pPr indent="17463" eaLnBrk="1" hangingPunct="1">
              <a:buFont typeface="Wingdings" pitchFamily="2" charset="2"/>
              <a:buNone/>
            </a:pPr>
            <a:r>
              <a:rPr lang="en-US" altLang="en-US" sz="2400" dirty="0" smtClean="0"/>
              <a:t>Seeks to place objects into meaningful groups automatically, based on their similarity. Does not require the groups to be predefined. The hope in applying clustering algorithms is that they will discover useful but unknown classes of items.</a:t>
            </a:r>
          </a:p>
        </p:txBody>
      </p:sp>
      <p:sp>
        <p:nvSpPr>
          <p:cNvPr id="2" name="Rectangle 1"/>
          <p:cNvSpPr/>
          <p:nvPr/>
        </p:nvSpPr>
        <p:spPr>
          <a:xfrm>
            <a:off x="3629" y="4267200"/>
            <a:ext cx="2667000" cy="523220"/>
          </a:xfrm>
          <a:prstGeom prst="rect">
            <a:avLst/>
          </a:prstGeom>
        </p:spPr>
        <p:txBody>
          <a:bodyPr wrap="square">
            <a:spAutoFit/>
          </a:bodyPr>
          <a:lstStyle/>
          <a:p>
            <a:r>
              <a:rPr lang="en-US" sz="2800" dirty="0"/>
              <a:t>Insider Threats</a:t>
            </a:r>
          </a:p>
        </p:txBody>
      </p:sp>
      <p:pic>
        <p:nvPicPr>
          <p:cNvPr id="7" name="Picture 2" descr="ענת קם בבית המשפט."/>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0" y="4790420"/>
            <a:ext cx="2509837"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347462" y="5225545"/>
            <a:ext cx="1763881" cy="523220"/>
          </a:xfrm>
          <a:prstGeom prst="rect">
            <a:avLst/>
          </a:prstGeom>
          <a:noFill/>
        </p:spPr>
        <p:txBody>
          <a:bodyPr wrap="none" rtlCol="0">
            <a:spAutoFit/>
          </a:bodyPr>
          <a:lstStyle/>
          <a:p>
            <a:r>
              <a:rPr lang="en-US" sz="2800" dirty="0" smtClean="0"/>
              <a:t>Talkbacks</a:t>
            </a:r>
            <a:endParaRPr lang="en-US" sz="2800" dirty="0"/>
          </a:p>
        </p:txBody>
      </p:sp>
    </p:spTree>
    <p:extLst>
      <p:ext uri="{BB962C8B-B14F-4D97-AF65-F5344CB8AC3E}">
        <p14:creationId xmlns:p14="http://schemas.microsoft.com/office/powerpoint/2010/main" val="391497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algn="ctr" eaLnBrk="1" hangingPunct="1"/>
            <a:r>
              <a:rPr lang="en-US" altLang="en-US" dirty="0" smtClean="0">
                <a:solidFill>
                  <a:schemeClr val="tx1"/>
                </a:solidFill>
              </a:rPr>
              <a:t>Learning from Observations</a:t>
            </a:r>
          </a:p>
        </p:txBody>
      </p:sp>
      <p:sp>
        <p:nvSpPr>
          <p:cNvPr id="6147" name="Rectangle 3"/>
          <p:cNvSpPr>
            <a:spLocks noGrp="1" noChangeArrowheads="1"/>
          </p:cNvSpPr>
          <p:nvPr>
            <p:ph type="subTitle" idx="1"/>
          </p:nvPr>
        </p:nvSpPr>
        <p:spPr>
          <a:xfrm>
            <a:off x="1371600" y="3581400"/>
            <a:ext cx="7467600" cy="2971800"/>
          </a:xfrm>
        </p:spPr>
        <p:txBody>
          <a:bodyPr/>
          <a:lstStyle/>
          <a:p>
            <a:pPr algn="l" eaLnBrk="1" hangingPunct="1">
              <a:buFont typeface="Wingdings" pitchFamily="2" charset="2"/>
              <a:buChar char="n"/>
            </a:pPr>
            <a:r>
              <a:rPr lang="en-US" altLang="en-US" dirty="0" smtClean="0"/>
              <a:t>Inductive Learning - learning from examples</a:t>
            </a:r>
          </a:p>
          <a:p>
            <a:pPr marL="457200" lvl="1" indent="0" eaLnBrk="1" hangingPunct="1"/>
            <a:r>
              <a:rPr lang="en-US" altLang="en-US" dirty="0" smtClean="0"/>
              <a:t>Machine Learning</a:t>
            </a:r>
            <a:endParaRPr lang="en-US" altLang="en-US" sz="2400" dirty="0" smtClean="0"/>
          </a:p>
          <a:p>
            <a:pPr marL="457200" lvl="1" indent="0" eaLnBrk="1" hangingPunct="1"/>
            <a:endParaRPr lang="en-US" altLang="en-US" sz="2400" dirty="0" smtClean="0"/>
          </a:p>
          <a:p>
            <a:pPr marL="457200" lvl="1" indent="0" eaLnBrk="1" hangingPunct="1"/>
            <a:endParaRPr lang="en-US" altLang="en-US" sz="2400" dirty="0" smtClean="0"/>
          </a:p>
        </p:txBody>
      </p:sp>
    </p:spTree>
    <p:extLst>
      <p:ext uri="{BB962C8B-B14F-4D97-AF65-F5344CB8AC3E}">
        <p14:creationId xmlns:p14="http://schemas.microsoft.com/office/powerpoint/2010/main" val="2578495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47" y="762000"/>
            <a:ext cx="8229600" cy="1143000"/>
          </a:xfrm>
        </p:spPr>
        <p:txBody>
          <a:bodyPr/>
          <a:lstStyle/>
          <a:p>
            <a:r>
              <a:rPr lang="en-US" b="1" dirty="0" smtClean="0"/>
              <a:t>Reinforcement Learning</a:t>
            </a:r>
            <a:endParaRPr lang="en-US" b="1" dirty="0"/>
          </a:p>
        </p:txBody>
      </p:sp>
      <p:sp>
        <p:nvSpPr>
          <p:cNvPr id="3" name="Content Placeholder 2"/>
          <p:cNvSpPr>
            <a:spLocks noGrp="1"/>
          </p:cNvSpPr>
          <p:nvPr>
            <p:ph idx="1"/>
          </p:nvPr>
        </p:nvSpPr>
        <p:spPr/>
        <p:txBody>
          <a:bodyPr/>
          <a:lstStyle/>
          <a:p>
            <a:pPr>
              <a:buFont typeface="Arial" pitchFamily="34" charset="0"/>
              <a:buChar char="•"/>
            </a:pPr>
            <a:r>
              <a:rPr lang="en-US" dirty="0" smtClean="0"/>
              <a:t>Need to take actions to collect examples.</a:t>
            </a:r>
          </a:p>
          <a:p>
            <a:pPr>
              <a:buFont typeface="Arial" pitchFamily="34" charset="0"/>
              <a:buChar char="•"/>
            </a:pPr>
            <a:r>
              <a:rPr lang="en-US" dirty="0" smtClean="0"/>
              <a:t>Typically </a:t>
            </a:r>
            <a:r>
              <a:rPr lang="en-US" dirty="0"/>
              <a:t>formulated as a </a:t>
            </a:r>
            <a:r>
              <a:rPr lang="en-US" dirty="0" smtClean="0"/>
              <a:t>Markov Decision Process (MDP).</a:t>
            </a:r>
          </a:p>
          <a:p>
            <a:pPr>
              <a:buFont typeface="Arial" pitchFamily="34" charset="0"/>
              <a:buChar char="•"/>
            </a:pPr>
            <a:r>
              <a:rPr lang="en-US" dirty="0" smtClean="0"/>
              <a:t>Exploration vs Exploitation </a:t>
            </a:r>
          </a:p>
          <a:p>
            <a:pPr>
              <a:buFont typeface="Arial" pitchFamily="34" charset="0"/>
              <a:buChar char="•"/>
            </a:pPr>
            <a:endParaRPr lang="en-US" dirty="0"/>
          </a:p>
          <a:p>
            <a:pPr>
              <a:buFont typeface="Arial" pitchFamily="34" charset="0"/>
              <a:buChar char="•"/>
            </a:pPr>
            <a:endParaRPr lang="en-US" dirty="0" smtClean="0"/>
          </a:p>
          <a:p>
            <a:pPr>
              <a:buFont typeface="Arial" pitchFamily="34" charset="0"/>
              <a:buChar char="•"/>
            </a:pPr>
            <a:endParaRPr lang="en-US" dirty="0"/>
          </a:p>
        </p:txBody>
      </p:sp>
      <p:pic>
        <p:nvPicPr>
          <p:cNvPr id="512002" name="Picture 2" descr="http://questafterit.com/wp-content/uploads/2014/01/waze-app-1024x68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4800600"/>
            <a:ext cx="2667000" cy="1776264"/>
          </a:xfrm>
          <a:prstGeom prst="rect">
            <a:avLst/>
          </a:prstGeom>
          <a:noFill/>
          <a:extLst>
            <a:ext uri="{909E8E84-426E-40DD-AFC4-6F175D3DCCD1}">
              <a14:hiddenFill xmlns:a14="http://schemas.microsoft.com/office/drawing/2010/main">
                <a:solidFill>
                  <a:srgbClr val="FFFFFF"/>
                </a:solidFill>
              </a14:hiddenFill>
            </a:ext>
          </a:extLst>
        </p:spPr>
      </p:pic>
      <p:pic>
        <p:nvPicPr>
          <p:cNvPr id="512004" name="Picture 4" descr="https://encrypted-tbn0.gstatic.com/images?q=tbn:ANd9GcRL26FmjtboaAp57YmVuf1WhTFg0LAH0u0G7k7zN0xvjSVXfc4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119414"/>
            <a:ext cx="2301106"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5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8F94F699-D920-4D76-BBDF-473BC0498533}" type="slidenum">
              <a:rPr lang="he-IL" altLang="en-US" sz="1400"/>
              <a:pPr eaLnBrk="1" hangingPunct="1"/>
              <a:t>21</a:t>
            </a:fld>
            <a:endParaRPr lang="en-US" altLang="en-US" sz="1400"/>
          </a:p>
        </p:txBody>
      </p:sp>
      <p:sp>
        <p:nvSpPr>
          <p:cNvPr id="2053" name="Rectangle 2"/>
          <p:cNvSpPr>
            <a:spLocks noGrp="1" noChangeArrowheads="1"/>
          </p:cNvSpPr>
          <p:nvPr>
            <p:ph type="title"/>
          </p:nvPr>
        </p:nvSpPr>
        <p:spPr>
          <a:xfrm>
            <a:off x="1165225" y="533400"/>
            <a:ext cx="7793038" cy="741363"/>
          </a:xfrm>
        </p:spPr>
        <p:txBody>
          <a:bodyPr>
            <a:normAutofit fontScale="90000"/>
          </a:bodyPr>
          <a:lstStyle/>
          <a:p>
            <a:pPr eaLnBrk="1" hangingPunct="1"/>
            <a:r>
              <a:rPr lang="en-US" altLang="en-US" dirty="0" smtClean="0"/>
              <a:t>Supervised Learning Example</a:t>
            </a:r>
          </a:p>
        </p:txBody>
      </p:sp>
      <p:graphicFrame>
        <p:nvGraphicFramePr>
          <p:cNvPr id="2050" name="Object 4"/>
          <p:cNvGraphicFramePr>
            <a:graphicFrameLocks noChangeAspect="1"/>
          </p:cNvGraphicFramePr>
          <p:nvPr/>
        </p:nvGraphicFramePr>
        <p:xfrm>
          <a:off x="611188" y="1628775"/>
          <a:ext cx="4341812" cy="2259013"/>
        </p:xfrm>
        <a:graphic>
          <a:graphicData uri="http://schemas.openxmlformats.org/presentationml/2006/ole">
            <mc:AlternateContent xmlns:mc="http://schemas.openxmlformats.org/markup-compatibility/2006">
              <mc:Choice xmlns:v="urn:schemas-microsoft-com:vml" Requires="v">
                <p:oleObj spid="_x0000_s447664" name="Bitmap Image" r:id="rId3" imgW="3400810" imgH="1724195" progId="Paint.Picture">
                  <p:embed/>
                </p:oleObj>
              </mc:Choice>
              <mc:Fallback>
                <p:oleObj name="Bitmap Image" r:id="rId3" imgW="3400810" imgH="1724195"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628775"/>
                        <a:ext cx="4341812" cy="225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5"/>
          <p:cNvGraphicFramePr>
            <a:graphicFrameLocks noChangeAspect="1"/>
          </p:cNvGraphicFramePr>
          <p:nvPr/>
        </p:nvGraphicFramePr>
        <p:xfrm>
          <a:off x="5181600" y="1628775"/>
          <a:ext cx="3771900" cy="1436688"/>
        </p:xfrm>
        <a:graphic>
          <a:graphicData uri="http://schemas.openxmlformats.org/presentationml/2006/ole">
            <mc:AlternateContent xmlns:mc="http://schemas.openxmlformats.org/markup-compatibility/2006">
              <mc:Choice xmlns:v="urn:schemas-microsoft-com:vml" Requires="v">
                <p:oleObj spid="_x0000_s447665" name="Bitmap Image" r:id="rId5" imgW="3124088" imgH="1133539" progId="Paint.Picture">
                  <p:embed/>
                </p:oleObj>
              </mc:Choice>
              <mc:Fallback>
                <p:oleObj name="Bitmap Image" r:id="rId5" imgW="3124088" imgH="113353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28775"/>
                        <a:ext cx="3771900" cy="143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AutoShape 6"/>
          <p:cNvSpPr>
            <a:spLocks noChangeArrowheads="1"/>
          </p:cNvSpPr>
          <p:nvPr/>
        </p:nvSpPr>
        <p:spPr bwMode="auto">
          <a:xfrm>
            <a:off x="5567363" y="5562600"/>
            <a:ext cx="1295400" cy="914400"/>
          </a:xfrm>
          <a:prstGeom prst="flowChartMultidocument">
            <a:avLst/>
          </a:prstGeom>
          <a:solidFill>
            <a:schemeClr val="hlink"/>
          </a:solidFill>
          <a:ln w="12700">
            <a:solidFill>
              <a:schemeClr val="tx1"/>
            </a:solidFill>
            <a:miter lim="800000"/>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altLang="en-US">
                <a:latin typeface="Times New Roman" pitchFamily="18" charset="0"/>
              </a:rPr>
              <a:t>Model</a:t>
            </a:r>
          </a:p>
        </p:txBody>
      </p:sp>
      <p:sp>
        <p:nvSpPr>
          <p:cNvPr id="2055" name="AutoShape 7"/>
          <p:cNvSpPr>
            <a:spLocks noChangeArrowheads="1"/>
          </p:cNvSpPr>
          <p:nvPr/>
        </p:nvSpPr>
        <p:spPr bwMode="auto">
          <a:xfrm>
            <a:off x="2957513" y="4419600"/>
            <a:ext cx="1219200" cy="762000"/>
          </a:xfrm>
          <a:prstGeom prst="flowChartMagneticDisk">
            <a:avLst/>
          </a:prstGeom>
          <a:solidFill>
            <a:schemeClr val="accent2"/>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altLang="en-US" b="1" dirty="0">
                <a:latin typeface="Times New Roman" pitchFamily="18" charset="0"/>
              </a:rPr>
              <a:t>Test set</a:t>
            </a:r>
          </a:p>
        </p:txBody>
      </p:sp>
      <p:sp>
        <p:nvSpPr>
          <p:cNvPr id="2056" name="AutoShape 8"/>
          <p:cNvSpPr>
            <a:spLocks noChangeArrowheads="1"/>
          </p:cNvSpPr>
          <p:nvPr/>
        </p:nvSpPr>
        <p:spPr bwMode="auto">
          <a:xfrm>
            <a:off x="919163" y="4419600"/>
            <a:ext cx="1219200" cy="914400"/>
          </a:xfrm>
          <a:prstGeom prst="flowChartMagneticDisk">
            <a:avLst/>
          </a:prstGeom>
          <a:solidFill>
            <a:schemeClr val="accent1"/>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altLang="en-US">
                <a:latin typeface="Times New Roman" pitchFamily="18" charset="0"/>
              </a:rPr>
              <a:t>Train set</a:t>
            </a:r>
          </a:p>
        </p:txBody>
      </p:sp>
      <p:sp>
        <p:nvSpPr>
          <p:cNvPr id="2057" name="AutoShape 9"/>
          <p:cNvSpPr>
            <a:spLocks noChangeArrowheads="1"/>
          </p:cNvSpPr>
          <p:nvPr/>
        </p:nvSpPr>
        <p:spPr bwMode="auto">
          <a:xfrm>
            <a:off x="2195513" y="5638800"/>
            <a:ext cx="2133600" cy="762000"/>
          </a:xfrm>
          <a:prstGeom prst="roundRect">
            <a:avLst>
              <a:gd name="adj" fmla="val 16667"/>
            </a:avLst>
          </a:prstGeom>
          <a:solidFill>
            <a:schemeClr val="folHlink"/>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altLang="en-US" b="1" dirty="0">
                <a:latin typeface="Times New Roman" pitchFamily="18" charset="0"/>
              </a:rPr>
              <a:t>Learning system</a:t>
            </a:r>
          </a:p>
        </p:txBody>
      </p:sp>
      <p:sp>
        <p:nvSpPr>
          <p:cNvPr id="2058" name="AutoShape 10"/>
          <p:cNvSpPr>
            <a:spLocks noChangeArrowheads="1"/>
          </p:cNvSpPr>
          <p:nvPr/>
        </p:nvSpPr>
        <p:spPr bwMode="auto">
          <a:xfrm>
            <a:off x="1452563" y="3810000"/>
            <a:ext cx="304800" cy="533400"/>
          </a:xfrm>
          <a:prstGeom prst="downArrow">
            <a:avLst>
              <a:gd name="adj1" fmla="val 50000"/>
              <a:gd name="adj2" fmla="val 43750"/>
            </a:avLst>
          </a:prstGeom>
          <a:solidFill>
            <a:schemeClr val="tx2"/>
          </a:solidFill>
          <a:ln w="12700">
            <a:solidFill>
              <a:schemeClr val="tx1"/>
            </a:solidFill>
            <a:miter lim="800000"/>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059" name="AutoShape 11"/>
          <p:cNvSpPr>
            <a:spLocks noChangeArrowheads="1"/>
          </p:cNvSpPr>
          <p:nvPr/>
        </p:nvSpPr>
        <p:spPr bwMode="auto">
          <a:xfrm>
            <a:off x="3414713" y="3810000"/>
            <a:ext cx="304800" cy="533400"/>
          </a:xfrm>
          <a:prstGeom prst="downArrow">
            <a:avLst>
              <a:gd name="adj1" fmla="val 50000"/>
              <a:gd name="adj2" fmla="val 43750"/>
            </a:avLst>
          </a:prstGeom>
          <a:solidFill>
            <a:schemeClr val="tx2"/>
          </a:solidFill>
          <a:ln w="12700">
            <a:solidFill>
              <a:schemeClr val="tx1"/>
            </a:solidFill>
            <a:miter lim="800000"/>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060" name="AutoShape 12"/>
          <p:cNvSpPr>
            <a:spLocks noChangeArrowheads="1"/>
          </p:cNvSpPr>
          <p:nvPr/>
        </p:nvSpPr>
        <p:spPr bwMode="auto">
          <a:xfrm rot="5407883">
            <a:off x="1376363" y="5562600"/>
            <a:ext cx="762000" cy="609600"/>
          </a:xfrm>
          <a:custGeom>
            <a:avLst/>
            <a:gdLst>
              <a:gd name="T0" fmla="*/ 544301 w 21600"/>
              <a:gd name="T1" fmla="*/ 0 h 21600"/>
              <a:gd name="T2" fmla="*/ 326566 w 21600"/>
              <a:gd name="T3" fmla="*/ 203200 h 21600"/>
              <a:gd name="T4" fmla="*/ 0 w 21600"/>
              <a:gd name="T5" fmla="*/ 508028 h 21600"/>
              <a:gd name="T6" fmla="*/ 326566 w 21600"/>
              <a:gd name="T7" fmla="*/ 609600 h 21600"/>
              <a:gd name="T8" fmla="*/ 653133 w 21600"/>
              <a:gd name="T9" fmla="*/ 423333 h 21600"/>
              <a:gd name="T10" fmla="*/ 762000 w 21600"/>
              <a:gd name="T11" fmla="*/ 20320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2"/>
          </a:solidFill>
          <a:ln w="12700">
            <a:solidFill>
              <a:schemeClr val="tx1"/>
            </a:solidFill>
            <a:miter lim="800000"/>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061" name="AutoShape 13"/>
          <p:cNvSpPr>
            <a:spLocks noChangeArrowheads="1"/>
          </p:cNvSpPr>
          <p:nvPr/>
        </p:nvSpPr>
        <p:spPr bwMode="auto">
          <a:xfrm>
            <a:off x="4557713" y="5867400"/>
            <a:ext cx="838200" cy="457200"/>
          </a:xfrm>
          <a:prstGeom prst="rightArrow">
            <a:avLst>
              <a:gd name="adj1" fmla="val 50000"/>
              <a:gd name="adj2" fmla="val 45833"/>
            </a:avLst>
          </a:prstGeom>
          <a:solidFill>
            <a:schemeClr val="tx2"/>
          </a:solidFill>
          <a:ln w="12700">
            <a:solidFill>
              <a:schemeClr val="tx1"/>
            </a:solidFill>
            <a:miter lim="800000"/>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062" name="AutoShape 14"/>
          <p:cNvSpPr>
            <a:spLocks noChangeArrowheads="1"/>
          </p:cNvSpPr>
          <p:nvPr/>
        </p:nvSpPr>
        <p:spPr bwMode="auto">
          <a:xfrm>
            <a:off x="3357563" y="5257800"/>
            <a:ext cx="381000" cy="304800"/>
          </a:xfrm>
          <a:prstGeom prst="downArrow">
            <a:avLst>
              <a:gd name="adj1" fmla="val 50000"/>
              <a:gd name="adj2" fmla="val 25000"/>
            </a:avLst>
          </a:prstGeom>
          <a:solidFill>
            <a:schemeClr val="tx2"/>
          </a:solidFill>
          <a:ln w="12700">
            <a:solidFill>
              <a:schemeClr val="tx1"/>
            </a:solidFill>
            <a:miter lim="800000"/>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063" name="AutoShape 15"/>
          <p:cNvSpPr>
            <a:spLocks noChangeArrowheads="1"/>
          </p:cNvSpPr>
          <p:nvPr/>
        </p:nvSpPr>
        <p:spPr bwMode="auto">
          <a:xfrm>
            <a:off x="5753100" y="3733800"/>
            <a:ext cx="1295400" cy="762000"/>
          </a:xfrm>
          <a:prstGeom prst="flowChartMagneticDisk">
            <a:avLst/>
          </a:prstGeom>
          <a:solidFill>
            <a:schemeClr val="tx1"/>
          </a:solidFill>
          <a:ln w="12700">
            <a:solidFill>
              <a:schemeClr val="bg2"/>
            </a:solidFill>
            <a:round/>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altLang="en-US">
                <a:solidFill>
                  <a:srgbClr val="FFFF99"/>
                </a:solidFill>
                <a:latin typeface="Times New Roman" pitchFamily="18" charset="0"/>
              </a:rPr>
              <a:t>New data</a:t>
            </a:r>
            <a:endParaRPr lang="en-US" altLang="en-US">
              <a:latin typeface="Times New Roman" pitchFamily="18" charset="0"/>
            </a:endParaRPr>
          </a:p>
        </p:txBody>
      </p:sp>
      <p:sp>
        <p:nvSpPr>
          <p:cNvPr id="2064" name="AutoShape 16"/>
          <p:cNvSpPr>
            <a:spLocks noChangeArrowheads="1"/>
          </p:cNvSpPr>
          <p:nvPr/>
        </p:nvSpPr>
        <p:spPr bwMode="auto">
          <a:xfrm>
            <a:off x="6286500" y="3124200"/>
            <a:ext cx="304800" cy="533400"/>
          </a:xfrm>
          <a:prstGeom prst="downArrow">
            <a:avLst>
              <a:gd name="adj1" fmla="val 50000"/>
              <a:gd name="adj2" fmla="val 43750"/>
            </a:avLst>
          </a:prstGeom>
          <a:solidFill>
            <a:schemeClr val="tx2"/>
          </a:solidFill>
          <a:ln w="12700">
            <a:solidFill>
              <a:schemeClr val="tx1"/>
            </a:solidFill>
            <a:miter lim="800000"/>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065" name="AutoShape 17"/>
          <p:cNvSpPr>
            <a:spLocks noChangeArrowheads="1"/>
          </p:cNvSpPr>
          <p:nvPr/>
        </p:nvSpPr>
        <p:spPr bwMode="auto">
          <a:xfrm>
            <a:off x="6286500" y="4572000"/>
            <a:ext cx="304800" cy="838200"/>
          </a:xfrm>
          <a:prstGeom prst="downArrow">
            <a:avLst>
              <a:gd name="adj1" fmla="val 50000"/>
              <a:gd name="adj2" fmla="val 68750"/>
            </a:avLst>
          </a:prstGeom>
          <a:solidFill>
            <a:schemeClr val="tx2"/>
          </a:solidFill>
          <a:ln w="12700">
            <a:solidFill>
              <a:schemeClr val="tx1"/>
            </a:solidFill>
            <a:miter lim="800000"/>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066" name="AutoShape 18"/>
          <p:cNvSpPr>
            <a:spLocks noChangeArrowheads="1"/>
          </p:cNvSpPr>
          <p:nvPr/>
        </p:nvSpPr>
        <p:spPr bwMode="auto">
          <a:xfrm>
            <a:off x="7010400" y="5715000"/>
            <a:ext cx="685800" cy="457200"/>
          </a:xfrm>
          <a:custGeom>
            <a:avLst/>
            <a:gdLst>
              <a:gd name="T0" fmla="*/ 514350 w 21600"/>
              <a:gd name="T1" fmla="*/ 0 h 21600"/>
              <a:gd name="T2" fmla="*/ 0 w 21600"/>
              <a:gd name="T3" fmla="*/ 228600 h 21600"/>
              <a:gd name="T4" fmla="*/ 514350 w 21600"/>
              <a:gd name="T5" fmla="*/ 457200 h 21600"/>
              <a:gd name="T6" fmla="*/ 685800 w 21600"/>
              <a:gd name="T7" fmla="*/ 2286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chemeClr val="tx1"/>
            </a:solidFill>
            <a:miter lim="800000"/>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067" name="Rectangle 19"/>
          <p:cNvSpPr>
            <a:spLocks noChangeArrowheads="1"/>
          </p:cNvSpPr>
          <p:nvPr/>
        </p:nvSpPr>
        <p:spPr bwMode="auto">
          <a:xfrm>
            <a:off x="7848600" y="5486400"/>
            <a:ext cx="1143000" cy="838200"/>
          </a:xfrm>
          <a:prstGeom prst="rect">
            <a:avLst/>
          </a:prstGeom>
          <a:solidFill>
            <a:srgbClr val="FFFF99"/>
          </a:solidFill>
          <a:ln w="25400">
            <a:solidFill>
              <a:schemeClr val="tx2"/>
            </a:solidFill>
            <a:miter lim="800000"/>
            <a:headEnd type="none" w="sm" len="sm"/>
            <a:tailEnd type="none" w="sm" len="sm"/>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altLang="en-US" b="1" dirty="0">
                <a:latin typeface="Times New Roman" pitchFamily="18" charset="0"/>
              </a:rPr>
              <a:t>Loan</a:t>
            </a:r>
          </a:p>
          <a:p>
            <a:pPr algn="ctr"/>
            <a:r>
              <a:rPr lang="en-US" altLang="en-US" b="1" dirty="0">
                <a:latin typeface="Times New Roman" pitchFamily="18" charset="0"/>
              </a:rPr>
              <a:t>Yes/No</a:t>
            </a:r>
          </a:p>
        </p:txBody>
      </p:sp>
    </p:spTree>
    <p:extLst>
      <p:ext uri="{BB962C8B-B14F-4D97-AF65-F5344CB8AC3E}">
        <p14:creationId xmlns:p14="http://schemas.microsoft.com/office/powerpoint/2010/main" val="4078602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algn="ctr"/>
            <a:r>
              <a:rPr lang="en-US" altLang="zh-CN" b="1" dirty="0" smtClean="0">
                <a:ea typeface="宋体" charset="-122"/>
              </a:rPr>
              <a:t>Evaluation: Cross </a:t>
            </a:r>
            <a:r>
              <a:rPr lang="en-US" altLang="zh-CN" b="1" dirty="0">
                <a:ea typeface="宋体" charset="-122"/>
              </a:rPr>
              <a:t>Validation</a:t>
            </a:r>
          </a:p>
        </p:txBody>
      </p:sp>
      <p:sp>
        <p:nvSpPr>
          <p:cNvPr id="89091" name="Rectangle 3"/>
          <p:cNvSpPr>
            <a:spLocks noGrp="1" noChangeArrowheads="1"/>
          </p:cNvSpPr>
          <p:nvPr>
            <p:ph type="body" idx="1"/>
          </p:nvPr>
        </p:nvSpPr>
        <p:spPr/>
        <p:txBody>
          <a:bodyPr/>
          <a:lstStyle/>
          <a:p>
            <a:pPr>
              <a:buFont typeface="Arial" pitchFamily="34" charset="0"/>
              <a:buChar char="•"/>
            </a:pPr>
            <a:r>
              <a:rPr lang="en-US" altLang="zh-CN" dirty="0">
                <a:latin typeface="Times New Roman" pitchFamily="18" charset="0"/>
                <a:ea typeface="宋体" charset="-122"/>
                <a:cs typeface="Times New Roman" pitchFamily="18" charset="0"/>
              </a:rPr>
              <a:t>Divide training examples into two </a:t>
            </a:r>
            <a:r>
              <a:rPr lang="en-US" altLang="zh-CN" dirty="0" smtClean="0">
                <a:latin typeface="Times New Roman" pitchFamily="18" charset="0"/>
                <a:ea typeface="宋体" charset="-122"/>
                <a:cs typeface="Times New Roman" pitchFamily="18" charset="0"/>
              </a:rPr>
              <a:t>sets. A </a:t>
            </a:r>
            <a:r>
              <a:rPr lang="en-US" altLang="zh-CN" dirty="0">
                <a:latin typeface="Times New Roman" pitchFamily="18" charset="0"/>
                <a:ea typeface="宋体" charset="-122"/>
                <a:cs typeface="Times New Roman" pitchFamily="18" charset="0"/>
              </a:rPr>
              <a:t>training set (80%) and a validation set (20%)</a:t>
            </a:r>
          </a:p>
          <a:p>
            <a:pPr lvl="1">
              <a:buFont typeface="Arial" pitchFamily="34" charset="0"/>
              <a:buChar char="•"/>
            </a:pPr>
            <a:r>
              <a:rPr lang="en-US" altLang="zh-CN" dirty="0">
                <a:latin typeface="Times New Roman" pitchFamily="18" charset="0"/>
                <a:ea typeface="宋体" charset="-122"/>
                <a:cs typeface="Times New Roman" pitchFamily="18" charset="0"/>
              </a:rPr>
              <a:t>Predict the class labels </a:t>
            </a:r>
            <a:r>
              <a:rPr lang="en-US" altLang="zh-CN" dirty="0" smtClean="0">
                <a:latin typeface="Times New Roman" pitchFamily="18" charset="0"/>
                <a:ea typeface="宋体" charset="-122"/>
                <a:cs typeface="Times New Roman" pitchFamily="18" charset="0"/>
              </a:rPr>
              <a:t>for validation </a:t>
            </a:r>
            <a:r>
              <a:rPr lang="en-US" altLang="zh-CN" dirty="0">
                <a:latin typeface="Times New Roman" pitchFamily="18" charset="0"/>
                <a:ea typeface="宋体" charset="-122"/>
                <a:cs typeface="Times New Roman" pitchFamily="18" charset="0"/>
              </a:rPr>
              <a:t>set by </a:t>
            </a:r>
            <a:r>
              <a:rPr lang="en-US" altLang="zh-CN" dirty="0" smtClean="0">
                <a:latin typeface="Times New Roman" pitchFamily="18" charset="0"/>
                <a:ea typeface="宋体" charset="-122"/>
                <a:cs typeface="Times New Roman" pitchFamily="18" charset="0"/>
              </a:rPr>
              <a:t>using the </a:t>
            </a:r>
            <a:r>
              <a:rPr lang="en-US" altLang="zh-CN" dirty="0">
                <a:latin typeface="Times New Roman" pitchFamily="18" charset="0"/>
                <a:ea typeface="宋体" charset="-122"/>
                <a:cs typeface="Times New Roman" pitchFamily="18" charset="0"/>
              </a:rPr>
              <a:t>examples in </a:t>
            </a:r>
            <a:r>
              <a:rPr lang="en-US" altLang="zh-CN" dirty="0" smtClean="0">
                <a:latin typeface="Times New Roman" pitchFamily="18" charset="0"/>
                <a:ea typeface="宋体" charset="-122"/>
                <a:cs typeface="Times New Roman" pitchFamily="18" charset="0"/>
              </a:rPr>
              <a:t>training set</a:t>
            </a:r>
          </a:p>
          <a:p>
            <a:pPr>
              <a:buFont typeface="Arial" pitchFamily="34" charset="0"/>
              <a:buChar char="•"/>
            </a:pPr>
            <a:r>
              <a:rPr lang="en-US" altLang="zh-CN" dirty="0" smtClean="0">
                <a:latin typeface="Times New Roman" pitchFamily="18" charset="0"/>
                <a:ea typeface="宋体" charset="-122"/>
                <a:cs typeface="Times New Roman" pitchFamily="18" charset="0"/>
              </a:rPr>
              <a:t>10-cross validation – choose 90% as training; 10% as testing; do 10 times; return average accuracy.</a:t>
            </a:r>
          </a:p>
          <a:p>
            <a:pPr>
              <a:buFont typeface="Arial" pitchFamily="34" charset="0"/>
              <a:buChar char="•"/>
            </a:pPr>
            <a:r>
              <a:rPr lang="en-US" altLang="zh-CN" dirty="0" smtClean="0">
                <a:latin typeface="Times New Roman" pitchFamily="18" charset="0"/>
                <a:ea typeface="宋体" charset="-122"/>
                <a:cs typeface="Times New Roman" pitchFamily="18" charset="0"/>
              </a:rPr>
              <a:t>Leave-one-out – train on all examples, but one; test on the one left out. Average on all examples.</a:t>
            </a:r>
            <a:endParaRPr lang="en-US" altLang="zh-CN" dirty="0">
              <a:latin typeface="Times New Roman" pitchFamily="18" charset="0"/>
              <a:ea typeface="宋体" charset="-122"/>
              <a:cs typeface="Times New Roman" pitchFamily="18" charset="0"/>
            </a:endParaRPr>
          </a:p>
        </p:txBody>
      </p:sp>
    </p:spTree>
    <p:extLst>
      <p:ext uri="{BB962C8B-B14F-4D97-AF65-F5344CB8AC3E}">
        <p14:creationId xmlns:p14="http://schemas.microsoft.com/office/powerpoint/2010/main" val="31356617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387CD946-7145-4C7C-A3E8-C8037512D166}" type="slidenum">
              <a:rPr lang="he-IL" altLang="en-US" sz="1400"/>
              <a:pPr eaLnBrk="1" hangingPunct="1"/>
              <a:t>23</a:t>
            </a:fld>
            <a:endParaRPr lang="en-US" altLang="en-US" sz="1400"/>
          </a:p>
        </p:txBody>
      </p:sp>
      <p:sp>
        <p:nvSpPr>
          <p:cNvPr id="25603" name="Rectangle 2"/>
          <p:cNvSpPr>
            <a:spLocks noGrp="1" noChangeArrowheads="1"/>
          </p:cNvSpPr>
          <p:nvPr>
            <p:ph type="title"/>
          </p:nvPr>
        </p:nvSpPr>
        <p:spPr>
          <a:xfrm>
            <a:off x="76200" y="304800"/>
            <a:ext cx="8229600" cy="1143000"/>
          </a:xfrm>
        </p:spPr>
        <p:txBody>
          <a:bodyPr/>
          <a:lstStyle/>
          <a:p>
            <a:pPr eaLnBrk="1" hangingPunct="1"/>
            <a:r>
              <a:rPr lang="en-US" altLang="en-US" b="1" dirty="0" smtClean="0"/>
              <a:t>Machine Learning Methods</a:t>
            </a:r>
          </a:p>
        </p:txBody>
      </p:sp>
      <p:sp>
        <p:nvSpPr>
          <p:cNvPr id="25604" name="Rectangle 3"/>
          <p:cNvSpPr>
            <a:spLocks noGrp="1" noChangeArrowheads="1"/>
          </p:cNvSpPr>
          <p:nvPr>
            <p:ph type="body" idx="1"/>
          </p:nvPr>
        </p:nvSpPr>
        <p:spPr>
          <a:xfrm>
            <a:off x="1182688" y="1524000"/>
            <a:ext cx="7427912" cy="4608513"/>
          </a:xfrm>
        </p:spPr>
        <p:txBody>
          <a:bodyPr/>
          <a:lstStyle/>
          <a:p>
            <a:pPr eaLnBrk="1" hangingPunct="1"/>
            <a:r>
              <a:rPr lang="en-US" altLang="en-US" dirty="0" smtClean="0"/>
              <a:t>Instance Based Methods (CBR, k-NN)</a:t>
            </a:r>
          </a:p>
          <a:p>
            <a:pPr eaLnBrk="1" hangingPunct="1"/>
            <a:r>
              <a:rPr lang="en-US" altLang="en-US" dirty="0" smtClean="0"/>
              <a:t>Decision Trees</a:t>
            </a:r>
          </a:p>
          <a:p>
            <a:pPr eaLnBrk="1" hangingPunct="1"/>
            <a:r>
              <a:rPr lang="en-US" altLang="en-US" dirty="0" smtClean="0"/>
              <a:t>Artificial Neural Networks</a:t>
            </a:r>
          </a:p>
          <a:p>
            <a:pPr eaLnBrk="1" hangingPunct="1"/>
            <a:r>
              <a:rPr lang="en-US" altLang="en-US" dirty="0" smtClean="0"/>
              <a:t>Bayesian Networks</a:t>
            </a:r>
          </a:p>
          <a:p>
            <a:pPr eaLnBrk="1" hangingPunct="1"/>
            <a:r>
              <a:rPr lang="en-US" altLang="en-US" dirty="0" smtClean="0"/>
              <a:t>Naïve Base</a:t>
            </a:r>
          </a:p>
          <a:p>
            <a:pPr eaLnBrk="1" hangingPunct="1"/>
            <a:r>
              <a:rPr lang="en-US" altLang="en-US" dirty="0" smtClean="0"/>
              <a:t>Evolutionary Strategies</a:t>
            </a:r>
          </a:p>
          <a:p>
            <a:pPr eaLnBrk="1" hangingPunct="1"/>
            <a:r>
              <a:rPr lang="en-US" altLang="en-US" dirty="0" smtClean="0"/>
              <a:t>Support Vector Machines</a:t>
            </a:r>
          </a:p>
          <a:p>
            <a:pPr eaLnBrk="1" hangingPunct="1"/>
            <a:r>
              <a:rPr lang="en-US" altLang="en-US" dirty="0" smtClean="0"/>
              <a:t>..</a:t>
            </a:r>
          </a:p>
          <a:p>
            <a:pPr eaLnBrk="1" hangingPunct="1"/>
            <a:endParaRPr lang="en-US" altLang="en-US" dirty="0" smtClean="0"/>
          </a:p>
          <a:p>
            <a:pPr eaLnBrk="1" hangingPunct="1"/>
            <a:endParaRPr lang="en-US" altLang="en-US" dirty="0" smtClean="0"/>
          </a:p>
          <a:p>
            <a:pPr eaLnBrk="1" hangingPunct="1"/>
            <a:endParaRPr lang="en-US" altLang="en-US" dirty="0" smtClean="0"/>
          </a:p>
        </p:txBody>
      </p:sp>
      <p:pic>
        <p:nvPicPr>
          <p:cNvPr id="495618" name="Picture 2" descr="http://upload.wikimedia.org/wikipedia/commons/0/07/Weka_%28software%29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200400"/>
            <a:ext cx="1885950" cy="99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53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BF6E3F29-5F61-480F-B3BB-AC9146B6DCC0}" type="slidenum">
              <a:rPr lang="he-IL" altLang="en-US" sz="1400"/>
              <a:pPr eaLnBrk="1" hangingPunct="1"/>
              <a:t>24</a:t>
            </a:fld>
            <a:endParaRPr lang="en-US" altLang="en-US" sz="1400"/>
          </a:p>
        </p:txBody>
      </p:sp>
      <p:sp>
        <p:nvSpPr>
          <p:cNvPr id="3076" name="Rectangle 2"/>
          <p:cNvSpPr>
            <a:spLocks noGrp="1" noChangeArrowheads="1"/>
          </p:cNvSpPr>
          <p:nvPr>
            <p:ph type="title"/>
          </p:nvPr>
        </p:nvSpPr>
        <p:spPr>
          <a:xfrm>
            <a:off x="-304800" y="228600"/>
            <a:ext cx="8229600" cy="1143000"/>
          </a:xfrm>
        </p:spPr>
        <p:txBody>
          <a:bodyPr/>
          <a:lstStyle/>
          <a:p>
            <a:pPr algn="ctr" eaLnBrk="1" hangingPunct="1"/>
            <a:r>
              <a:rPr lang="en-US" altLang="en-US" b="1" dirty="0" smtClean="0"/>
              <a:t>Nearest Neighbor</a:t>
            </a:r>
          </a:p>
        </p:txBody>
      </p:sp>
      <p:sp>
        <p:nvSpPr>
          <p:cNvPr id="3077" name="Rectangle 3"/>
          <p:cNvSpPr>
            <a:spLocks noGrp="1" noChangeArrowheads="1"/>
          </p:cNvSpPr>
          <p:nvPr>
            <p:ph type="body" idx="1"/>
          </p:nvPr>
        </p:nvSpPr>
        <p:spPr>
          <a:xfrm>
            <a:off x="971550" y="1474788"/>
            <a:ext cx="7772400" cy="4114800"/>
          </a:xfrm>
        </p:spPr>
        <p:txBody>
          <a:bodyPr>
            <a:normAutofit lnSpcReduction="10000"/>
          </a:bodyPr>
          <a:lstStyle/>
          <a:p>
            <a:pPr eaLnBrk="1" hangingPunct="1"/>
            <a:r>
              <a:rPr lang="en-US" altLang="en-US" sz="2600" dirty="0" smtClean="0"/>
              <a:t>Simple effective approach for supervised learning problems</a:t>
            </a:r>
            <a:br>
              <a:rPr lang="en-US" altLang="en-US" sz="2600" dirty="0" smtClean="0"/>
            </a:br>
            <a:r>
              <a:rPr lang="en-US" altLang="en-US" sz="2600" dirty="0" smtClean="0"/>
              <a:t/>
            </a:r>
            <a:br>
              <a:rPr lang="en-US" altLang="en-US" sz="2600" dirty="0" smtClean="0"/>
            </a:br>
            <a:r>
              <a:rPr lang="en-US" altLang="en-US" sz="2600" dirty="0" smtClean="0"/>
              <a:t/>
            </a:r>
            <a:br>
              <a:rPr lang="en-US" altLang="en-US" sz="2600" dirty="0" smtClean="0"/>
            </a:br>
            <a:r>
              <a:rPr lang="en-US" altLang="en-US" sz="2600" dirty="0" smtClean="0"/>
              <a:t/>
            </a:r>
            <a:br>
              <a:rPr lang="en-US" altLang="en-US" sz="2600" dirty="0" smtClean="0"/>
            </a:br>
            <a:endParaRPr lang="en-US" altLang="en-US" sz="2600" dirty="0" smtClean="0"/>
          </a:p>
          <a:p>
            <a:pPr eaLnBrk="1" hangingPunct="1"/>
            <a:r>
              <a:rPr lang="en-US" altLang="en-US" sz="2600" dirty="0" smtClean="0"/>
              <a:t>Envision each example as a point in n-dimensional space</a:t>
            </a:r>
          </a:p>
          <a:p>
            <a:pPr eaLnBrk="1" hangingPunct="1"/>
            <a:r>
              <a:rPr lang="en-US" altLang="en-US" sz="2600" dirty="0" smtClean="0"/>
              <a:t>Classify test point same as nearest training point (Euclidean distance)</a:t>
            </a:r>
          </a:p>
        </p:txBody>
      </p:sp>
      <p:graphicFrame>
        <p:nvGraphicFramePr>
          <p:cNvPr id="3074" name="Object 4"/>
          <p:cNvGraphicFramePr>
            <a:graphicFrameLocks noChangeAspect="1"/>
          </p:cNvGraphicFramePr>
          <p:nvPr>
            <p:extLst>
              <p:ext uri="{D42A27DB-BD31-4B8C-83A1-F6EECF244321}">
                <p14:modId xmlns:p14="http://schemas.microsoft.com/office/powerpoint/2010/main" val="3966122792"/>
              </p:ext>
            </p:extLst>
          </p:nvPr>
        </p:nvGraphicFramePr>
        <p:xfrm>
          <a:off x="1752600" y="2286000"/>
          <a:ext cx="5410200" cy="1289050"/>
        </p:xfrm>
        <a:graphic>
          <a:graphicData uri="http://schemas.openxmlformats.org/presentationml/2006/ole">
            <mc:AlternateContent xmlns:mc="http://schemas.openxmlformats.org/markup-compatibility/2006">
              <mc:Choice xmlns:v="urn:schemas-microsoft-com:vml" Requires="v">
                <p:oleObj spid="_x0000_s448601" name="גליון עבודה" r:id="rId3" imgW="3438754" imgH="819607" progId="Excel.Sheet.8">
                  <p:embed/>
                </p:oleObj>
              </mc:Choice>
              <mc:Fallback>
                <p:oleObj name="גליון עבודה" r:id="rId3" imgW="3438754" imgH="819607"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286000"/>
                        <a:ext cx="5410200"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24402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C0A48CFA-B617-414A-A9EE-3EDDB50D6103}" type="slidenum">
              <a:rPr lang="he-IL" altLang="en-US" sz="1400"/>
              <a:pPr eaLnBrk="1" hangingPunct="1"/>
              <a:t>25</a:t>
            </a:fld>
            <a:endParaRPr lang="en-US" altLang="en-US" sz="1400"/>
          </a:p>
        </p:txBody>
      </p:sp>
      <p:sp>
        <p:nvSpPr>
          <p:cNvPr id="30723" name="Rectangle 2"/>
          <p:cNvSpPr>
            <a:spLocks noGrp="1" noChangeArrowheads="1"/>
          </p:cNvSpPr>
          <p:nvPr>
            <p:ph type="title"/>
          </p:nvPr>
        </p:nvSpPr>
        <p:spPr>
          <a:xfrm>
            <a:off x="304800" y="21771"/>
            <a:ext cx="8229600" cy="1143000"/>
          </a:xfrm>
        </p:spPr>
        <p:txBody>
          <a:bodyPr/>
          <a:lstStyle/>
          <a:p>
            <a:pPr algn="ctr" eaLnBrk="1" hangingPunct="1"/>
            <a:r>
              <a:rPr lang="en-US" altLang="en-US" dirty="0" smtClean="0"/>
              <a:t>k-Nearest Neighbor</a:t>
            </a:r>
          </a:p>
        </p:txBody>
      </p:sp>
      <p:sp>
        <p:nvSpPr>
          <p:cNvPr id="30724" name="Rectangle 3"/>
          <p:cNvSpPr>
            <a:spLocks noGrp="1" noChangeArrowheads="1"/>
          </p:cNvSpPr>
          <p:nvPr>
            <p:ph type="body" idx="1"/>
          </p:nvPr>
        </p:nvSpPr>
        <p:spPr>
          <a:xfrm>
            <a:off x="1182688" y="1628775"/>
            <a:ext cx="7772400" cy="4503738"/>
          </a:xfrm>
        </p:spPr>
        <p:txBody>
          <a:bodyPr/>
          <a:lstStyle/>
          <a:p>
            <a:pPr eaLnBrk="1" hangingPunct="1">
              <a:lnSpc>
                <a:spcPct val="90000"/>
              </a:lnSpc>
            </a:pPr>
            <a:r>
              <a:rPr lang="en-US" altLang="en-US" dirty="0" smtClean="0"/>
              <a:t>Nearest Neighbor can be subject to </a:t>
            </a:r>
            <a:r>
              <a:rPr lang="en-US" altLang="en-US" i="1" dirty="0" smtClean="0"/>
              <a:t>noise</a:t>
            </a:r>
            <a:endParaRPr lang="en-US" altLang="en-US" dirty="0" smtClean="0"/>
          </a:p>
          <a:p>
            <a:pPr lvl="1" eaLnBrk="1" hangingPunct="1">
              <a:lnSpc>
                <a:spcPct val="90000"/>
              </a:lnSpc>
            </a:pPr>
            <a:r>
              <a:rPr lang="en-US" altLang="en-US" dirty="0" smtClean="0"/>
              <a:t>Incorrectly classified training points</a:t>
            </a:r>
          </a:p>
          <a:p>
            <a:pPr lvl="1" eaLnBrk="1" hangingPunct="1">
              <a:lnSpc>
                <a:spcPct val="90000"/>
              </a:lnSpc>
            </a:pPr>
            <a:r>
              <a:rPr lang="en-US" altLang="en-US" dirty="0" smtClean="0"/>
              <a:t>Training anomalies</a:t>
            </a:r>
          </a:p>
          <a:p>
            <a:pPr eaLnBrk="1" hangingPunct="1">
              <a:lnSpc>
                <a:spcPct val="90000"/>
              </a:lnSpc>
            </a:pPr>
            <a:endParaRPr lang="en-US" altLang="en-US" dirty="0" smtClean="0"/>
          </a:p>
          <a:p>
            <a:pPr eaLnBrk="1" hangingPunct="1">
              <a:lnSpc>
                <a:spcPct val="90000"/>
              </a:lnSpc>
            </a:pPr>
            <a:r>
              <a:rPr lang="en-US" altLang="en-US" dirty="0" smtClean="0"/>
              <a:t>k-Nearest Neighbor</a:t>
            </a:r>
          </a:p>
          <a:p>
            <a:pPr lvl="1" eaLnBrk="1" hangingPunct="1">
              <a:lnSpc>
                <a:spcPct val="90000"/>
              </a:lnSpc>
            </a:pPr>
            <a:r>
              <a:rPr lang="en-US" altLang="en-US" dirty="0" smtClean="0"/>
              <a:t>Find </a:t>
            </a:r>
            <a:r>
              <a:rPr lang="en-US" altLang="en-US" i="1" dirty="0" smtClean="0"/>
              <a:t>k</a:t>
            </a:r>
            <a:r>
              <a:rPr lang="en-US" altLang="en-US" dirty="0" smtClean="0"/>
              <a:t> nearest training points (</a:t>
            </a:r>
            <a:r>
              <a:rPr lang="en-US" altLang="en-US" i="1" dirty="0" smtClean="0"/>
              <a:t>k</a:t>
            </a:r>
            <a:r>
              <a:rPr lang="en-US" altLang="en-US" dirty="0" smtClean="0"/>
              <a:t> odd) and vote on which classification</a:t>
            </a:r>
          </a:p>
          <a:p>
            <a:pPr eaLnBrk="1" hangingPunct="1">
              <a:lnSpc>
                <a:spcPct val="90000"/>
              </a:lnSpc>
            </a:pPr>
            <a:endParaRPr lang="en-US" altLang="en-US" dirty="0" smtClean="0"/>
          </a:p>
          <a:p>
            <a:pPr eaLnBrk="1" hangingPunct="1">
              <a:lnSpc>
                <a:spcPct val="90000"/>
              </a:lnSpc>
            </a:pPr>
            <a:r>
              <a:rPr lang="en-US" altLang="en-US" dirty="0" smtClean="0"/>
              <a:t>Works on numerical data</a:t>
            </a:r>
          </a:p>
        </p:txBody>
      </p:sp>
    </p:spTree>
    <p:extLst>
      <p:ext uri="{BB962C8B-B14F-4D97-AF65-F5344CB8AC3E}">
        <p14:creationId xmlns:p14="http://schemas.microsoft.com/office/powerpoint/2010/main" val="2008326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33600" y="457200"/>
            <a:ext cx="4956048" cy="1371600"/>
          </a:xfrm>
        </p:spPr>
        <p:txBody>
          <a:bodyPr/>
          <a:lstStyle/>
          <a:p>
            <a:pPr eaLnBrk="1" hangingPunct="1"/>
            <a:r>
              <a:rPr lang="en-US" altLang="en-US" dirty="0" smtClean="0">
                <a:solidFill>
                  <a:schemeClr val="tx1"/>
                </a:solidFill>
              </a:rPr>
              <a:t>Decision Trees</a:t>
            </a:r>
          </a:p>
        </p:txBody>
      </p:sp>
      <p:sp>
        <p:nvSpPr>
          <p:cNvPr id="3075" name="Rectangle 3"/>
          <p:cNvSpPr>
            <a:spLocks noGrp="1" noChangeArrowheads="1"/>
          </p:cNvSpPr>
          <p:nvPr>
            <p:ph type="subTitle" idx="1"/>
          </p:nvPr>
        </p:nvSpPr>
        <p:spPr>
          <a:xfrm>
            <a:off x="1295400" y="2667000"/>
            <a:ext cx="6400800" cy="2590800"/>
          </a:xfrm>
        </p:spPr>
        <p:txBody>
          <a:bodyPr/>
          <a:lstStyle/>
          <a:p>
            <a:pPr algn="l" eaLnBrk="1" hangingPunct="1">
              <a:buFont typeface="Wingdings" pitchFamily="2" charset="2"/>
              <a:buChar char="n"/>
            </a:pPr>
            <a:r>
              <a:rPr lang="en-US" altLang="en-US" dirty="0" smtClean="0"/>
              <a:t>Decision tree representation</a:t>
            </a:r>
          </a:p>
          <a:p>
            <a:pPr algn="l" eaLnBrk="1" hangingPunct="1">
              <a:buFont typeface="Wingdings" pitchFamily="2" charset="2"/>
              <a:buChar char="n"/>
            </a:pPr>
            <a:r>
              <a:rPr lang="en-US" altLang="en-US" dirty="0" smtClean="0"/>
              <a:t>ID3 learning algorithm</a:t>
            </a:r>
          </a:p>
          <a:p>
            <a:pPr algn="l" eaLnBrk="1" hangingPunct="1">
              <a:buFont typeface="Wingdings" pitchFamily="2" charset="2"/>
              <a:buChar char="n"/>
            </a:pPr>
            <a:r>
              <a:rPr lang="en-US" altLang="en-US" dirty="0" smtClean="0"/>
              <a:t>Entropy, information gain</a:t>
            </a:r>
          </a:p>
          <a:p>
            <a:pPr algn="l" eaLnBrk="1" hangingPunct="1">
              <a:buFont typeface="Wingdings" pitchFamily="2" charset="2"/>
              <a:buChar char="n"/>
            </a:pPr>
            <a:r>
              <a:rPr lang="en-US" altLang="en-US" dirty="0" err="1" smtClean="0"/>
              <a:t>Overfitting</a:t>
            </a:r>
            <a:endParaRPr lang="en-US" altLang="en-US" dirty="0" smtClean="0"/>
          </a:p>
        </p:txBody>
      </p:sp>
    </p:spTree>
    <p:extLst>
      <p:ext uri="{BB962C8B-B14F-4D97-AF65-F5344CB8AC3E}">
        <p14:creationId xmlns:p14="http://schemas.microsoft.com/office/powerpoint/2010/main" val="129281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66DD09F7-6692-4429-857A-570A8EBE2DBF}" type="slidenum">
              <a:rPr lang="he-IL" altLang="en-US" sz="1400"/>
              <a:pPr eaLnBrk="1" hangingPunct="1"/>
              <a:t>27</a:t>
            </a:fld>
            <a:endParaRPr lang="en-US" altLang="en-US" sz="1400"/>
          </a:p>
        </p:txBody>
      </p:sp>
      <p:sp>
        <p:nvSpPr>
          <p:cNvPr id="5123" name="Rectangle 2"/>
          <p:cNvSpPr>
            <a:spLocks noGrp="1" noChangeArrowheads="1"/>
          </p:cNvSpPr>
          <p:nvPr>
            <p:ph type="title"/>
          </p:nvPr>
        </p:nvSpPr>
        <p:spPr/>
        <p:txBody>
          <a:bodyPr/>
          <a:lstStyle/>
          <a:p>
            <a:pPr algn="ctr" eaLnBrk="1" hangingPunct="1"/>
            <a:r>
              <a:rPr lang="en-US" altLang="en-US" b="1" dirty="0" smtClean="0"/>
              <a:t>Introduction</a:t>
            </a:r>
          </a:p>
        </p:txBody>
      </p:sp>
      <p:sp>
        <p:nvSpPr>
          <p:cNvPr id="5124" name="Rectangle 3"/>
          <p:cNvSpPr>
            <a:spLocks noGrp="1" noChangeArrowheads="1"/>
          </p:cNvSpPr>
          <p:nvPr>
            <p:ph type="body" sz="half" idx="1"/>
          </p:nvPr>
        </p:nvSpPr>
        <p:spPr>
          <a:xfrm>
            <a:off x="914400" y="1981200"/>
            <a:ext cx="7351713" cy="1487488"/>
          </a:xfrm>
        </p:spPr>
        <p:txBody>
          <a:bodyPr/>
          <a:lstStyle/>
          <a:p>
            <a:pPr eaLnBrk="1" hangingPunct="1"/>
            <a:r>
              <a:rPr lang="en-US" altLang="en-US" smtClean="0"/>
              <a:t>Use a decision tree to predict categories for new events.</a:t>
            </a:r>
          </a:p>
          <a:p>
            <a:pPr eaLnBrk="1" hangingPunct="1"/>
            <a:r>
              <a:rPr lang="en-US" altLang="en-US" smtClean="0"/>
              <a:t>Use training data to build the decision tree.</a:t>
            </a:r>
          </a:p>
          <a:p>
            <a:pPr eaLnBrk="1" hangingPunct="1"/>
            <a:endParaRPr lang="en-US" altLang="en-US" smtClean="0"/>
          </a:p>
        </p:txBody>
      </p:sp>
      <p:grpSp>
        <p:nvGrpSpPr>
          <p:cNvPr id="5125" name="Group 14"/>
          <p:cNvGrpSpPr>
            <a:grpSpLocks/>
          </p:cNvGrpSpPr>
          <p:nvPr/>
        </p:nvGrpSpPr>
        <p:grpSpPr bwMode="auto">
          <a:xfrm>
            <a:off x="3048000" y="3733800"/>
            <a:ext cx="3352800" cy="2286000"/>
            <a:chOff x="2112" y="2352"/>
            <a:chExt cx="2112" cy="1440"/>
          </a:xfrm>
        </p:grpSpPr>
        <p:sp>
          <p:nvSpPr>
            <p:cNvPr id="5126" name="AutoShape 6"/>
            <p:cNvSpPr>
              <a:spLocks noChangeArrowheads="1"/>
            </p:cNvSpPr>
            <p:nvPr/>
          </p:nvSpPr>
          <p:spPr bwMode="auto">
            <a:xfrm>
              <a:off x="3408" y="2352"/>
              <a:ext cx="816" cy="384"/>
            </a:xfrm>
            <a:prstGeom prst="roundRect">
              <a:avLst>
                <a:gd name="adj" fmla="val 16667"/>
              </a:avLst>
            </a:prstGeom>
            <a:solidFill>
              <a:srgbClr val="C0C0C0"/>
            </a:solidFill>
            <a:ln w="9525">
              <a:solidFill>
                <a:schemeClr val="tx1"/>
              </a:solidFill>
              <a:miter lim="800000"/>
              <a:headEnd/>
              <a:tailEnd/>
            </a:ln>
          </p:spPr>
          <p:txBody>
            <a:bodyPr wrap="none" lIns="0" tIns="0" rIns="0" bIns="0"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1800"/>
                <a:t>New</a:t>
              </a:r>
            </a:p>
            <a:p>
              <a:pPr algn="ctr" eaLnBrk="1" hangingPunct="1"/>
              <a:r>
                <a:rPr lang="en-US" altLang="en-US" sz="1800"/>
                <a:t>Events</a:t>
              </a:r>
            </a:p>
          </p:txBody>
        </p:sp>
        <p:sp>
          <p:nvSpPr>
            <p:cNvPr id="5127" name="AutoShape 7"/>
            <p:cNvSpPr>
              <a:spLocks noChangeArrowheads="1"/>
            </p:cNvSpPr>
            <p:nvPr/>
          </p:nvSpPr>
          <p:spPr bwMode="auto">
            <a:xfrm>
              <a:off x="3408" y="2976"/>
              <a:ext cx="816" cy="384"/>
            </a:xfrm>
            <a:prstGeom prst="roundRect">
              <a:avLst>
                <a:gd name="adj" fmla="val 16667"/>
              </a:avLst>
            </a:prstGeom>
            <a:solidFill>
              <a:srgbClr val="009999"/>
            </a:solidFill>
            <a:ln w="9525">
              <a:solidFill>
                <a:schemeClr val="tx1"/>
              </a:solidFill>
              <a:miter lim="800000"/>
              <a:headEnd/>
              <a:tailEnd/>
            </a:ln>
          </p:spPr>
          <p:txBody>
            <a:bodyPr wrap="none" lIns="0" tIns="0" rIns="0" bIns="0"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1800"/>
                <a:t>Decision</a:t>
              </a:r>
            </a:p>
            <a:p>
              <a:pPr algn="ctr" eaLnBrk="1" hangingPunct="1"/>
              <a:r>
                <a:rPr lang="en-US" altLang="en-US" sz="1800"/>
                <a:t>Tree</a:t>
              </a:r>
            </a:p>
          </p:txBody>
        </p:sp>
        <p:sp>
          <p:nvSpPr>
            <p:cNvPr id="5128" name="AutoShape 8"/>
            <p:cNvSpPr>
              <a:spLocks noChangeArrowheads="1"/>
            </p:cNvSpPr>
            <p:nvPr/>
          </p:nvSpPr>
          <p:spPr bwMode="auto">
            <a:xfrm>
              <a:off x="3408" y="3600"/>
              <a:ext cx="816" cy="192"/>
            </a:xfrm>
            <a:prstGeom prst="roundRect">
              <a:avLst>
                <a:gd name="adj" fmla="val 16667"/>
              </a:avLst>
            </a:prstGeom>
            <a:solidFill>
              <a:srgbClr val="C0C0C0"/>
            </a:solidFill>
            <a:ln w="9525">
              <a:solidFill>
                <a:schemeClr val="tx1"/>
              </a:solidFill>
              <a:miter lim="800000"/>
              <a:headEnd/>
              <a:tailEnd/>
            </a:ln>
          </p:spPr>
          <p:txBody>
            <a:bodyPr wrap="none" lIns="0" tIns="0" rIns="0" bIns="0"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1800"/>
                <a:t>Category</a:t>
              </a:r>
            </a:p>
          </p:txBody>
        </p:sp>
        <p:sp>
          <p:nvSpPr>
            <p:cNvPr id="5129" name="AutoShape 9"/>
            <p:cNvSpPr>
              <a:spLocks noChangeArrowheads="1"/>
            </p:cNvSpPr>
            <p:nvPr/>
          </p:nvSpPr>
          <p:spPr bwMode="auto">
            <a:xfrm>
              <a:off x="2112" y="2856"/>
              <a:ext cx="816" cy="624"/>
            </a:xfrm>
            <a:prstGeom prst="roundRect">
              <a:avLst>
                <a:gd name="adj" fmla="val 16667"/>
              </a:avLst>
            </a:prstGeom>
            <a:solidFill>
              <a:srgbClr val="009900"/>
            </a:solidFill>
            <a:ln w="9525">
              <a:solidFill>
                <a:schemeClr val="tx1"/>
              </a:solidFill>
              <a:miter lim="800000"/>
              <a:headEnd/>
              <a:tailEnd/>
            </a:ln>
          </p:spPr>
          <p:txBody>
            <a:bodyPr wrap="none" lIns="0" tIns="0" rIns="0" bIns="0"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1800"/>
                <a:t>Training</a:t>
              </a:r>
            </a:p>
            <a:p>
              <a:pPr algn="ctr" eaLnBrk="1" hangingPunct="1"/>
              <a:r>
                <a:rPr lang="en-US" altLang="en-US" sz="1800"/>
                <a:t>Events and</a:t>
              </a:r>
            </a:p>
            <a:p>
              <a:pPr algn="ctr" eaLnBrk="1" hangingPunct="1"/>
              <a:r>
                <a:rPr lang="en-US" altLang="en-US" sz="1800"/>
                <a:t>Categories </a:t>
              </a:r>
            </a:p>
          </p:txBody>
        </p:sp>
        <p:sp>
          <p:nvSpPr>
            <p:cNvPr id="5130" name="Line 10"/>
            <p:cNvSpPr>
              <a:spLocks noChangeShapeType="1"/>
            </p:cNvSpPr>
            <p:nvPr/>
          </p:nvSpPr>
          <p:spPr bwMode="auto">
            <a:xfrm>
              <a:off x="2928" y="3168"/>
              <a:ext cx="480" cy="0"/>
            </a:xfrm>
            <a:prstGeom prst="line">
              <a:avLst/>
            </a:prstGeom>
            <a:noFill/>
            <a:ln w="22225">
              <a:solidFill>
                <a:schemeClr val="tx1"/>
              </a:solidFill>
              <a:miter lim="800000"/>
              <a:headEnd/>
              <a:tailEnd type="triangle" w="lg" len="med"/>
            </a:ln>
            <a:extLst>
              <a:ext uri="{909E8E84-426E-40DD-AFC4-6F175D3DCCD1}">
                <a14:hiddenFill xmlns:a14="http://schemas.microsoft.com/office/drawing/2010/main">
                  <a:noFill/>
                </a14:hiddenFill>
              </a:ext>
            </a:extLst>
          </p:spPr>
          <p:txBody>
            <a:bodyPr wrap="none"/>
            <a:lstStyle/>
            <a:p>
              <a:endParaRPr lang="en-US"/>
            </a:p>
          </p:txBody>
        </p:sp>
        <p:sp>
          <p:nvSpPr>
            <p:cNvPr id="5131" name="Line 11"/>
            <p:cNvSpPr>
              <a:spLocks noChangeShapeType="1"/>
            </p:cNvSpPr>
            <p:nvPr/>
          </p:nvSpPr>
          <p:spPr bwMode="auto">
            <a:xfrm>
              <a:off x="3792" y="2736"/>
              <a:ext cx="0" cy="240"/>
            </a:xfrm>
            <a:prstGeom prst="line">
              <a:avLst/>
            </a:prstGeom>
            <a:noFill/>
            <a:ln w="22225">
              <a:solidFill>
                <a:schemeClr val="tx1"/>
              </a:solidFill>
              <a:miter lim="800000"/>
              <a:headEnd/>
              <a:tailEnd type="triangle" w="lg" len="med"/>
            </a:ln>
            <a:extLst>
              <a:ext uri="{909E8E84-426E-40DD-AFC4-6F175D3DCCD1}">
                <a14:hiddenFill xmlns:a14="http://schemas.microsoft.com/office/drawing/2010/main">
                  <a:noFill/>
                </a14:hiddenFill>
              </a:ext>
            </a:extLst>
          </p:spPr>
          <p:txBody>
            <a:bodyPr wrap="none"/>
            <a:lstStyle/>
            <a:p>
              <a:endParaRPr lang="en-US"/>
            </a:p>
          </p:txBody>
        </p:sp>
        <p:sp>
          <p:nvSpPr>
            <p:cNvPr id="5132" name="Line 12"/>
            <p:cNvSpPr>
              <a:spLocks noChangeShapeType="1"/>
            </p:cNvSpPr>
            <p:nvPr/>
          </p:nvSpPr>
          <p:spPr bwMode="auto">
            <a:xfrm>
              <a:off x="3792" y="3360"/>
              <a:ext cx="0" cy="240"/>
            </a:xfrm>
            <a:prstGeom prst="line">
              <a:avLst/>
            </a:prstGeom>
            <a:noFill/>
            <a:ln w="22225">
              <a:solidFill>
                <a:schemeClr val="tx1"/>
              </a:solidFill>
              <a:miter lim="800000"/>
              <a:headEnd/>
              <a:tailEnd type="triangle" w="lg" len="med"/>
            </a:ln>
            <a:extLst>
              <a:ext uri="{909E8E84-426E-40DD-AFC4-6F175D3DCCD1}">
                <a14:hiddenFill xmlns:a14="http://schemas.microsoft.com/office/drawing/2010/main">
                  <a:noFill/>
                </a14:hiddenFill>
              </a:ext>
            </a:extLst>
          </p:spPr>
          <p:txBody>
            <a:bodyPr wrap="none"/>
            <a:lstStyle/>
            <a:p>
              <a:endParaRPr lang="en-US"/>
            </a:p>
          </p:txBody>
        </p:sp>
      </p:grpSp>
    </p:spTree>
    <p:extLst>
      <p:ext uri="{BB962C8B-B14F-4D97-AF65-F5344CB8AC3E}">
        <p14:creationId xmlns:p14="http://schemas.microsoft.com/office/powerpoint/2010/main" val="11395096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30C00C10-EF90-47B2-A463-6B8091A0E52C}" type="slidenum">
              <a:rPr lang="he-IL" altLang="en-US" sz="1400"/>
              <a:pPr eaLnBrk="1" hangingPunct="1"/>
              <a:t>28</a:t>
            </a:fld>
            <a:endParaRPr lang="en-US" altLang="en-US" sz="1400"/>
          </a:p>
        </p:txBody>
      </p:sp>
      <p:sp>
        <p:nvSpPr>
          <p:cNvPr id="6147" name="Line 2"/>
          <p:cNvSpPr>
            <a:spLocks noChangeShapeType="1"/>
          </p:cNvSpPr>
          <p:nvPr/>
        </p:nvSpPr>
        <p:spPr bwMode="auto">
          <a:xfrm flipH="1">
            <a:off x="1600200" y="2209800"/>
            <a:ext cx="2590800" cy="16764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148" name="Line 3"/>
          <p:cNvSpPr>
            <a:spLocks noChangeShapeType="1"/>
          </p:cNvSpPr>
          <p:nvPr/>
        </p:nvSpPr>
        <p:spPr bwMode="auto">
          <a:xfrm>
            <a:off x="4876800" y="2209800"/>
            <a:ext cx="1905000" cy="1676400"/>
          </a:xfrm>
          <a:prstGeom prst="line">
            <a:avLst/>
          </a:prstGeom>
          <a:noFill/>
          <a:ln w="381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149" name="Line 4"/>
          <p:cNvSpPr>
            <a:spLocks noChangeShapeType="1"/>
          </p:cNvSpPr>
          <p:nvPr/>
        </p:nvSpPr>
        <p:spPr bwMode="auto">
          <a:xfrm flipH="1">
            <a:off x="457200" y="4343400"/>
            <a:ext cx="9144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150" name="Line 5"/>
          <p:cNvSpPr>
            <a:spLocks noChangeShapeType="1"/>
          </p:cNvSpPr>
          <p:nvPr/>
        </p:nvSpPr>
        <p:spPr bwMode="auto">
          <a:xfrm>
            <a:off x="1676400" y="4343400"/>
            <a:ext cx="10668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151" name="Line 6"/>
          <p:cNvSpPr>
            <a:spLocks noChangeShapeType="1"/>
          </p:cNvSpPr>
          <p:nvPr/>
        </p:nvSpPr>
        <p:spPr bwMode="auto">
          <a:xfrm>
            <a:off x="4419600" y="2286000"/>
            <a:ext cx="0" cy="1600200"/>
          </a:xfrm>
          <a:prstGeom prst="line">
            <a:avLst/>
          </a:prstGeom>
          <a:noFill/>
          <a:ln w="381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152" name="Rectangle 7"/>
          <p:cNvSpPr>
            <a:spLocks noGrp="1" noChangeArrowheads="1"/>
          </p:cNvSpPr>
          <p:nvPr>
            <p:ph type="title"/>
          </p:nvPr>
        </p:nvSpPr>
        <p:spPr/>
        <p:txBody>
          <a:bodyPr/>
          <a:lstStyle/>
          <a:p>
            <a:pPr eaLnBrk="1" hangingPunct="1"/>
            <a:r>
              <a:rPr lang="en-US" altLang="en-US" smtClean="0"/>
              <a:t>Decision Tree for PlayTennis</a:t>
            </a:r>
          </a:p>
        </p:txBody>
      </p:sp>
      <p:sp>
        <p:nvSpPr>
          <p:cNvPr id="6153" name="Text Box 8"/>
          <p:cNvSpPr txBox="1">
            <a:spLocks noChangeArrowheads="1"/>
          </p:cNvSpPr>
          <p:nvPr/>
        </p:nvSpPr>
        <p:spPr bwMode="auto">
          <a:xfrm>
            <a:off x="3810000" y="1752600"/>
            <a:ext cx="1262063"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Outlook</a:t>
            </a:r>
          </a:p>
        </p:txBody>
      </p:sp>
      <p:sp>
        <p:nvSpPr>
          <p:cNvPr id="6154" name="Text Box 9"/>
          <p:cNvSpPr txBox="1">
            <a:spLocks noChangeArrowheads="1"/>
          </p:cNvSpPr>
          <p:nvPr/>
        </p:nvSpPr>
        <p:spPr bwMode="auto">
          <a:xfrm>
            <a:off x="2362200" y="2743200"/>
            <a:ext cx="1054100"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Sunny</a:t>
            </a:r>
          </a:p>
        </p:txBody>
      </p:sp>
      <p:sp>
        <p:nvSpPr>
          <p:cNvPr id="6155" name="Text Box 10"/>
          <p:cNvSpPr txBox="1">
            <a:spLocks noChangeArrowheads="1"/>
          </p:cNvSpPr>
          <p:nvPr/>
        </p:nvSpPr>
        <p:spPr bwMode="auto">
          <a:xfrm>
            <a:off x="3733800" y="2743200"/>
            <a:ext cx="1400175" cy="495300"/>
          </a:xfrm>
          <a:prstGeom prst="rect">
            <a:avLst/>
          </a:prstGeom>
          <a:solidFill>
            <a:schemeClr val="bg1"/>
          </a:solidFill>
          <a:ln w="38100">
            <a:solidFill>
              <a:schemeClr val="tx2"/>
            </a:solidFill>
            <a:prstDash val="dash"/>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Overcast</a:t>
            </a:r>
          </a:p>
        </p:txBody>
      </p:sp>
      <p:sp>
        <p:nvSpPr>
          <p:cNvPr id="6156" name="Text Box 11"/>
          <p:cNvSpPr txBox="1">
            <a:spLocks noChangeArrowheads="1"/>
          </p:cNvSpPr>
          <p:nvPr/>
        </p:nvSpPr>
        <p:spPr bwMode="auto">
          <a:xfrm>
            <a:off x="5486400" y="2743200"/>
            <a:ext cx="811213" cy="495300"/>
          </a:xfrm>
          <a:prstGeom prst="rect">
            <a:avLst/>
          </a:prstGeom>
          <a:solidFill>
            <a:schemeClr val="bg1"/>
          </a:solidFill>
          <a:ln w="38100">
            <a:solidFill>
              <a:schemeClr val="tx2"/>
            </a:solidFill>
            <a:prstDash val="dash"/>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Rain</a:t>
            </a:r>
          </a:p>
        </p:txBody>
      </p:sp>
      <p:sp>
        <p:nvSpPr>
          <p:cNvPr id="6157" name="Text Box 12"/>
          <p:cNvSpPr txBox="1">
            <a:spLocks noChangeArrowheads="1"/>
          </p:cNvSpPr>
          <p:nvPr/>
        </p:nvSpPr>
        <p:spPr bwMode="auto">
          <a:xfrm>
            <a:off x="838200" y="3886200"/>
            <a:ext cx="1416050"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Humidity</a:t>
            </a:r>
          </a:p>
        </p:txBody>
      </p:sp>
      <p:sp>
        <p:nvSpPr>
          <p:cNvPr id="6158" name="Text Box 13"/>
          <p:cNvSpPr txBox="1">
            <a:spLocks noChangeArrowheads="1"/>
          </p:cNvSpPr>
          <p:nvPr/>
        </p:nvSpPr>
        <p:spPr bwMode="auto">
          <a:xfrm>
            <a:off x="304800" y="4953000"/>
            <a:ext cx="83661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High</a:t>
            </a:r>
          </a:p>
        </p:txBody>
      </p:sp>
      <p:sp>
        <p:nvSpPr>
          <p:cNvPr id="6159" name="Text Box 14"/>
          <p:cNvSpPr txBox="1">
            <a:spLocks noChangeArrowheads="1"/>
          </p:cNvSpPr>
          <p:nvPr/>
        </p:nvSpPr>
        <p:spPr bwMode="auto">
          <a:xfrm>
            <a:off x="1828800" y="4953000"/>
            <a:ext cx="118586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Normal</a:t>
            </a:r>
          </a:p>
        </p:txBody>
      </p:sp>
      <p:sp>
        <p:nvSpPr>
          <p:cNvPr id="6160" name="Text Box 15"/>
          <p:cNvSpPr txBox="1">
            <a:spLocks noChangeArrowheads="1"/>
          </p:cNvSpPr>
          <p:nvPr/>
        </p:nvSpPr>
        <p:spPr bwMode="auto">
          <a:xfrm>
            <a:off x="152400" y="57912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sp>
        <p:nvSpPr>
          <p:cNvPr id="6161" name="Text Box 16"/>
          <p:cNvSpPr txBox="1">
            <a:spLocks noChangeArrowheads="1"/>
          </p:cNvSpPr>
          <p:nvPr/>
        </p:nvSpPr>
        <p:spPr bwMode="auto">
          <a:xfrm>
            <a:off x="2438400" y="57912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grpSp>
        <p:nvGrpSpPr>
          <p:cNvPr id="2" name="Group 17"/>
          <p:cNvGrpSpPr>
            <a:grpSpLocks/>
          </p:cNvGrpSpPr>
          <p:nvPr/>
        </p:nvGrpSpPr>
        <p:grpSpPr bwMode="auto">
          <a:xfrm>
            <a:off x="2286000" y="3886200"/>
            <a:ext cx="6078538" cy="457200"/>
            <a:chOff x="1440" y="2448"/>
            <a:chExt cx="3829" cy="288"/>
          </a:xfrm>
        </p:grpSpPr>
        <p:sp>
          <p:nvSpPr>
            <p:cNvPr id="6169" name="Text Box 18"/>
            <p:cNvSpPr txBox="1">
              <a:spLocks noChangeArrowheads="1"/>
            </p:cNvSpPr>
            <p:nvPr/>
          </p:nvSpPr>
          <p:spPr bwMode="auto">
            <a:xfrm>
              <a:off x="2064" y="2448"/>
              <a:ext cx="320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Each internal node tests an attribute</a:t>
              </a:r>
            </a:p>
          </p:txBody>
        </p:sp>
        <p:sp>
          <p:nvSpPr>
            <p:cNvPr id="6170" name="Line 19"/>
            <p:cNvSpPr>
              <a:spLocks noChangeShapeType="1"/>
            </p:cNvSpPr>
            <p:nvPr/>
          </p:nvSpPr>
          <p:spPr bwMode="auto">
            <a:xfrm flipH="1" flipV="1">
              <a:off x="1440" y="2592"/>
              <a:ext cx="624" cy="0"/>
            </a:xfrm>
            <a:prstGeom prst="line">
              <a:avLst/>
            </a:prstGeom>
            <a:noFill/>
            <a:ln w="3810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nvGrpSpPr>
          <p:cNvPr id="3" name="Group 20"/>
          <p:cNvGrpSpPr>
            <a:grpSpLocks/>
          </p:cNvGrpSpPr>
          <p:nvPr/>
        </p:nvGrpSpPr>
        <p:grpSpPr bwMode="auto">
          <a:xfrm>
            <a:off x="3065463" y="4953000"/>
            <a:ext cx="5345112" cy="822325"/>
            <a:chOff x="1931" y="3120"/>
            <a:chExt cx="3367" cy="518"/>
          </a:xfrm>
        </p:grpSpPr>
        <p:sp>
          <p:nvSpPr>
            <p:cNvPr id="6167" name="Text Box 21"/>
            <p:cNvSpPr txBox="1">
              <a:spLocks noChangeArrowheads="1"/>
            </p:cNvSpPr>
            <p:nvPr/>
          </p:nvSpPr>
          <p:spPr bwMode="auto">
            <a:xfrm>
              <a:off x="2555" y="3120"/>
              <a:ext cx="274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Each branch corresponds to an</a:t>
              </a:r>
            </a:p>
            <a:p>
              <a:pPr eaLnBrk="1" hangingPunct="1"/>
              <a:r>
                <a:rPr lang="en-US" altLang="en-US"/>
                <a:t>attribute value node</a:t>
              </a:r>
            </a:p>
          </p:txBody>
        </p:sp>
        <p:sp>
          <p:nvSpPr>
            <p:cNvPr id="6168" name="Line 22"/>
            <p:cNvSpPr>
              <a:spLocks noChangeShapeType="1"/>
            </p:cNvSpPr>
            <p:nvPr/>
          </p:nvSpPr>
          <p:spPr bwMode="auto">
            <a:xfrm flipH="1" flipV="1">
              <a:off x="1931" y="3264"/>
              <a:ext cx="624" cy="0"/>
            </a:xfrm>
            <a:prstGeom prst="line">
              <a:avLst/>
            </a:prstGeom>
            <a:noFill/>
            <a:ln w="38100">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nvGrpSpPr>
          <p:cNvPr id="4" name="Group 23"/>
          <p:cNvGrpSpPr>
            <a:grpSpLocks/>
          </p:cNvGrpSpPr>
          <p:nvPr/>
        </p:nvGrpSpPr>
        <p:grpSpPr bwMode="auto">
          <a:xfrm>
            <a:off x="3200400" y="5791200"/>
            <a:ext cx="5943600" cy="457200"/>
            <a:chOff x="2016" y="3648"/>
            <a:chExt cx="3744" cy="288"/>
          </a:xfrm>
        </p:grpSpPr>
        <p:sp>
          <p:nvSpPr>
            <p:cNvPr id="6165" name="Text Box 24"/>
            <p:cNvSpPr txBox="1">
              <a:spLocks noChangeArrowheads="1"/>
            </p:cNvSpPr>
            <p:nvPr/>
          </p:nvSpPr>
          <p:spPr bwMode="auto">
            <a:xfrm>
              <a:off x="2433" y="3648"/>
              <a:ext cx="33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Each leaf node assigns a classification</a:t>
              </a:r>
            </a:p>
          </p:txBody>
        </p:sp>
        <p:sp>
          <p:nvSpPr>
            <p:cNvPr id="6166" name="Line 25"/>
            <p:cNvSpPr>
              <a:spLocks noChangeShapeType="1"/>
            </p:cNvSpPr>
            <p:nvPr/>
          </p:nvSpPr>
          <p:spPr bwMode="auto">
            <a:xfrm flipH="1" flipV="1">
              <a:off x="2016" y="3792"/>
              <a:ext cx="384" cy="0"/>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spTree>
    <p:extLst>
      <p:ext uri="{BB962C8B-B14F-4D97-AF65-F5344CB8AC3E}">
        <p14:creationId xmlns:p14="http://schemas.microsoft.com/office/powerpoint/2010/main" val="2901371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EF129993-5024-4A2B-8FDD-BC5900058416}" type="slidenum">
              <a:rPr lang="he-IL" altLang="en-US" sz="1400"/>
              <a:pPr eaLnBrk="1" hangingPunct="1"/>
              <a:t>29</a:t>
            </a:fld>
            <a:endParaRPr lang="en-US" altLang="en-US" sz="1400"/>
          </a:p>
        </p:txBody>
      </p:sp>
      <p:sp>
        <p:nvSpPr>
          <p:cNvPr id="11267" name="Line 2"/>
          <p:cNvSpPr>
            <a:spLocks noChangeShapeType="1"/>
          </p:cNvSpPr>
          <p:nvPr/>
        </p:nvSpPr>
        <p:spPr bwMode="auto">
          <a:xfrm flipH="1">
            <a:off x="2133600" y="2514600"/>
            <a:ext cx="2590800" cy="16764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268" name="Line 3"/>
          <p:cNvSpPr>
            <a:spLocks noChangeShapeType="1"/>
          </p:cNvSpPr>
          <p:nvPr/>
        </p:nvSpPr>
        <p:spPr bwMode="auto">
          <a:xfrm>
            <a:off x="5410200" y="2514600"/>
            <a:ext cx="1905000" cy="16764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269" name="Line 4"/>
          <p:cNvSpPr>
            <a:spLocks noChangeShapeType="1"/>
          </p:cNvSpPr>
          <p:nvPr/>
        </p:nvSpPr>
        <p:spPr bwMode="auto">
          <a:xfrm flipH="1">
            <a:off x="990600" y="4648200"/>
            <a:ext cx="9144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270" name="Line 5"/>
          <p:cNvSpPr>
            <a:spLocks noChangeShapeType="1"/>
          </p:cNvSpPr>
          <p:nvPr/>
        </p:nvSpPr>
        <p:spPr bwMode="auto">
          <a:xfrm>
            <a:off x="2209800" y="4648200"/>
            <a:ext cx="10668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271" name="Line 6"/>
          <p:cNvSpPr>
            <a:spLocks noChangeShapeType="1"/>
          </p:cNvSpPr>
          <p:nvPr/>
        </p:nvSpPr>
        <p:spPr bwMode="auto">
          <a:xfrm>
            <a:off x="4953000" y="2590800"/>
            <a:ext cx="0" cy="16002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272" name="Rectangle 7"/>
          <p:cNvSpPr>
            <a:spLocks noGrp="1" noChangeArrowheads="1"/>
          </p:cNvSpPr>
          <p:nvPr>
            <p:ph type="title"/>
          </p:nvPr>
        </p:nvSpPr>
        <p:spPr>
          <a:xfrm>
            <a:off x="571500" y="-14514"/>
            <a:ext cx="8305800" cy="1143000"/>
          </a:xfrm>
        </p:spPr>
        <p:txBody>
          <a:bodyPr/>
          <a:lstStyle/>
          <a:p>
            <a:pPr eaLnBrk="1" hangingPunct="1"/>
            <a:r>
              <a:rPr lang="en-US" altLang="en-US" dirty="0" smtClean="0"/>
              <a:t>Decision Tree for Conjunction</a:t>
            </a:r>
          </a:p>
        </p:txBody>
      </p:sp>
      <p:sp>
        <p:nvSpPr>
          <p:cNvPr id="11273" name="Text Box 8"/>
          <p:cNvSpPr txBox="1">
            <a:spLocks noChangeArrowheads="1"/>
          </p:cNvSpPr>
          <p:nvPr/>
        </p:nvSpPr>
        <p:spPr bwMode="auto">
          <a:xfrm>
            <a:off x="4343400" y="2057400"/>
            <a:ext cx="1262063"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Outlook</a:t>
            </a:r>
          </a:p>
        </p:txBody>
      </p:sp>
      <p:sp>
        <p:nvSpPr>
          <p:cNvPr id="11274" name="Text Box 9"/>
          <p:cNvSpPr txBox="1">
            <a:spLocks noChangeArrowheads="1"/>
          </p:cNvSpPr>
          <p:nvPr/>
        </p:nvSpPr>
        <p:spPr bwMode="auto">
          <a:xfrm>
            <a:off x="2895600" y="3048000"/>
            <a:ext cx="1054100"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Sunny</a:t>
            </a:r>
          </a:p>
        </p:txBody>
      </p:sp>
      <p:sp>
        <p:nvSpPr>
          <p:cNvPr id="11275" name="Text Box 10"/>
          <p:cNvSpPr txBox="1">
            <a:spLocks noChangeArrowheads="1"/>
          </p:cNvSpPr>
          <p:nvPr/>
        </p:nvSpPr>
        <p:spPr bwMode="auto">
          <a:xfrm>
            <a:off x="4267200" y="3048000"/>
            <a:ext cx="1400175"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Overcast</a:t>
            </a:r>
          </a:p>
        </p:txBody>
      </p:sp>
      <p:sp>
        <p:nvSpPr>
          <p:cNvPr id="11276" name="Text Box 11"/>
          <p:cNvSpPr txBox="1">
            <a:spLocks noChangeArrowheads="1"/>
          </p:cNvSpPr>
          <p:nvPr/>
        </p:nvSpPr>
        <p:spPr bwMode="auto">
          <a:xfrm>
            <a:off x="6019800" y="3048000"/>
            <a:ext cx="81121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Rain</a:t>
            </a:r>
          </a:p>
        </p:txBody>
      </p:sp>
      <p:sp>
        <p:nvSpPr>
          <p:cNvPr id="11277" name="Text Box 12"/>
          <p:cNvSpPr txBox="1">
            <a:spLocks noChangeArrowheads="1"/>
          </p:cNvSpPr>
          <p:nvPr/>
        </p:nvSpPr>
        <p:spPr bwMode="auto">
          <a:xfrm>
            <a:off x="1371600" y="4191000"/>
            <a:ext cx="904875"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Wind</a:t>
            </a:r>
          </a:p>
        </p:txBody>
      </p:sp>
      <p:sp>
        <p:nvSpPr>
          <p:cNvPr id="11278" name="Text Box 13"/>
          <p:cNvSpPr txBox="1">
            <a:spLocks noChangeArrowheads="1"/>
          </p:cNvSpPr>
          <p:nvPr/>
        </p:nvSpPr>
        <p:spPr bwMode="auto">
          <a:xfrm>
            <a:off x="838200" y="5257800"/>
            <a:ext cx="1106488"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Strong</a:t>
            </a:r>
          </a:p>
        </p:txBody>
      </p:sp>
      <p:sp>
        <p:nvSpPr>
          <p:cNvPr id="11279" name="Text Box 14"/>
          <p:cNvSpPr txBox="1">
            <a:spLocks noChangeArrowheads="1"/>
          </p:cNvSpPr>
          <p:nvPr/>
        </p:nvSpPr>
        <p:spPr bwMode="auto">
          <a:xfrm>
            <a:off x="2362200" y="5257800"/>
            <a:ext cx="96996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Weak</a:t>
            </a:r>
          </a:p>
        </p:txBody>
      </p:sp>
      <p:sp>
        <p:nvSpPr>
          <p:cNvPr id="11280" name="Text Box 15"/>
          <p:cNvSpPr txBox="1">
            <a:spLocks noChangeArrowheads="1"/>
          </p:cNvSpPr>
          <p:nvPr/>
        </p:nvSpPr>
        <p:spPr bwMode="auto">
          <a:xfrm>
            <a:off x="685800" y="60960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sp>
        <p:nvSpPr>
          <p:cNvPr id="11281" name="Text Box 16"/>
          <p:cNvSpPr txBox="1">
            <a:spLocks noChangeArrowheads="1"/>
          </p:cNvSpPr>
          <p:nvPr/>
        </p:nvSpPr>
        <p:spPr bwMode="auto">
          <a:xfrm>
            <a:off x="2971800" y="60960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11282" name="Text Box 17"/>
          <p:cNvSpPr txBox="1">
            <a:spLocks noChangeArrowheads="1"/>
          </p:cNvSpPr>
          <p:nvPr/>
        </p:nvSpPr>
        <p:spPr bwMode="auto">
          <a:xfrm>
            <a:off x="4648200" y="41910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sp>
        <p:nvSpPr>
          <p:cNvPr id="11283" name="Text Box 18"/>
          <p:cNvSpPr txBox="1">
            <a:spLocks noChangeArrowheads="1"/>
          </p:cNvSpPr>
          <p:nvPr/>
        </p:nvSpPr>
        <p:spPr bwMode="auto">
          <a:xfrm>
            <a:off x="1965325" y="1406525"/>
            <a:ext cx="4305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Outlook=Sunny </a:t>
            </a:r>
            <a:r>
              <a:rPr lang="en-US" altLang="en-US">
                <a:sym typeface="Symbol" pitchFamily="18" charset="2"/>
              </a:rPr>
              <a:t> Wind=Weak</a:t>
            </a:r>
            <a:endParaRPr lang="en-US" altLang="en-US"/>
          </a:p>
        </p:txBody>
      </p:sp>
      <p:sp>
        <p:nvSpPr>
          <p:cNvPr id="11284" name="Text Box 19"/>
          <p:cNvSpPr txBox="1">
            <a:spLocks noChangeArrowheads="1"/>
          </p:cNvSpPr>
          <p:nvPr/>
        </p:nvSpPr>
        <p:spPr bwMode="auto">
          <a:xfrm>
            <a:off x="7010400" y="41910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spTree>
    <p:extLst>
      <p:ext uri="{BB962C8B-B14F-4D97-AF65-F5344CB8AC3E}">
        <p14:creationId xmlns:p14="http://schemas.microsoft.com/office/powerpoint/2010/main" val="2959477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EF42247A-C73F-491F-89A4-0167A8B06221}" type="slidenum">
              <a:rPr lang="he-IL" altLang="en-US" sz="1400"/>
              <a:pPr eaLnBrk="1" hangingPunct="1"/>
              <a:t>3</a:t>
            </a:fld>
            <a:endParaRPr lang="en-US" altLang="en-US" sz="1400"/>
          </a:p>
        </p:txBody>
      </p:sp>
      <p:sp>
        <p:nvSpPr>
          <p:cNvPr id="7171" name="Rectangle 2"/>
          <p:cNvSpPr>
            <a:spLocks noGrp="1" noChangeArrowheads="1"/>
          </p:cNvSpPr>
          <p:nvPr>
            <p:ph type="title"/>
          </p:nvPr>
        </p:nvSpPr>
        <p:spPr>
          <a:xfrm>
            <a:off x="-15875" y="762000"/>
            <a:ext cx="8229600" cy="1143000"/>
          </a:xfrm>
        </p:spPr>
        <p:txBody>
          <a:bodyPr/>
          <a:lstStyle/>
          <a:p>
            <a:pPr eaLnBrk="1" hangingPunct="1"/>
            <a:r>
              <a:rPr lang="en-US" altLang="en-US" b="1" dirty="0" smtClean="0"/>
              <a:t>What Is Machine Learning?</a:t>
            </a:r>
          </a:p>
        </p:txBody>
      </p:sp>
      <p:pic>
        <p:nvPicPr>
          <p:cNvPr id="7173" name="Picture 50" descr="j02857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810000"/>
            <a:ext cx="182403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51"/>
          <p:cNvSpPr txBox="1">
            <a:spLocks noChangeArrowheads="1"/>
          </p:cNvSpPr>
          <p:nvPr/>
        </p:nvSpPr>
        <p:spPr bwMode="auto">
          <a:xfrm>
            <a:off x="2482850" y="35194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en-US" sz="1800">
                <a:latin typeface="Arial" charset="0"/>
              </a:rPr>
              <a:t>System</a:t>
            </a:r>
          </a:p>
        </p:txBody>
      </p:sp>
      <p:grpSp>
        <p:nvGrpSpPr>
          <p:cNvPr id="2" name="Group 52"/>
          <p:cNvGrpSpPr>
            <a:grpSpLocks/>
          </p:cNvGrpSpPr>
          <p:nvPr/>
        </p:nvGrpSpPr>
        <p:grpSpPr bwMode="auto">
          <a:xfrm>
            <a:off x="1597025" y="4953000"/>
            <a:ext cx="1450975" cy="1752600"/>
            <a:chOff x="1006" y="3120"/>
            <a:chExt cx="914" cy="1104"/>
          </a:xfrm>
        </p:grpSpPr>
        <p:grpSp>
          <p:nvGrpSpPr>
            <p:cNvPr id="7212" name="Group 53"/>
            <p:cNvGrpSpPr>
              <a:grpSpLocks/>
            </p:cNvGrpSpPr>
            <p:nvPr/>
          </p:nvGrpSpPr>
          <p:grpSpPr bwMode="auto">
            <a:xfrm>
              <a:off x="1006" y="3552"/>
              <a:ext cx="914" cy="672"/>
              <a:chOff x="480" y="2736"/>
              <a:chExt cx="914" cy="672"/>
            </a:xfrm>
          </p:grpSpPr>
          <p:sp>
            <p:nvSpPr>
              <p:cNvPr id="7214" name="AutoShape 54"/>
              <p:cNvSpPr>
                <a:spLocks noChangeArrowheads="1"/>
              </p:cNvSpPr>
              <p:nvPr/>
            </p:nvSpPr>
            <p:spPr bwMode="auto">
              <a:xfrm>
                <a:off x="480" y="2736"/>
                <a:ext cx="912" cy="672"/>
              </a:xfrm>
              <a:prstGeom prst="flowChartMagneticDisk">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7215" name="Text Box 55"/>
              <p:cNvSpPr txBox="1">
                <a:spLocks noChangeArrowheads="1"/>
              </p:cNvSpPr>
              <p:nvPr/>
            </p:nvSpPr>
            <p:spPr bwMode="auto">
              <a:xfrm>
                <a:off x="566" y="2951"/>
                <a:ext cx="8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en-US" sz="1800">
                    <a:latin typeface="Arial" charset="0"/>
                  </a:rPr>
                  <a:t>Knowledge</a:t>
                </a:r>
              </a:p>
            </p:txBody>
          </p:sp>
        </p:grpSp>
        <p:sp>
          <p:nvSpPr>
            <p:cNvPr id="7213" name="Line 56"/>
            <p:cNvSpPr>
              <a:spLocks noChangeShapeType="1"/>
            </p:cNvSpPr>
            <p:nvPr/>
          </p:nvSpPr>
          <p:spPr bwMode="auto">
            <a:xfrm>
              <a:off x="1440" y="3120"/>
              <a:ext cx="0" cy="384"/>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57"/>
          <p:cNvGrpSpPr>
            <a:grpSpLocks/>
          </p:cNvGrpSpPr>
          <p:nvPr/>
        </p:nvGrpSpPr>
        <p:grpSpPr bwMode="auto">
          <a:xfrm>
            <a:off x="76200" y="2057400"/>
            <a:ext cx="2609850" cy="1752600"/>
            <a:chOff x="48" y="1296"/>
            <a:chExt cx="1644" cy="1104"/>
          </a:xfrm>
        </p:grpSpPr>
        <p:sp>
          <p:nvSpPr>
            <p:cNvPr id="7208" name="Text Box 58"/>
            <p:cNvSpPr txBox="1">
              <a:spLocks noChangeArrowheads="1"/>
            </p:cNvSpPr>
            <p:nvPr/>
          </p:nvSpPr>
          <p:spPr bwMode="auto">
            <a:xfrm>
              <a:off x="768" y="1296"/>
              <a:ext cx="9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en-US" sz="1800">
                  <a:latin typeface="Arial" charset="0"/>
                </a:rPr>
                <a:t>Environment</a:t>
              </a:r>
            </a:p>
          </p:txBody>
        </p:sp>
        <p:grpSp>
          <p:nvGrpSpPr>
            <p:cNvPr id="7209" name="Group 59"/>
            <p:cNvGrpSpPr>
              <a:grpSpLocks/>
            </p:cNvGrpSpPr>
            <p:nvPr/>
          </p:nvGrpSpPr>
          <p:grpSpPr bwMode="auto">
            <a:xfrm>
              <a:off x="48" y="1392"/>
              <a:ext cx="1200" cy="1008"/>
              <a:chOff x="48" y="1392"/>
              <a:chExt cx="1200" cy="1008"/>
            </a:xfrm>
          </p:grpSpPr>
          <p:pic>
            <p:nvPicPr>
              <p:cNvPr id="7210" name="Picture 60" descr="MCj019914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 y="1392"/>
                <a:ext cx="1008"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1" name="Line 61"/>
              <p:cNvSpPr>
                <a:spLocks noChangeShapeType="1"/>
              </p:cNvSpPr>
              <p:nvPr/>
            </p:nvSpPr>
            <p:spPr bwMode="auto">
              <a:xfrm>
                <a:off x="912" y="2064"/>
                <a:ext cx="336" cy="336"/>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6" name="Group 62"/>
          <p:cNvGrpSpPr>
            <a:grpSpLocks/>
          </p:cNvGrpSpPr>
          <p:nvPr/>
        </p:nvGrpSpPr>
        <p:grpSpPr bwMode="auto">
          <a:xfrm>
            <a:off x="3352800" y="4038600"/>
            <a:ext cx="1143000" cy="685800"/>
            <a:chOff x="2112" y="2544"/>
            <a:chExt cx="720" cy="432"/>
          </a:xfrm>
        </p:grpSpPr>
        <p:sp>
          <p:nvSpPr>
            <p:cNvPr id="7206" name="AutoShape 63"/>
            <p:cNvSpPr>
              <a:spLocks noChangeArrowheads="1"/>
            </p:cNvSpPr>
            <p:nvPr/>
          </p:nvSpPr>
          <p:spPr bwMode="auto">
            <a:xfrm>
              <a:off x="2112" y="2544"/>
              <a:ext cx="192" cy="432"/>
            </a:xfrm>
            <a:prstGeom prst="rightArrow">
              <a:avLst>
                <a:gd name="adj1" fmla="val 50000"/>
                <a:gd name="adj2" fmla="val 25000"/>
              </a:avLst>
            </a:prstGeom>
            <a:solidFill>
              <a:schemeClr val="folHlink"/>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7207" name="Text Box 64"/>
            <p:cNvSpPr txBox="1">
              <a:spLocks noChangeArrowheads="1"/>
            </p:cNvSpPr>
            <p:nvPr/>
          </p:nvSpPr>
          <p:spPr bwMode="auto">
            <a:xfrm>
              <a:off x="2258" y="2649"/>
              <a:ext cx="57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en-US" sz="1800">
                  <a:latin typeface="Arial" charset="0"/>
                </a:rPr>
                <a:t>Action</a:t>
              </a:r>
              <a:r>
                <a:rPr lang="en-US" altLang="en-US" sz="2000" b="1" baseline="-25000">
                  <a:latin typeface="Arial" charset="0"/>
                </a:rPr>
                <a:t>1</a:t>
              </a:r>
            </a:p>
          </p:txBody>
        </p:sp>
      </p:grpSp>
      <p:sp>
        <p:nvSpPr>
          <p:cNvPr id="7178" name="Line 65"/>
          <p:cNvSpPr>
            <a:spLocks noChangeShapeType="1"/>
          </p:cNvSpPr>
          <p:nvPr/>
        </p:nvSpPr>
        <p:spPr bwMode="auto">
          <a:xfrm>
            <a:off x="4572000" y="2514600"/>
            <a:ext cx="0" cy="3733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9" name="Line 66"/>
          <p:cNvSpPr>
            <a:spLocks noChangeShapeType="1"/>
          </p:cNvSpPr>
          <p:nvPr/>
        </p:nvSpPr>
        <p:spPr bwMode="auto">
          <a:xfrm>
            <a:off x="381000" y="1905000"/>
            <a:ext cx="78486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0" name="Text Box 67"/>
          <p:cNvSpPr txBox="1">
            <a:spLocks noChangeArrowheads="1"/>
          </p:cNvSpPr>
          <p:nvPr/>
        </p:nvSpPr>
        <p:spPr bwMode="auto">
          <a:xfrm>
            <a:off x="7375525" y="1941513"/>
            <a:ext cx="61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en-US" sz="1800">
                <a:latin typeface="Arial" charset="0"/>
              </a:rPr>
              <a:t>time</a:t>
            </a:r>
          </a:p>
        </p:txBody>
      </p:sp>
      <p:grpSp>
        <p:nvGrpSpPr>
          <p:cNvPr id="7" name="Group 68"/>
          <p:cNvGrpSpPr>
            <a:grpSpLocks/>
          </p:cNvGrpSpPr>
          <p:nvPr/>
        </p:nvGrpSpPr>
        <p:grpSpPr bwMode="auto">
          <a:xfrm>
            <a:off x="4648200" y="2133600"/>
            <a:ext cx="3352800" cy="4572000"/>
            <a:chOff x="2928" y="1344"/>
            <a:chExt cx="2112" cy="2880"/>
          </a:xfrm>
        </p:grpSpPr>
        <p:sp>
          <p:nvSpPr>
            <p:cNvPr id="7196" name="Line 69"/>
            <p:cNvSpPr>
              <a:spLocks noChangeShapeType="1"/>
            </p:cNvSpPr>
            <p:nvPr/>
          </p:nvSpPr>
          <p:spPr bwMode="auto">
            <a:xfrm>
              <a:off x="4320" y="3120"/>
              <a:ext cx="0" cy="384"/>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7197" name="Group 70"/>
            <p:cNvGrpSpPr>
              <a:grpSpLocks/>
            </p:cNvGrpSpPr>
            <p:nvPr/>
          </p:nvGrpSpPr>
          <p:grpSpPr bwMode="auto">
            <a:xfrm>
              <a:off x="2928" y="1344"/>
              <a:ext cx="2112" cy="2880"/>
              <a:chOff x="2928" y="1344"/>
              <a:chExt cx="2112" cy="2880"/>
            </a:xfrm>
          </p:grpSpPr>
          <p:grpSp>
            <p:nvGrpSpPr>
              <p:cNvPr id="7198" name="Group 71"/>
              <p:cNvGrpSpPr>
                <a:grpSpLocks/>
              </p:cNvGrpSpPr>
              <p:nvPr/>
            </p:nvGrpSpPr>
            <p:grpSpPr bwMode="auto">
              <a:xfrm>
                <a:off x="3886" y="3552"/>
                <a:ext cx="914" cy="672"/>
                <a:chOff x="480" y="2736"/>
                <a:chExt cx="914" cy="672"/>
              </a:xfrm>
            </p:grpSpPr>
            <p:sp>
              <p:nvSpPr>
                <p:cNvPr id="7204" name="AutoShape 72"/>
                <p:cNvSpPr>
                  <a:spLocks noChangeArrowheads="1"/>
                </p:cNvSpPr>
                <p:nvPr/>
              </p:nvSpPr>
              <p:spPr bwMode="auto">
                <a:xfrm>
                  <a:off x="480" y="2736"/>
                  <a:ext cx="912" cy="672"/>
                </a:xfrm>
                <a:prstGeom prst="flowChartMagneticDisk">
                  <a:avLst/>
                </a:prstGeom>
                <a:solidFill>
                  <a:srgbClr val="54B1B8"/>
                </a:solidFill>
                <a:ln w="9525">
                  <a:solidFill>
                    <a:schemeClr val="tx1"/>
                  </a:solidFill>
                  <a:round/>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7205" name="Text Box 73"/>
                <p:cNvSpPr txBox="1">
                  <a:spLocks noChangeArrowheads="1"/>
                </p:cNvSpPr>
                <p:nvPr/>
              </p:nvSpPr>
              <p:spPr bwMode="auto">
                <a:xfrm>
                  <a:off x="566" y="2951"/>
                  <a:ext cx="828" cy="231"/>
                </a:xfrm>
                <a:prstGeom prst="rect">
                  <a:avLst/>
                </a:prstGeom>
                <a:solidFill>
                  <a:srgbClr val="54B1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en-US" sz="1800">
                      <a:latin typeface="Arial" charset="0"/>
                    </a:rPr>
                    <a:t>Knowledge</a:t>
                  </a:r>
                </a:p>
              </p:txBody>
            </p:sp>
          </p:grpSp>
          <p:pic>
            <p:nvPicPr>
              <p:cNvPr id="7199" name="Picture 74" descr="MCj019914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8" y="1392"/>
                <a:ext cx="1008"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0" name="Text Box 75"/>
              <p:cNvSpPr txBox="1">
                <a:spLocks noChangeArrowheads="1"/>
              </p:cNvSpPr>
              <p:nvPr/>
            </p:nvSpPr>
            <p:spPr bwMode="auto">
              <a:xfrm>
                <a:off x="3648" y="1344"/>
                <a:ext cx="9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en-US" sz="1800">
                    <a:latin typeface="Arial" charset="0"/>
                  </a:rPr>
                  <a:t>Environment</a:t>
                </a:r>
              </a:p>
            </p:txBody>
          </p:sp>
          <p:pic>
            <p:nvPicPr>
              <p:cNvPr id="7201" name="Picture 76" descr="j02857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2" y="2400"/>
                <a:ext cx="1149" cy="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Text Box 77"/>
              <p:cNvSpPr txBox="1">
                <a:spLocks noChangeArrowheads="1"/>
              </p:cNvSpPr>
              <p:nvPr/>
            </p:nvSpPr>
            <p:spPr bwMode="auto">
              <a:xfrm>
                <a:off x="4444" y="2217"/>
                <a:ext cx="5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en-US" sz="1800">
                    <a:latin typeface="Arial" charset="0"/>
                  </a:rPr>
                  <a:t>System</a:t>
                </a:r>
              </a:p>
            </p:txBody>
          </p:sp>
          <p:sp>
            <p:nvSpPr>
              <p:cNvPr id="7203" name="Line 78"/>
              <p:cNvSpPr>
                <a:spLocks noChangeShapeType="1"/>
              </p:cNvSpPr>
              <p:nvPr/>
            </p:nvSpPr>
            <p:spPr bwMode="auto">
              <a:xfrm>
                <a:off x="3792" y="2064"/>
                <a:ext cx="336" cy="336"/>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10" name="Group 79"/>
          <p:cNvGrpSpPr>
            <a:grpSpLocks/>
          </p:cNvGrpSpPr>
          <p:nvPr/>
        </p:nvGrpSpPr>
        <p:grpSpPr bwMode="auto">
          <a:xfrm>
            <a:off x="1905000" y="2017713"/>
            <a:ext cx="4343400" cy="4557712"/>
            <a:chOff x="1296" y="1271"/>
            <a:chExt cx="2736" cy="2871"/>
          </a:xfrm>
        </p:grpSpPr>
        <p:grpSp>
          <p:nvGrpSpPr>
            <p:cNvPr id="7186" name="Group 80"/>
            <p:cNvGrpSpPr>
              <a:grpSpLocks/>
            </p:cNvGrpSpPr>
            <p:nvPr/>
          </p:nvGrpSpPr>
          <p:grpSpPr bwMode="auto">
            <a:xfrm>
              <a:off x="1968" y="3888"/>
              <a:ext cx="2064" cy="240"/>
              <a:chOff x="1968" y="3888"/>
              <a:chExt cx="2064" cy="240"/>
            </a:xfrm>
          </p:grpSpPr>
          <p:sp>
            <p:nvSpPr>
              <p:cNvPr id="7193" name="Line 81"/>
              <p:cNvSpPr>
                <a:spLocks noChangeShapeType="1"/>
              </p:cNvSpPr>
              <p:nvPr/>
            </p:nvSpPr>
            <p:spPr bwMode="auto">
              <a:xfrm>
                <a:off x="1968" y="3984"/>
                <a:ext cx="480" cy="144"/>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194" name="Line 82"/>
              <p:cNvSpPr>
                <a:spLocks noChangeShapeType="1"/>
              </p:cNvSpPr>
              <p:nvPr/>
            </p:nvSpPr>
            <p:spPr bwMode="auto">
              <a:xfrm>
                <a:off x="2448" y="4128"/>
                <a:ext cx="1200"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195" name="Line 83"/>
              <p:cNvSpPr>
                <a:spLocks noChangeShapeType="1"/>
              </p:cNvSpPr>
              <p:nvPr/>
            </p:nvSpPr>
            <p:spPr bwMode="auto">
              <a:xfrm flipV="1">
                <a:off x="3648" y="3888"/>
                <a:ext cx="384" cy="24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187" name="Text Box 84"/>
            <p:cNvSpPr txBox="1">
              <a:spLocks noChangeArrowheads="1"/>
            </p:cNvSpPr>
            <p:nvPr/>
          </p:nvSpPr>
          <p:spPr bwMode="auto">
            <a:xfrm>
              <a:off x="2678" y="3911"/>
              <a:ext cx="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en-US" sz="1800">
                  <a:latin typeface="Arial" charset="0"/>
                </a:rPr>
                <a:t>changed</a:t>
              </a:r>
            </a:p>
          </p:txBody>
        </p:sp>
        <p:grpSp>
          <p:nvGrpSpPr>
            <p:cNvPr id="7188" name="Group 85"/>
            <p:cNvGrpSpPr>
              <a:grpSpLocks/>
            </p:cNvGrpSpPr>
            <p:nvPr/>
          </p:nvGrpSpPr>
          <p:grpSpPr bwMode="auto">
            <a:xfrm>
              <a:off x="1296" y="1271"/>
              <a:ext cx="1968" cy="505"/>
              <a:chOff x="1296" y="1271"/>
              <a:chExt cx="1968" cy="505"/>
            </a:xfrm>
          </p:grpSpPr>
          <p:sp>
            <p:nvSpPr>
              <p:cNvPr id="7189" name="Line 86"/>
              <p:cNvSpPr>
                <a:spLocks noChangeShapeType="1"/>
              </p:cNvSpPr>
              <p:nvPr/>
            </p:nvSpPr>
            <p:spPr bwMode="auto">
              <a:xfrm flipV="1">
                <a:off x="1296" y="1488"/>
                <a:ext cx="672" cy="28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190" name="Line 87"/>
              <p:cNvSpPr>
                <a:spLocks noChangeShapeType="1"/>
              </p:cNvSpPr>
              <p:nvPr/>
            </p:nvSpPr>
            <p:spPr bwMode="auto">
              <a:xfrm>
                <a:off x="1968" y="1488"/>
                <a:ext cx="1104"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191" name="Line 88"/>
              <p:cNvSpPr>
                <a:spLocks noChangeShapeType="1"/>
              </p:cNvSpPr>
              <p:nvPr/>
            </p:nvSpPr>
            <p:spPr bwMode="auto">
              <a:xfrm>
                <a:off x="3072" y="1488"/>
                <a:ext cx="192" cy="96"/>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92" name="Text Box 89"/>
              <p:cNvSpPr txBox="1">
                <a:spLocks noChangeArrowheads="1"/>
              </p:cNvSpPr>
              <p:nvPr/>
            </p:nvSpPr>
            <p:spPr bwMode="auto">
              <a:xfrm>
                <a:off x="2150" y="1271"/>
                <a:ext cx="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en-US" sz="1800">
                    <a:latin typeface="Arial" charset="0"/>
                  </a:rPr>
                  <a:t>same</a:t>
                </a:r>
              </a:p>
            </p:txBody>
          </p:sp>
        </p:grpSp>
      </p:grpSp>
      <p:grpSp>
        <p:nvGrpSpPr>
          <p:cNvPr id="13" name="Group 90"/>
          <p:cNvGrpSpPr>
            <a:grpSpLocks/>
          </p:cNvGrpSpPr>
          <p:nvPr/>
        </p:nvGrpSpPr>
        <p:grpSpPr bwMode="auto">
          <a:xfrm>
            <a:off x="7924800" y="4038600"/>
            <a:ext cx="1219200" cy="685800"/>
            <a:chOff x="4992" y="2544"/>
            <a:chExt cx="768" cy="432"/>
          </a:xfrm>
        </p:grpSpPr>
        <p:sp>
          <p:nvSpPr>
            <p:cNvPr id="7184" name="Text Box 91"/>
            <p:cNvSpPr txBox="1">
              <a:spLocks noChangeArrowheads="1"/>
            </p:cNvSpPr>
            <p:nvPr/>
          </p:nvSpPr>
          <p:spPr bwMode="auto">
            <a:xfrm>
              <a:off x="5186" y="2649"/>
              <a:ext cx="57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en-US" sz="1800">
                  <a:latin typeface="Arial" charset="0"/>
                </a:rPr>
                <a:t>Action</a:t>
              </a:r>
              <a:r>
                <a:rPr lang="en-US" altLang="en-US" sz="2000" b="1" baseline="-25000">
                  <a:latin typeface="Arial" charset="0"/>
                </a:rPr>
                <a:t>2</a:t>
              </a:r>
            </a:p>
          </p:txBody>
        </p:sp>
        <p:sp>
          <p:nvSpPr>
            <p:cNvPr id="7185" name="AutoShape 92"/>
            <p:cNvSpPr>
              <a:spLocks noChangeArrowheads="1"/>
            </p:cNvSpPr>
            <p:nvPr/>
          </p:nvSpPr>
          <p:spPr bwMode="auto">
            <a:xfrm>
              <a:off x="4992" y="2544"/>
              <a:ext cx="192" cy="432"/>
            </a:xfrm>
            <a:prstGeom prst="rightArrow">
              <a:avLst>
                <a:gd name="adj1" fmla="val 50000"/>
                <a:gd name="adj2" fmla="val 25000"/>
              </a:avLst>
            </a:prstGeom>
            <a:solidFill>
              <a:schemeClr val="folHlink"/>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grpSp>
    </p:spTree>
    <p:extLst>
      <p:ext uri="{BB962C8B-B14F-4D97-AF65-F5344CB8AC3E}">
        <p14:creationId xmlns:p14="http://schemas.microsoft.com/office/powerpoint/2010/main" val="1625266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ED7A326E-8B90-48EA-B8FA-335DBA618B5E}" type="slidenum">
              <a:rPr lang="he-IL" altLang="en-US" sz="1400"/>
              <a:pPr eaLnBrk="1" hangingPunct="1"/>
              <a:t>30</a:t>
            </a:fld>
            <a:endParaRPr lang="en-US" altLang="en-US" sz="1400"/>
          </a:p>
        </p:txBody>
      </p:sp>
      <p:sp>
        <p:nvSpPr>
          <p:cNvPr id="12291" name="Line 2"/>
          <p:cNvSpPr>
            <a:spLocks noChangeShapeType="1"/>
          </p:cNvSpPr>
          <p:nvPr/>
        </p:nvSpPr>
        <p:spPr bwMode="auto">
          <a:xfrm flipH="1">
            <a:off x="2133600" y="2514600"/>
            <a:ext cx="2590800" cy="16764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2292" name="Line 3"/>
          <p:cNvSpPr>
            <a:spLocks noChangeShapeType="1"/>
          </p:cNvSpPr>
          <p:nvPr/>
        </p:nvSpPr>
        <p:spPr bwMode="auto">
          <a:xfrm>
            <a:off x="5410200" y="2514600"/>
            <a:ext cx="1905000" cy="16764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2293" name="Line 4"/>
          <p:cNvSpPr>
            <a:spLocks noChangeShapeType="1"/>
          </p:cNvSpPr>
          <p:nvPr/>
        </p:nvSpPr>
        <p:spPr bwMode="auto">
          <a:xfrm>
            <a:off x="4953000" y="2590800"/>
            <a:ext cx="0" cy="16002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2294" name="Rectangle 5"/>
          <p:cNvSpPr>
            <a:spLocks noGrp="1" noChangeArrowheads="1"/>
          </p:cNvSpPr>
          <p:nvPr>
            <p:ph type="title"/>
          </p:nvPr>
        </p:nvSpPr>
        <p:spPr>
          <a:xfrm>
            <a:off x="499609" y="304800"/>
            <a:ext cx="8305800" cy="1143000"/>
          </a:xfrm>
        </p:spPr>
        <p:txBody>
          <a:bodyPr/>
          <a:lstStyle/>
          <a:p>
            <a:pPr eaLnBrk="1" hangingPunct="1"/>
            <a:r>
              <a:rPr lang="en-US" altLang="en-US" dirty="0" smtClean="0"/>
              <a:t>Decision Tree for Disjunction</a:t>
            </a:r>
          </a:p>
        </p:txBody>
      </p:sp>
      <p:sp>
        <p:nvSpPr>
          <p:cNvPr id="12295" name="Text Box 6"/>
          <p:cNvSpPr txBox="1">
            <a:spLocks noChangeArrowheads="1"/>
          </p:cNvSpPr>
          <p:nvPr/>
        </p:nvSpPr>
        <p:spPr bwMode="auto">
          <a:xfrm>
            <a:off x="4343400" y="2057400"/>
            <a:ext cx="1262063"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Outlook</a:t>
            </a:r>
          </a:p>
        </p:txBody>
      </p:sp>
      <p:sp>
        <p:nvSpPr>
          <p:cNvPr id="12296" name="Text Box 7"/>
          <p:cNvSpPr txBox="1">
            <a:spLocks noChangeArrowheads="1"/>
          </p:cNvSpPr>
          <p:nvPr/>
        </p:nvSpPr>
        <p:spPr bwMode="auto">
          <a:xfrm>
            <a:off x="2895600" y="3048000"/>
            <a:ext cx="1054100"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Sunny</a:t>
            </a:r>
          </a:p>
        </p:txBody>
      </p:sp>
      <p:sp>
        <p:nvSpPr>
          <p:cNvPr id="12297" name="Text Box 8"/>
          <p:cNvSpPr txBox="1">
            <a:spLocks noChangeArrowheads="1"/>
          </p:cNvSpPr>
          <p:nvPr/>
        </p:nvSpPr>
        <p:spPr bwMode="auto">
          <a:xfrm>
            <a:off x="4267200" y="3048000"/>
            <a:ext cx="1400175"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Overcast</a:t>
            </a:r>
          </a:p>
        </p:txBody>
      </p:sp>
      <p:sp>
        <p:nvSpPr>
          <p:cNvPr id="12298" name="Text Box 9"/>
          <p:cNvSpPr txBox="1">
            <a:spLocks noChangeArrowheads="1"/>
          </p:cNvSpPr>
          <p:nvPr/>
        </p:nvSpPr>
        <p:spPr bwMode="auto">
          <a:xfrm>
            <a:off x="6019800" y="3048000"/>
            <a:ext cx="81121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Rain</a:t>
            </a:r>
          </a:p>
        </p:txBody>
      </p:sp>
      <p:sp>
        <p:nvSpPr>
          <p:cNvPr id="12299" name="Text Box 10"/>
          <p:cNvSpPr txBox="1">
            <a:spLocks noChangeArrowheads="1"/>
          </p:cNvSpPr>
          <p:nvPr/>
        </p:nvSpPr>
        <p:spPr bwMode="auto">
          <a:xfrm>
            <a:off x="1828800" y="41148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12300" name="Text Box 11"/>
          <p:cNvSpPr txBox="1">
            <a:spLocks noChangeArrowheads="1"/>
          </p:cNvSpPr>
          <p:nvPr/>
        </p:nvSpPr>
        <p:spPr bwMode="auto">
          <a:xfrm>
            <a:off x="2590800" y="1447800"/>
            <a:ext cx="4305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Outlook=Sunny </a:t>
            </a:r>
            <a:r>
              <a:rPr lang="en-US" altLang="en-US">
                <a:sym typeface="Symbol" pitchFamily="18" charset="2"/>
              </a:rPr>
              <a:t> Wind=Weak</a:t>
            </a:r>
            <a:endParaRPr lang="en-US" altLang="en-US"/>
          </a:p>
        </p:txBody>
      </p:sp>
      <p:sp>
        <p:nvSpPr>
          <p:cNvPr id="12301" name="Line 12"/>
          <p:cNvSpPr>
            <a:spLocks noChangeShapeType="1"/>
          </p:cNvSpPr>
          <p:nvPr/>
        </p:nvSpPr>
        <p:spPr bwMode="auto">
          <a:xfrm flipH="1">
            <a:off x="3743325" y="4648200"/>
            <a:ext cx="9144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2302" name="Line 13"/>
          <p:cNvSpPr>
            <a:spLocks noChangeShapeType="1"/>
          </p:cNvSpPr>
          <p:nvPr/>
        </p:nvSpPr>
        <p:spPr bwMode="auto">
          <a:xfrm>
            <a:off x="4962525" y="4648200"/>
            <a:ext cx="10668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2303" name="Text Box 14"/>
          <p:cNvSpPr txBox="1">
            <a:spLocks noChangeArrowheads="1"/>
          </p:cNvSpPr>
          <p:nvPr/>
        </p:nvSpPr>
        <p:spPr bwMode="auto">
          <a:xfrm>
            <a:off x="4352925" y="4191000"/>
            <a:ext cx="904875"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Wind</a:t>
            </a:r>
          </a:p>
        </p:txBody>
      </p:sp>
      <p:sp>
        <p:nvSpPr>
          <p:cNvPr id="12304" name="Text Box 15"/>
          <p:cNvSpPr txBox="1">
            <a:spLocks noChangeArrowheads="1"/>
          </p:cNvSpPr>
          <p:nvPr/>
        </p:nvSpPr>
        <p:spPr bwMode="auto">
          <a:xfrm>
            <a:off x="3590925" y="5257800"/>
            <a:ext cx="1106488"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Strong</a:t>
            </a:r>
          </a:p>
        </p:txBody>
      </p:sp>
      <p:sp>
        <p:nvSpPr>
          <p:cNvPr id="12305" name="Text Box 16"/>
          <p:cNvSpPr txBox="1">
            <a:spLocks noChangeArrowheads="1"/>
          </p:cNvSpPr>
          <p:nvPr/>
        </p:nvSpPr>
        <p:spPr bwMode="auto">
          <a:xfrm>
            <a:off x="5114925" y="5257800"/>
            <a:ext cx="96996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Weak</a:t>
            </a:r>
          </a:p>
        </p:txBody>
      </p:sp>
      <p:sp>
        <p:nvSpPr>
          <p:cNvPr id="12306" name="Text Box 17"/>
          <p:cNvSpPr txBox="1">
            <a:spLocks noChangeArrowheads="1"/>
          </p:cNvSpPr>
          <p:nvPr/>
        </p:nvSpPr>
        <p:spPr bwMode="auto">
          <a:xfrm>
            <a:off x="3438525" y="60960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sp>
        <p:nvSpPr>
          <p:cNvPr id="12307" name="Text Box 18"/>
          <p:cNvSpPr txBox="1">
            <a:spLocks noChangeArrowheads="1"/>
          </p:cNvSpPr>
          <p:nvPr/>
        </p:nvSpPr>
        <p:spPr bwMode="auto">
          <a:xfrm>
            <a:off x="5724525" y="60960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12308" name="Line 19"/>
          <p:cNvSpPr>
            <a:spLocks noChangeShapeType="1"/>
          </p:cNvSpPr>
          <p:nvPr/>
        </p:nvSpPr>
        <p:spPr bwMode="auto">
          <a:xfrm flipH="1">
            <a:off x="6781800" y="4648200"/>
            <a:ext cx="600075"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2309" name="Line 20"/>
          <p:cNvSpPr>
            <a:spLocks noChangeShapeType="1"/>
          </p:cNvSpPr>
          <p:nvPr/>
        </p:nvSpPr>
        <p:spPr bwMode="auto">
          <a:xfrm>
            <a:off x="7686675" y="4648200"/>
            <a:ext cx="923925"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2310" name="Text Box 21"/>
          <p:cNvSpPr txBox="1">
            <a:spLocks noChangeArrowheads="1"/>
          </p:cNvSpPr>
          <p:nvPr/>
        </p:nvSpPr>
        <p:spPr bwMode="auto">
          <a:xfrm>
            <a:off x="7077075" y="4191000"/>
            <a:ext cx="904875"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Wind</a:t>
            </a:r>
          </a:p>
        </p:txBody>
      </p:sp>
      <p:sp>
        <p:nvSpPr>
          <p:cNvPr id="12311" name="Text Box 22"/>
          <p:cNvSpPr txBox="1">
            <a:spLocks noChangeArrowheads="1"/>
          </p:cNvSpPr>
          <p:nvPr/>
        </p:nvSpPr>
        <p:spPr bwMode="auto">
          <a:xfrm>
            <a:off x="6315075" y="5257800"/>
            <a:ext cx="1106488"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Strong</a:t>
            </a:r>
          </a:p>
        </p:txBody>
      </p:sp>
      <p:sp>
        <p:nvSpPr>
          <p:cNvPr id="12312" name="Text Box 23"/>
          <p:cNvSpPr txBox="1">
            <a:spLocks noChangeArrowheads="1"/>
          </p:cNvSpPr>
          <p:nvPr/>
        </p:nvSpPr>
        <p:spPr bwMode="auto">
          <a:xfrm>
            <a:off x="7839075" y="5257800"/>
            <a:ext cx="96996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Weak</a:t>
            </a:r>
          </a:p>
        </p:txBody>
      </p:sp>
      <p:sp>
        <p:nvSpPr>
          <p:cNvPr id="12313" name="Text Box 24"/>
          <p:cNvSpPr txBox="1">
            <a:spLocks noChangeArrowheads="1"/>
          </p:cNvSpPr>
          <p:nvPr/>
        </p:nvSpPr>
        <p:spPr bwMode="auto">
          <a:xfrm>
            <a:off x="6553200" y="60960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sp>
        <p:nvSpPr>
          <p:cNvPr id="12314" name="Text Box 25"/>
          <p:cNvSpPr txBox="1">
            <a:spLocks noChangeArrowheads="1"/>
          </p:cNvSpPr>
          <p:nvPr/>
        </p:nvSpPr>
        <p:spPr bwMode="auto">
          <a:xfrm>
            <a:off x="8229600" y="60960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Tree>
    <p:extLst>
      <p:ext uri="{BB962C8B-B14F-4D97-AF65-F5344CB8AC3E}">
        <p14:creationId xmlns:p14="http://schemas.microsoft.com/office/powerpoint/2010/main" val="3956881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2847EE4D-53D4-48AA-B81E-2EAD7E29E05A}" type="slidenum">
              <a:rPr lang="he-IL" altLang="en-US" sz="1400"/>
              <a:pPr eaLnBrk="1" hangingPunct="1"/>
              <a:t>31</a:t>
            </a:fld>
            <a:endParaRPr lang="en-US" altLang="en-US" sz="1400"/>
          </a:p>
        </p:txBody>
      </p:sp>
      <p:sp>
        <p:nvSpPr>
          <p:cNvPr id="13315" name="Line 2"/>
          <p:cNvSpPr>
            <a:spLocks noChangeShapeType="1"/>
          </p:cNvSpPr>
          <p:nvPr/>
        </p:nvSpPr>
        <p:spPr bwMode="auto">
          <a:xfrm flipH="1">
            <a:off x="2133600" y="2514600"/>
            <a:ext cx="2590800" cy="16764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3316" name="Line 3"/>
          <p:cNvSpPr>
            <a:spLocks noChangeShapeType="1"/>
          </p:cNvSpPr>
          <p:nvPr/>
        </p:nvSpPr>
        <p:spPr bwMode="auto">
          <a:xfrm>
            <a:off x="5410200" y="2514600"/>
            <a:ext cx="1905000" cy="16764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3317" name="Line 4"/>
          <p:cNvSpPr>
            <a:spLocks noChangeShapeType="1"/>
          </p:cNvSpPr>
          <p:nvPr/>
        </p:nvSpPr>
        <p:spPr bwMode="auto">
          <a:xfrm flipH="1">
            <a:off x="838200" y="4648200"/>
            <a:ext cx="9144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3318" name="Line 5"/>
          <p:cNvSpPr>
            <a:spLocks noChangeShapeType="1"/>
          </p:cNvSpPr>
          <p:nvPr/>
        </p:nvSpPr>
        <p:spPr bwMode="auto">
          <a:xfrm>
            <a:off x="2057400" y="4648200"/>
            <a:ext cx="8382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3319" name="Line 6"/>
          <p:cNvSpPr>
            <a:spLocks noChangeShapeType="1"/>
          </p:cNvSpPr>
          <p:nvPr/>
        </p:nvSpPr>
        <p:spPr bwMode="auto">
          <a:xfrm>
            <a:off x="4953000" y="2590800"/>
            <a:ext cx="0" cy="16002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3320" name="Rectangle 7"/>
          <p:cNvSpPr>
            <a:spLocks noGrp="1" noChangeArrowheads="1"/>
          </p:cNvSpPr>
          <p:nvPr>
            <p:ph type="title"/>
          </p:nvPr>
        </p:nvSpPr>
        <p:spPr>
          <a:xfrm>
            <a:off x="685800" y="152400"/>
            <a:ext cx="8305800" cy="1143000"/>
          </a:xfrm>
        </p:spPr>
        <p:txBody>
          <a:bodyPr/>
          <a:lstStyle/>
          <a:p>
            <a:pPr eaLnBrk="1" hangingPunct="1"/>
            <a:r>
              <a:rPr lang="en-US" altLang="en-US" b="1" dirty="0" smtClean="0"/>
              <a:t>Decision Tree for XOR</a:t>
            </a:r>
          </a:p>
        </p:txBody>
      </p:sp>
      <p:sp>
        <p:nvSpPr>
          <p:cNvPr id="13321" name="Text Box 8"/>
          <p:cNvSpPr txBox="1">
            <a:spLocks noChangeArrowheads="1"/>
          </p:cNvSpPr>
          <p:nvPr/>
        </p:nvSpPr>
        <p:spPr bwMode="auto">
          <a:xfrm>
            <a:off x="4343400" y="2057400"/>
            <a:ext cx="1262063"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Outlook</a:t>
            </a:r>
          </a:p>
        </p:txBody>
      </p:sp>
      <p:sp>
        <p:nvSpPr>
          <p:cNvPr id="13322" name="Text Box 9"/>
          <p:cNvSpPr txBox="1">
            <a:spLocks noChangeArrowheads="1"/>
          </p:cNvSpPr>
          <p:nvPr/>
        </p:nvSpPr>
        <p:spPr bwMode="auto">
          <a:xfrm>
            <a:off x="2895600" y="3048000"/>
            <a:ext cx="1054100"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Sunny</a:t>
            </a:r>
          </a:p>
        </p:txBody>
      </p:sp>
      <p:sp>
        <p:nvSpPr>
          <p:cNvPr id="13323" name="Text Box 10"/>
          <p:cNvSpPr txBox="1">
            <a:spLocks noChangeArrowheads="1"/>
          </p:cNvSpPr>
          <p:nvPr/>
        </p:nvSpPr>
        <p:spPr bwMode="auto">
          <a:xfrm>
            <a:off x="4267200" y="3048000"/>
            <a:ext cx="1400175"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Overcast</a:t>
            </a:r>
          </a:p>
        </p:txBody>
      </p:sp>
      <p:sp>
        <p:nvSpPr>
          <p:cNvPr id="13324" name="Text Box 11"/>
          <p:cNvSpPr txBox="1">
            <a:spLocks noChangeArrowheads="1"/>
          </p:cNvSpPr>
          <p:nvPr/>
        </p:nvSpPr>
        <p:spPr bwMode="auto">
          <a:xfrm>
            <a:off x="6019800" y="3048000"/>
            <a:ext cx="81121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Rain</a:t>
            </a:r>
          </a:p>
        </p:txBody>
      </p:sp>
      <p:sp>
        <p:nvSpPr>
          <p:cNvPr id="13325" name="Text Box 12"/>
          <p:cNvSpPr txBox="1">
            <a:spLocks noChangeArrowheads="1"/>
          </p:cNvSpPr>
          <p:nvPr/>
        </p:nvSpPr>
        <p:spPr bwMode="auto">
          <a:xfrm>
            <a:off x="1447800" y="4191000"/>
            <a:ext cx="904875"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Wind</a:t>
            </a:r>
          </a:p>
        </p:txBody>
      </p:sp>
      <p:sp>
        <p:nvSpPr>
          <p:cNvPr id="13326" name="Text Box 13"/>
          <p:cNvSpPr txBox="1">
            <a:spLocks noChangeArrowheads="1"/>
          </p:cNvSpPr>
          <p:nvPr/>
        </p:nvSpPr>
        <p:spPr bwMode="auto">
          <a:xfrm>
            <a:off x="685800" y="5257800"/>
            <a:ext cx="1106488"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Strong</a:t>
            </a:r>
          </a:p>
        </p:txBody>
      </p:sp>
      <p:sp>
        <p:nvSpPr>
          <p:cNvPr id="13327" name="Text Box 14"/>
          <p:cNvSpPr txBox="1">
            <a:spLocks noChangeArrowheads="1"/>
          </p:cNvSpPr>
          <p:nvPr/>
        </p:nvSpPr>
        <p:spPr bwMode="auto">
          <a:xfrm>
            <a:off x="2209800" y="5257800"/>
            <a:ext cx="96996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Weak</a:t>
            </a:r>
          </a:p>
        </p:txBody>
      </p:sp>
      <p:sp>
        <p:nvSpPr>
          <p:cNvPr id="13328" name="Text Box 15"/>
          <p:cNvSpPr txBox="1">
            <a:spLocks noChangeArrowheads="1"/>
          </p:cNvSpPr>
          <p:nvPr/>
        </p:nvSpPr>
        <p:spPr bwMode="auto">
          <a:xfrm>
            <a:off x="533400" y="60960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13329" name="Text Box 16"/>
          <p:cNvSpPr txBox="1">
            <a:spLocks noChangeArrowheads="1"/>
          </p:cNvSpPr>
          <p:nvPr/>
        </p:nvSpPr>
        <p:spPr bwMode="auto">
          <a:xfrm>
            <a:off x="2590800" y="60960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sp>
        <p:nvSpPr>
          <p:cNvPr id="13330" name="Text Box 17"/>
          <p:cNvSpPr txBox="1">
            <a:spLocks noChangeArrowheads="1"/>
          </p:cNvSpPr>
          <p:nvPr/>
        </p:nvSpPr>
        <p:spPr bwMode="auto">
          <a:xfrm>
            <a:off x="2590800" y="1446213"/>
            <a:ext cx="479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Outlook=Sunny </a:t>
            </a:r>
            <a:r>
              <a:rPr lang="en-US" altLang="en-US">
                <a:sym typeface="Symbol" pitchFamily="18" charset="2"/>
              </a:rPr>
              <a:t> XOR Wind=Weak</a:t>
            </a:r>
            <a:endParaRPr lang="en-US" altLang="en-US"/>
          </a:p>
        </p:txBody>
      </p:sp>
      <p:sp>
        <p:nvSpPr>
          <p:cNvPr id="13331" name="Line 18"/>
          <p:cNvSpPr>
            <a:spLocks noChangeShapeType="1"/>
          </p:cNvSpPr>
          <p:nvPr/>
        </p:nvSpPr>
        <p:spPr bwMode="auto">
          <a:xfrm flipH="1">
            <a:off x="3743325" y="4648200"/>
            <a:ext cx="9144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3332" name="Line 19"/>
          <p:cNvSpPr>
            <a:spLocks noChangeShapeType="1"/>
          </p:cNvSpPr>
          <p:nvPr/>
        </p:nvSpPr>
        <p:spPr bwMode="auto">
          <a:xfrm>
            <a:off x="4962525" y="4648200"/>
            <a:ext cx="10668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3333" name="Text Box 20"/>
          <p:cNvSpPr txBox="1">
            <a:spLocks noChangeArrowheads="1"/>
          </p:cNvSpPr>
          <p:nvPr/>
        </p:nvSpPr>
        <p:spPr bwMode="auto">
          <a:xfrm>
            <a:off x="4352925" y="4191000"/>
            <a:ext cx="904875"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Wind</a:t>
            </a:r>
          </a:p>
        </p:txBody>
      </p:sp>
      <p:sp>
        <p:nvSpPr>
          <p:cNvPr id="13334" name="Text Box 21"/>
          <p:cNvSpPr txBox="1">
            <a:spLocks noChangeArrowheads="1"/>
          </p:cNvSpPr>
          <p:nvPr/>
        </p:nvSpPr>
        <p:spPr bwMode="auto">
          <a:xfrm>
            <a:off x="3590925" y="5257800"/>
            <a:ext cx="1106488"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Strong</a:t>
            </a:r>
          </a:p>
        </p:txBody>
      </p:sp>
      <p:sp>
        <p:nvSpPr>
          <p:cNvPr id="13335" name="Text Box 22"/>
          <p:cNvSpPr txBox="1">
            <a:spLocks noChangeArrowheads="1"/>
          </p:cNvSpPr>
          <p:nvPr/>
        </p:nvSpPr>
        <p:spPr bwMode="auto">
          <a:xfrm>
            <a:off x="5114925" y="5257800"/>
            <a:ext cx="96996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Weak</a:t>
            </a:r>
          </a:p>
        </p:txBody>
      </p:sp>
      <p:sp>
        <p:nvSpPr>
          <p:cNvPr id="13336" name="Text Box 23"/>
          <p:cNvSpPr txBox="1">
            <a:spLocks noChangeArrowheads="1"/>
          </p:cNvSpPr>
          <p:nvPr/>
        </p:nvSpPr>
        <p:spPr bwMode="auto">
          <a:xfrm>
            <a:off x="3438525" y="60960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sp>
        <p:nvSpPr>
          <p:cNvPr id="13337" name="Text Box 24"/>
          <p:cNvSpPr txBox="1">
            <a:spLocks noChangeArrowheads="1"/>
          </p:cNvSpPr>
          <p:nvPr/>
        </p:nvSpPr>
        <p:spPr bwMode="auto">
          <a:xfrm>
            <a:off x="5724525" y="60960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13338" name="Line 25"/>
          <p:cNvSpPr>
            <a:spLocks noChangeShapeType="1"/>
          </p:cNvSpPr>
          <p:nvPr/>
        </p:nvSpPr>
        <p:spPr bwMode="auto">
          <a:xfrm flipH="1">
            <a:off x="6781800" y="4648200"/>
            <a:ext cx="600075"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3339" name="Line 26"/>
          <p:cNvSpPr>
            <a:spLocks noChangeShapeType="1"/>
          </p:cNvSpPr>
          <p:nvPr/>
        </p:nvSpPr>
        <p:spPr bwMode="auto">
          <a:xfrm>
            <a:off x="7686675" y="4648200"/>
            <a:ext cx="923925"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3340" name="Text Box 27"/>
          <p:cNvSpPr txBox="1">
            <a:spLocks noChangeArrowheads="1"/>
          </p:cNvSpPr>
          <p:nvPr/>
        </p:nvSpPr>
        <p:spPr bwMode="auto">
          <a:xfrm>
            <a:off x="7077075" y="4191000"/>
            <a:ext cx="904875"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Wind</a:t>
            </a:r>
          </a:p>
        </p:txBody>
      </p:sp>
      <p:sp>
        <p:nvSpPr>
          <p:cNvPr id="13341" name="Text Box 28"/>
          <p:cNvSpPr txBox="1">
            <a:spLocks noChangeArrowheads="1"/>
          </p:cNvSpPr>
          <p:nvPr/>
        </p:nvSpPr>
        <p:spPr bwMode="auto">
          <a:xfrm>
            <a:off x="6315075" y="5257800"/>
            <a:ext cx="1106488"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Strong</a:t>
            </a:r>
          </a:p>
        </p:txBody>
      </p:sp>
      <p:sp>
        <p:nvSpPr>
          <p:cNvPr id="13342" name="Text Box 29"/>
          <p:cNvSpPr txBox="1">
            <a:spLocks noChangeArrowheads="1"/>
          </p:cNvSpPr>
          <p:nvPr/>
        </p:nvSpPr>
        <p:spPr bwMode="auto">
          <a:xfrm>
            <a:off x="7839075" y="5257800"/>
            <a:ext cx="96996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Weak</a:t>
            </a:r>
          </a:p>
        </p:txBody>
      </p:sp>
      <p:sp>
        <p:nvSpPr>
          <p:cNvPr id="13343" name="Text Box 30"/>
          <p:cNvSpPr txBox="1">
            <a:spLocks noChangeArrowheads="1"/>
          </p:cNvSpPr>
          <p:nvPr/>
        </p:nvSpPr>
        <p:spPr bwMode="auto">
          <a:xfrm>
            <a:off x="6553200" y="60960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sp>
        <p:nvSpPr>
          <p:cNvPr id="13344" name="Text Box 31"/>
          <p:cNvSpPr txBox="1">
            <a:spLocks noChangeArrowheads="1"/>
          </p:cNvSpPr>
          <p:nvPr/>
        </p:nvSpPr>
        <p:spPr bwMode="auto">
          <a:xfrm>
            <a:off x="8229600" y="60960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Tree>
    <p:extLst>
      <p:ext uri="{BB962C8B-B14F-4D97-AF65-F5344CB8AC3E}">
        <p14:creationId xmlns:p14="http://schemas.microsoft.com/office/powerpoint/2010/main" val="40800318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1BD7C4CC-2404-473C-9B26-8E70E0CBC18C}" type="slidenum">
              <a:rPr lang="he-IL" altLang="en-US" sz="1400"/>
              <a:pPr eaLnBrk="1" hangingPunct="1"/>
              <a:t>32</a:t>
            </a:fld>
            <a:endParaRPr lang="en-US" altLang="en-US" sz="1400"/>
          </a:p>
        </p:txBody>
      </p:sp>
      <p:sp>
        <p:nvSpPr>
          <p:cNvPr id="14339" name="Rectangle 2"/>
          <p:cNvSpPr>
            <a:spLocks noGrp="1" noChangeArrowheads="1"/>
          </p:cNvSpPr>
          <p:nvPr>
            <p:ph type="title"/>
          </p:nvPr>
        </p:nvSpPr>
        <p:spPr>
          <a:xfrm>
            <a:off x="350129" y="25400"/>
            <a:ext cx="8305800" cy="1143000"/>
          </a:xfrm>
        </p:spPr>
        <p:txBody>
          <a:bodyPr/>
          <a:lstStyle/>
          <a:p>
            <a:pPr algn="ctr" eaLnBrk="1" hangingPunct="1"/>
            <a:r>
              <a:rPr lang="en-US" altLang="en-US" b="1" dirty="0" smtClean="0"/>
              <a:t>Decision Tree </a:t>
            </a:r>
          </a:p>
        </p:txBody>
      </p:sp>
      <p:grpSp>
        <p:nvGrpSpPr>
          <p:cNvPr id="14340" name="Group 3"/>
          <p:cNvGrpSpPr>
            <a:grpSpLocks/>
          </p:cNvGrpSpPr>
          <p:nvPr/>
        </p:nvGrpSpPr>
        <p:grpSpPr bwMode="auto">
          <a:xfrm>
            <a:off x="304800" y="1905000"/>
            <a:ext cx="8116888" cy="3224213"/>
            <a:chOff x="96" y="1104"/>
            <a:chExt cx="5197" cy="3006"/>
          </a:xfrm>
        </p:grpSpPr>
        <p:sp>
          <p:nvSpPr>
            <p:cNvPr id="14343" name="Line 4"/>
            <p:cNvSpPr>
              <a:spLocks noChangeShapeType="1"/>
            </p:cNvSpPr>
            <p:nvPr/>
          </p:nvSpPr>
          <p:spPr bwMode="auto">
            <a:xfrm flipH="1">
              <a:off x="1008" y="1392"/>
              <a:ext cx="1632" cy="1056"/>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344" name="Line 5"/>
            <p:cNvSpPr>
              <a:spLocks noChangeShapeType="1"/>
            </p:cNvSpPr>
            <p:nvPr/>
          </p:nvSpPr>
          <p:spPr bwMode="auto">
            <a:xfrm>
              <a:off x="3072" y="1392"/>
              <a:ext cx="1200" cy="1056"/>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345" name="Line 6"/>
            <p:cNvSpPr>
              <a:spLocks noChangeShapeType="1"/>
            </p:cNvSpPr>
            <p:nvPr/>
          </p:nvSpPr>
          <p:spPr bwMode="auto">
            <a:xfrm flipH="1">
              <a:off x="288" y="2736"/>
              <a:ext cx="576" cy="91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346" name="Line 7"/>
            <p:cNvSpPr>
              <a:spLocks noChangeShapeType="1"/>
            </p:cNvSpPr>
            <p:nvPr/>
          </p:nvSpPr>
          <p:spPr bwMode="auto">
            <a:xfrm>
              <a:off x="1056" y="2736"/>
              <a:ext cx="672" cy="91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347" name="Line 8"/>
            <p:cNvSpPr>
              <a:spLocks noChangeShapeType="1"/>
            </p:cNvSpPr>
            <p:nvPr/>
          </p:nvSpPr>
          <p:spPr bwMode="auto">
            <a:xfrm>
              <a:off x="4368" y="2736"/>
              <a:ext cx="624" cy="91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348" name="Line 9"/>
            <p:cNvSpPr>
              <a:spLocks noChangeShapeType="1"/>
            </p:cNvSpPr>
            <p:nvPr/>
          </p:nvSpPr>
          <p:spPr bwMode="auto">
            <a:xfrm flipH="1">
              <a:off x="3696" y="2736"/>
              <a:ext cx="576" cy="91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349" name="Line 10"/>
            <p:cNvSpPr>
              <a:spLocks noChangeShapeType="1"/>
            </p:cNvSpPr>
            <p:nvPr/>
          </p:nvSpPr>
          <p:spPr bwMode="auto">
            <a:xfrm>
              <a:off x="2784" y="1440"/>
              <a:ext cx="0" cy="1008"/>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350" name="Text Box 11"/>
            <p:cNvSpPr txBox="1">
              <a:spLocks noChangeArrowheads="1"/>
            </p:cNvSpPr>
            <p:nvPr/>
          </p:nvSpPr>
          <p:spPr bwMode="auto">
            <a:xfrm>
              <a:off x="2400" y="1104"/>
              <a:ext cx="808" cy="462"/>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Outlook</a:t>
              </a:r>
            </a:p>
          </p:txBody>
        </p:sp>
        <p:sp>
          <p:nvSpPr>
            <p:cNvPr id="14351" name="Text Box 12"/>
            <p:cNvSpPr txBox="1">
              <a:spLocks noChangeArrowheads="1"/>
            </p:cNvSpPr>
            <p:nvPr/>
          </p:nvSpPr>
          <p:spPr bwMode="auto">
            <a:xfrm>
              <a:off x="1489" y="1729"/>
              <a:ext cx="674" cy="461"/>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Sunny</a:t>
              </a:r>
            </a:p>
          </p:txBody>
        </p:sp>
        <p:sp>
          <p:nvSpPr>
            <p:cNvPr id="14352" name="Text Box 13"/>
            <p:cNvSpPr txBox="1">
              <a:spLocks noChangeArrowheads="1"/>
            </p:cNvSpPr>
            <p:nvPr/>
          </p:nvSpPr>
          <p:spPr bwMode="auto">
            <a:xfrm>
              <a:off x="2352" y="1729"/>
              <a:ext cx="897" cy="461"/>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Overcast</a:t>
              </a:r>
            </a:p>
          </p:txBody>
        </p:sp>
        <p:sp>
          <p:nvSpPr>
            <p:cNvPr id="14353" name="Text Box 14"/>
            <p:cNvSpPr txBox="1">
              <a:spLocks noChangeArrowheads="1"/>
            </p:cNvSpPr>
            <p:nvPr/>
          </p:nvSpPr>
          <p:spPr bwMode="auto">
            <a:xfrm>
              <a:off x="3456" y="1729"/>
              <a:ext cx="520" cy="461"/>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Rain</a:t>
              </a:r>
            </a:p>
          </p:txBody>
        </p:sp>
        <p:sp>
          <p:nvSpPr>
            <p:cNvPr id="14354" name="Text Box 15"/>
            <p:cNvSpPr txBox="1">
              <a:spLocks noChangeArrowheads="1"/>
            </p:cNvSpPr>
            <p:nvPr/>
          </p:nvSpPr>
          <p:spPr bwMode="auto">
            <a:xfrm>
              <a:off x="529" y="2448"/>
              <a:ext cx="907" cy="462"/>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Humidity</a:t>
              </a:r>
            </a:p>
          </p:txBody>
        </p:sp>
        <p:sp>
          <p:nvSpPr>
            <p:cNvPr id="14355" name="Text Box 16"/>
            <p:cNvSpPr txBox="1">
              <a:spLocks noChangeArrowheads="1"/>
            </p:cNvSpPr>
            <p:nvPr/>
          </p:nvSpPr>
          <p:spPr bwMode="auto">
            <a:xfrm>
              <a:off x="192" y="3121"/>
              <a:ext cx="535" cy="462"/>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High</a:t>
              </a:r>
            </a:p>
          </p:txBody>
        </p:sp>
        <p:sp>
          <p:nvSpPr>
            <p:cNvPr id="14356" name="Text Box 17"/>
            <p:cNvSpPr txBox="1">
              <a:spLocks noChangeArrowheads="1"/>
            </p:cNvSpPr>
            <p:nvPr/>
          </p:nvSpPr>
          <p:spPr bwMode="auto">
            <a:xfrm>
              <a:off x="1151" y="3121"/>
              <a:ext cx="759" cy="462"/>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Normal</a:t>
              </a:r>
            </a:p>
          </p:txBody>
        </p:sp>
        <p:sp>
          <p:nvSpPr>
            <p:cNvPr id="14357" name="Text Box 18"/>
            <p:cNvSpPr txBox="1">
              <a:spLocks noChangeArrowheads="1"/>
            </p:cNvSpPr>
            <p:nvPr/>
          </p:nvSpPr>
          <p:spPr bwMode="auto">
            <a:xfrm>
              <a:off x="3985" y="2448"/>
              <a:ext cx="579" cy="462"/>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Wind</a:t>
              </a:r>
            </a:p>
          </p:txBody>
        </p:sp>
        <p:sp>
          <p:nvSpPr>
            <p:cNvPr id="14358" name="Text Box 19"/>
            <p:cNvSpPr txBox="1">
              <a:spLocks noChangeArrowheads="1"/>
            </p:cNvSpPr>
            <p:nvPr/>
          </p:nvSpPr>
          <p:spPr bwMode="auto">
            <a:xfrm>
              <a:off x="3552" y="3121"/>
              <a:ext cx="708" cy="462"/>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Strong</a:t>
              </a:r>
            </a:p>
          </p:txBody>
        </p:sp>
        <p:sp>
          <p:nvSpPr>
            <p:cNvPr id="14359" name="Text Box 20"/>
            <p:cNvSpPr txBox="1">
              <a:spLocks noChangeArrowheads="1"/>
            </p:cNvSpPr>
            <p:nvPr/>
          </p:nvSpPr>
          <p:spPr bwMode="auto">
            <a:xfrm>
              <a:off x="4512" y="3121"/>
              <a:ext cx="621" cy="462"/>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Weak</a:t>
              </a:r>
            </a:p>
          </p:txBody>
        </p:sp>
        <p:sp>
          <p:nvSpPr>
            <p:cNvPr id="14360" name="Text Box 21"/>
            <p:cNvSpPr txBox="1">
              <a:spLocks noChangeArrowheads="1"/>
            </p:cNvSpPr>
            <p:nvPr/>
          </p:nvSpPr>
          <p:spPr bwMode="auto">
            <a:xfrm>
              <a:off x="96" y="3648"/>
              <a:ext cx="378" cy="462"/>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sp>
          <p:nvSpPr>
            <p:cNvPr id="14361" name="Text Box 22"/>
            <p:cNvSpPr txBox="1">
              <a:spLocks noChangeArrowheads="1"/>
            </p:cNvSpPr>
            <p:nvPr/>
          </p:nvSpPr>
          <p:spPr bwMode="auto">
            <a:xfrm>
              <a:off x="1536" y="3648"/>
              <a:ext cx="445" cy="462"/>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14362" name="Text Box 23"/>
            <p:cNvSpPr txBox="1">
              <a:spLocks noChangeArrowheads="1"/>
            </p:cNvSpPr>
            <p:nvPr/>
          </p:nvSpPr>
          <p:spPr bwMode="auto">
            <a:xfrm>
              <a:off x="2593" y="2448"/>
              <a:ext cx="446" cy="462"/>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14363" name="Text Box 24"/>
            <p:cNvSpPr txBox="1">
              <a:spLocks noChangeArrowheads="1"/>
            </p:cNvSpPr>
            <p:nvPr/>
          </p:nvSpPr>
          <p:spPr bwMode="auto">
            <a:xfrm>
              <a:off x="4848" y="3649"/>
              <a:ext cx="445" cy="461"/>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14364" name="Text Box 25"/>
            <p:cNvSpPr txBox="1">
              <a:spLocks noChangeArrowheads="1"/>
            </p:cNvSpPr>
            <p:nvPr/>
          </p:nvSpPr>
          <p:spPr bwMode="auto">
            <a:xfrm>
              <a:off x="3504" y="3648"/>
              <a:ext cx="378" cy="461"/>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grpSp>
      <p:sp>
        <p:nvSpPr>
          <p:cNvPr id="14341" name="Text Box 26"/>
          <p:cNvSpPr txBox="1">
            <a:spLocks noChangeArrowheads="1"/>
          </p:cNvSpPr>
          <p:nvPr/>
        </p:nvSpPr>
        <p:spPr bwMode="auto">
          <a:xfrm>
            <a:off x="1066800" y="1371600"/>
            <a:ext cx="7451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buFontTx/>
              <a:buChar char="•"/>
            </a:pPr>
            <a:r>
              <a:rPr lang="en-US" altLang="en-US"/>
              <a:t> decision trees represent disjunctions of conjunctions</a:t>
            </a:r>
          </a:p>
        </p:txBody>
      </p:sp>
      <p:sp>
        <p:nvSpPr>
          <p:cNvPr id="14342" name="Text Box 27"/>
          <p:cNvSpPr txBox="1">
            <a:spLocks noChangeArrowheads="1"/>
          </p:cNvSpPr>
          <p:nvPr/>
        </p:nvSpPr>
        <p:spPr bwMode="auto">
          <a:xfrm>
            <a:off x="1676400" y="5334000"/>
            <a:ext cx="5362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(Outlook=Sunny </a:t>
            </a:r>
            <a:r>
              <a:rPr lang="en-US" altLang="en-US">
                <a:sym typeface="Symbol" pitchFamily="18" charset="2"/>
              </a:rPr>
              <a:t> Humidity=Normal) </a:t>
            </a:r>
          </a:p>
          <a:p>
            <a:pPr eaLnBrk="1" hangingPunct="1"/>
            <a:r>
              <a:rPr lang="en-US" altLang="en-US">
                <a:sym typeface="Symbol" pitchFamily="18" charset="2"/>
              </a:rPr>
              <a:t>           (Outlook=Overcast)</a:t>
            </a:r>
          </a:p>
          <a:p>
            <a:pPr eaLnBrk="1" hangingPunct="1"/>
            <a:r>
              <a:rPr lang="en-US" altLang="en-US">
                <a:sym typeface="Symbol" pitchFamily="18" charset="2"/>
              </a:rPr>
              <a:t>     (Outlook=Rain  Wind=Weak)</a:t>
            </a:r>
          </a:p>
        </p:txBody>
      </p:sp>
    </p:spTree>
    <p:extLst>
      <p:ext uri="{BB962C8B-B14F-4D97-AF65-F5344CB8AC3E}">
        <p14:creationId xmlns:p14="http://schemas.microsoft.com/office/powerpoint/2010/main" val="37362328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EF0E5901-09A3-4E45-90CD-91DB25D8DC12}" type="slidenum">
              <a:rPr lang="he-IL" altLang="en-US" sz="1400"/>
              <a:pPr eaLnBrk="1" hangingPunct="1"/>
              <a:t>33</a:t>
            </a:fld>
            <a:endParaRPr lang="en-US" altLang="en-US" sz="1400"/>
          </a:p>
        </p:txBody>
      </p:sp>
      <p:sp>
        <p:nvSpPr>
          <p:cNvPr id="15363" name="Rectangle 2"/>
          <p:cNvSpPr>
            <a:spLocks noGrp="1" noChangeArrowheads="1"/>
          </p:cNvSpPr>
          <p:nvPr>
            <p:ph type="title"/>
          </p:nvPr>
        </p:nvSpPr>
        <p:spPr>
          <a:xfrm>
            <a:off x="304800" y="0"/>
            <a:ext cx="8229600" cy="1143000"/>
          </a:xfrm>
        </p:spPr>
        <p:txBody>
          <a:bodyPr/>
          <a:lstStyle/>
          <a:p>
            <a:pPr eaLnBrk="1" hangingPunct="1"/>
            <a:r>
              <a:rPr lang="en-US" altLang="en-US" sz="4000" b="1" dirty="0" smtClean="0"/>
              <a:t>When to consider Decision Trees</a:t>
            </a:r>
          </a:p>
        </p:txBody>
      </p:sp>
      <p:sp>
        <p:nvSpPr>
          <p:cNvPr id="15364" name="Rectangle 3"/>
          <p:cNvSpPr>
            <a:spLocks noGrp="1" noChangeArrowheads="1"/>
          </p:cNvSpPr>
          <p:nvPr>
            <p:ph type="body" idx="1"/>
          </p:nvPr>
        </p:nvSpPr>
        <p:spPr>
          <a:xfrm>
            <a:off x="685800" y="1676400"/>
            <a:ext cx="8269288" cy="4456113"/>
          </a:xfrm>
        </p:spPr>
        <p:txBody>
          <a:bodyPr/>
          <a:lstStyle/>
          <a:p>
            <a:pPr eaLnBrk="1" hangingPunct="1">
              <a:lnSpc>
                <a:spcPct val="90000"/>
              </a:lnSpc>
            </a:pPr>
            <a:r>
              <a:rPr lang="en-US" altLang="en-US" sz="2600" dirty="0" smtClean="0"/>
              <a:t>Instances describable by attribute-value pairs</a:t>
            </a:r>
          </a:p>
          <a:p>
            <a:pPr eaLnBrk="1" hangingPunct="1">
              <a:lnSpc>
                <a:spcPct val="90000"/>
              </a:lnSpc>
            </a:pPr>
            <a:r>
              <a:rPr lang="en-US" altLang="en-US" sz="2600" dirty="0" smtClean="0"/>
              <a:t>Target function is discrete valued</a:t>
            </a:r>
          </a:p>
          <a:p>
            <a:pPr eaLnBrk="1" hangingPunct="1">
              <a:lnSpc>
                <a:spcPct val="90000"/>
              </a:lnSpc>
            </a:pPr>
            <a:r>
              <a:rPr lang="en-US" altLang="en-US" sz="2600" dirty="0" smtClean="0"/>
              <a:t>Disjunctive hypothesis may be required</a:t>
            </a:r>
          </a:p>
          <a:p>
            <a:pPr eaLnBrk="1" hangingPunct="1">
              <a:lnSpc>
                <a:spcPct val="90000"/>
              </a:lnSpc>
            </a:pPr>
            <a:r>
              <a:rPr lang="en-US" altLang="en-US" sz="2600" dirty="0" smtClean="0"/>
              <a:t>Possibly noisy training data</a:t>
            </a:r>
          </a:p>
          <a:p>
            <a:pPr eaLnBrk="1" hangingPunct="1">
              <a:lnSpc>
                <a:spcPct val="90000"/>
              </a:lnSpc>
            </a:pPr>
            <a:r>
              <a:rPr lang="en-US" altLang="en-US" sz="2600" dirty="0" smtClean="0"/>
              <a:t>Missing attribute values</a:t>
            </a:r>
          </a:p>
          <a:p>
            <a:pPr eaLnBrk="1" hangingPunct="1">
              <a:lnSpc>
                <a:spcPct val="90000"/>
              </a:lnSpc>
            </a:pPr>
            <a:r>
              <a:rPr lang="en-US" altLang="en-US" sz="2600" dirty="0" smtClean="0"/>
              <a:t>Examples:</a:t>
            </a:r>
          </a:p>
          <a:p>
            <a:pPr lvl="1" eaLnBrk="1" hangingPunct="1">
              <a:lnSpc>
                <a:spcPct val="90000"/>
              </a:lnSpc>
            </a:pPr>
            <a:r>
              <a:rPr lang="en-US" altLang="en-US" sz="2600" dirty="0" smtClean="0"/>
              <a:t>Medical diagnosis</a:t>
            </a:r>
          </a:p>
          <a:p>
            <a:pPr lvl="1" eaLnBrk="1" hangingPunct="1">
              <a:lnSpc>
                <a:spcPct val="90000"/>
              </a:lnSpc>
            </a:pPr>
            <a:r>
              <a:rPr lang="en-US" altLang="en-US" sz="2600" dirty="0" smtClean="0"/>
              <a:t>Credit risk analysis</a:t>
            </a:r>
          </a:p>
          <a:p>
            <a:pPr lvl="1" eaLnBrk="1" hangingPunct="1">
              <a:lnSpc>
                <a:spcPct val="90000"/>
              </a:lnSpc>
            </a:pPr>
            <a:r>
              <a:rPr lang="en-US" altLang="en-US" sz="2600" dirty="0" smtClean="0"/>
              <a:t>Object classification for robot manipulator (Tan 1993)</a:t>
            </a:r>
          </a:p>
        </p:txBody>
      </p:sp>
    </p:spTree>
    <p:extLst>
      <p:ext uri="{BB962C8B-B14F-4D97-AF65-F5344CB8AC3E}">
        <p14:creationId xmlns:p14="http://schemas.microsoft.com/office/powerpoint/2010/main" val="3873562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81509743-FB17-47B3-BEEA-8A1F7D345B2E}" type="slidenum">
              <a:rPr lang="he-IL" altLang="en-US" sz="1400"/>
              <a:pPr eaLnBrk="1" hangingPunct="1"/>
              <a:t>34</a:t>
            </a:fld>
            <a:endParaRPr lang="en-US" altLang="en-US" sz="1400"/>
          </a:p>
        </p:txBody>
      </p:sp>
      <p:sp>
        <p:nvSpPr>
          <p:cNvPr id="16387" name="Rectangle 2"/>
          <p:cNvSpPr>
            <a:spLocks noGrp="1" noChangeArrowheads="1"/>
          </p:cNvSpPr>
          <p:nvPr>
            <p:ph type="title"/>
          </p:nvPr>
        </p:nvSpPr>
        <p:spPr>
          <a:xfrm>
            <a:off x="609600" y="228600"/>
            <a:ext cx="8348663" cy="1143000"/>
          </a:xfrm>
        </p:spPr>
        <p:txBody>
          <a:bodyPr>
            <a:normAutofit fontScale="90000"/>
          </a:bodyPr>
          <a:lstStyle/>
          <a:p>
            <a:pPr eaLnBrk="1" hangingPunct="1"/>
            <a:r>
              <a:rPr lang="en-US" altLang="en-US" sz="4000" b="1" dirty="0" smtClean="0"/>
              <a:t>Top-Down Induction of Decision Trees ID3</a:t>
            </a:r>
          </a:p>
        </p:txBody>
      </p:sp>
      <p:sp>
        <p:nvSpPr>
          <p:cNvPr id="16388" name="Text Box 3"/>
          <p:cNvSpPr txBox="1">
            <a:spLocks noChangeArrowheads="1"/>
          </p:cNvSpPr>
          <p:nvPr/>
        </p:nvSpPr>
        <p:spPr bwMode="auto">
          <a:xfrm>
            <a:off x="609600" y="1981200"/>
            <a:ext cx="82835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buFontTx/>
              <a:buAutoNum type="arabicPeriod"/>
            </a:pPr>
            <a:r>
              <a:rPr lang="en-US" altLang="en-US" sz="2800"/>
              <a:t>A </a:t>
            </a:r>
            <a:r>
              <a:rPr lang="en-US" altLang="en-US" sz="2800">
                <a:sym typeface="Symbol" pitchFamily="18" charset="2"/>
              </a:rPr>
              <a:t> the “best” decision attribute for next </a:t>
            </a:r>
            <a:r>
              <a:rPr lang="en-US" altLang="en-US" sz="2800" i="1">
                <a:sym typeface="Symbol" pitchFamily="18" charset="2"/>
              </a:rPr>
              <a:t>node</a:t>
            </a:r>
          </a:p>
          <a:p>
            <a:pPr eaLnBrk="1" hangingPunct="1">
              <a:buFontTx/>
              <a:buAutoNum type="arabicPeriod"/>
            </a:pPr>
            <a:r>
              <a:rPr lang="en-US" altLang="en-US" sz="2800"/>
              <a:t>Assign A as decision attribute for </a:t>
            </a:r>
            <a:r>
              <a:rPr lang="en-US" altLang="en-US" sz="2800" i="1"/>
              <a:t>node</a:t>
            </a:r>
          </a:p>
          <a:p>
            <a:pPr eaLnBrk="1" hangingPunct="1">
              <a:buFontTx/>
              <a:buAutoNum type="arabicPeriod"/>
            </a:pPr>
            <a:r>
              <a:rPr lang="en-US" altLang="en-US" sz="2800"/>
              <a:t>For each value of A create new descendant </a:t>
            </a:r>
            <a:endParaRPr lang="en-US" altLang="en-US" sz="2800" i="1"/>
          </a:p>
          <a:p>
            <a:pPr eaLnBrk="1" hangingPunct="1">
              <a:buFontTx/>
              <a:buAutoNum type="arabicPeriod" startAt="4"/>
            </a:pPr>
            <a:r>
              <a:rPr lang="en-US" altLang="en-US" sz="2800"/>
              <a:t>Sort training examples to leaf node according to</a:t>
            </a:r>
          </a:p>
          <a:p>
            <a:pPr eaLnBrk="1" hangingPunct="1"/>
            <a:r>
              <a:rPr lang="en-US" altLang="en-US" sz="2800"/>
              <a:t>     the attribute value of the branch</a:t>
            </a:r>
          </a:p>
          <a:p>
            <a:pPr eaLnBrk="1" hangingPunct="1">
              <a:buFontTx/>
              <a:buAutoNum type="arabicPeriod" startAt="5"/>
            </a:pPr>
            <a:r>
              <a:rPr lang="en-US" altLang="en-US" sz="2800"/>
              <a:t>If all training examples are perfectly classified (same value of target attribute) stop, else iterate over new</a:t>
            </a:r>
            <a:r>
              <a:rPr lang="sv-SE" altLang="en-US" sz="2800"/>
              <a:t> </a:t>
            </a:r>
            <a:r>
              <a:rPr lang="en-US" altLang="en-US" sz="2800"/>
              <a:t>leaf nodes.</a:t>
            </a:r>
          </a:p>
        </p:txBody>
      </p:sp>
    </p:spTree>
    <p:extLst>
      <p:ext uri="{BB962C8B-B14F-4D97-AF65-F5344CB8AC3E}">
        <p14:creationId xmlns:p14="http://schemas.microsoft.com/office/powerpoint/2010/main" val="9608770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CC2F0B92-0978-4ECA-85EF-A83EE21CC228}" type="slidenum">
              <a:rPr lang="he-IL" smtClean="0"/>
              <a:pPr/>
              <a:t>35</a:t>
            </a:fld>
            <a:endParaRPr lang="en-US"/>
          </a:p>
        </p:txBody>
      </p:sp>
      <p:pic>
        <p:nvPicPr>
          <p:cNvPr id="449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9" y="881063"/>
            <a:ext cx="8184841" cy="567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7499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A8ED8DC4-12B5-42F8-8FE6-BAF797C64E73}" type="slidenum">
              <a:rPr lang="he-IL" altLang="en-US" sz="1400"/>
              <a:pPr eaLnBrk="1" hangingPunct="1"/>
              <a:t>36</a:t>
            </a:fld>
            <a:endParaRPr lang="en-US" altLang="en-US" sz="1400"/>
          </a:p>
        </p:txBody>
      </p:sp>
      <p:grpSp>
        <p:nvGrpSpPr>
          <p:cNvPr id="2" name="Group 3"/>
          <p:cNvGrpSpPr>
            <a:grpSpLocks/>
          </p:cNvGrpSpPr>
          <p:nvPr/>
        </p:nvGrpSpPr>
        <p:grpSpPr bwMode="auto">
          <a:xfrm>
            <a:off x="393700" y="2057400"/>
            <a:ext cx="4008438" cy="3138488"/>
            <a:chOff x="144" y="2880"/>
            <a:chExt cx="2525" cy="1043"/>
          </a:xfrm>
        </p:grpSpPr>
        <p:sp>
          <p:nvSpPr>
            <p:cNvPr id="17422" name="Line 4"/>
            <p:cNvSpPr>
              <a:spLocks noChangeShapeType="1"/>
            </p:cNvSpPr>
            <p:nvPr/>
          </p:nvSpPr>
          <p:spPr bwMode="auto">
            <a:xfrm flipH="1">
              <a:off x="830" y="3091"/>
              <a:ext cx="475" cy="66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7423" name="Line 5"/>
            <p:cNvSpPr>
              <a:spLocks noChangeShapeType="1"/>
            </p:cNvSpPr>
            <p:nvPr/>
          </p:nvSpPr>
          <p:spPr bwMode="auto">
            <a:xfrm>
              <a:off x="1463" y="3091"/>
              <a:ext cx="435" cy="66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7424" name="Text Box 6"/>
            <p:cNvSpPr txBox="1">
              <a:spLocks noChangeArrowheads="1"/>
            </p:cNvSpPr>
            <p:nvPr/>
          </p:nvSpPr>
          <p:spPr bwMode="auto">
            <a:xfrm>
              <a:off x="1147" y="2880"/>
              <a:ext cx="556" cy="165"/>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A</a:t>
              </a:r>
              <a:r>
                <a:rPr lang="en-US" altLang="en-US" baseline="-25000"/>
                <a:t>1</a:t>
              </a:r>
              <a:r>
                <a:rPr lang="en-US" altLang="en-US"/>
                <a:t>=?</a:t>
              </a:r>
            </a:p>
          </p:txBody>
        </p:sp>
        <p:sp>
          <p:nvSpPr>
            <p:cNvPr id="17425" name="Text Box 7"/>
            <p:cNvSpPr txBox="1">
              <a:spLocks noChangeArrowheads="1"/>
            </p:cNvSpPr>
            <p:nvPr/>
          </p:nvSpPr>
          <p:spPr bwMode="auto">
            <a:xfrm>
              <a:off x="751" y="3372"/>
              <a:ext cx="268" cy="165"/>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G</a:t>
              </a:r>
            </a:p>
          </p:txBody>
        </p:sp>
        <p:sp>
          <p:nvSpPr>
            <p:cNvPr id="17426" name="Text Box 8"/>
            <p:cNvSpPr txBox="1">
              <a:spLocks noChangeArrowheads="1"/>
            </p:cNvSpPr>
            <p:nvPr/>
          </p:nvSpPr>
          <p:spPr bwMode="auto">
            <a:xfrm>
              <a:off x="1542" y="3372"/>
              <a:ext cx="270" cy="165"/>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H</a:t>
              </a:r>
            </a:p>
          </p:txBody>
        </p:sp>
        <p:sp>
          <p:nvSpPr>
            <p:cNvPr id="17427" name="Text Box 9"/>
            <p:cNvSpPr txBox="1">
              <a:spLocks noChangeArrowheads="1"/>
            </p:cNvSpPr>
            <p:nvPr/>
          </p:nvSpPr>
          <p:spPr bwMode="auto">
            <a:xfrm>
              <a:off x="432" y="3758"/>
              <a:ext cx="931" cy="165"/>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[21+, 5-]</a:t>
              </a:r>
            </a:p>
          </p:txBody>
        </p:sp>
        <p:sp>
          <p:nvSpPr>
            <p:cNvPr id="17428" name="Text Box 10"/>
            <p:cNvSpPr txBox="1">
              <a:spLocks noChangeArrowheads="1"/>
            </p:cNvSpPr>
            <p:nvPr/>
          </p:nvSpPr>
          <p:spPr bwMode="auto">
            <a:xfrm>
              <a:off x="1738" y="3758"/>
              <a:ext cx="931" cy="165"/>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[8+, 30-]</a:t>
              </a:r>
            </a:p>
          </p:txBody>
        </p:sp>
        <p:sp>
          <p:nvSpPr>
            <p:cNvPr id="17429" name="Text Box 11"/>
            <p:cNvSpPr txBox="1">
              <a:spLocks noChangeArrowheads="1"/>
            </p:cNvSpPr>
            <p:nvPr/>
          </p:nvSpPr>
          <p:spPr bwMode="auto">
            <a:xfrm>
              <a:off x="144" y="2880"/>
              <a:ext cx="95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[29+,35-]</a:t>
              </a:r>
            </a:p>
          </p:txBody>
        </p:sp>
      </p:grpSp>
      <p:grpSp>
        <p:nvGrpSpPr>
          <p:cNvPr id="3" name="Group 12"/>
          <p:cNvGrpSpPr>
            <a:grpSpLocks/>
          </p:cNvGrpSpPr>
          <p:nvPr/>
        </p:nvGrpSpPr>
        <p:grpSpPr bwMode="auto">
          <a:xfrm>
            <a:off x="4953000" y="2133600"/>
            <a:ext cx="3568700" cy="3076575"/>
            <a:chOff x="3408" y="2880"/>
            <a:chExt cx="2248" cy="1046"/>
          </a:xfrm>
        </p:grpSpPr>
        <p:sp>
          <p:nvSpPr>
            <p:cNvPr id="17414" name="Line 13"/>
            <p:cNvSpPr>
              <a:spLocks noChangeShapeType="1"/>
            </p:cNvSpPr>
            <p:nvPr/>
          </p:nvSpPr>
          <p:spPr bwMode="auto">
            <a:xfrm flipH="1">
              <a:off x="3806" y="3091"/>
              <a:ext cx="475" cy="66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7415" name="Line 14"/>
            <p:cNvSpPr>
              <a:spLocks noChangeShapeType="1"/>
            </p:cNvSpPr>
            <p:nvPr/>
          </p:nvSpPr>
          <p:spPr bwMode="auto">
            <a:xfrm>
              <a:off x="4439" y="3091"/>
              <a:ext cx="435" cy="66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7416" name="Text Box 15"/>
            <p:cNvSpPr txBox="1">
              <a:spLocks noChangeArrowheads="1"/>
            </p:cNvSpPr>
            <p:nvPr/>
          </p:nvSpPr>
          <p:spPr bwMode="auto">
            <a:xfrm>
              <a:off x="4123" y="2880"/>
              <a:ext cx="556" cy="168"/>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A</a:t>
              </a:r>
              <a:r>
                <a:rPr lang="en-US" altLang="en-US" baseline="-25000"/>
                <a:t>2</a:t>
              </a:r>
              <a:r>
                <a:rPr lang="en-US" altLang="en-US"/>
                <a:t>=?</a:t>
              </a:r>
            </a:p>
          </p:txBody>
        </p:sp>
        <p:sp>
          <p:nvSpPr>
            <p:cNvPr id="17417" name="Text Box 16"/>
            <p:cNvSpPr txBox="1">
              <a:spLocks noChangeArrowheads="1"/>
            </p:cNvSpPr>
            <p:nvPr/>
          </p:nvSpPr>
          <p:spPr bwMode="auto">
            <a:xfrm>
              <a:off x="3727" y="3372"/>
              <a:ext cx="236" cy="169"/>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L</a:t>
              </a:r>
            </a:p>
          </p:txBody>
        </p:sp>
        <p:sp>
          <p:nvSpPr>
            <p:cNvPr id="17418" name="Text Box 17"/>
            <p:cNvSpPr txBox="1">
              <a:spLocks noChangeArrowheads="1"/>
            </p:cNvSpPr>
            <p:nvPr/>
          </p:nvSpPr>
          <p:spPr bwMode="auto">
            <a:xfrm>
              <a:off x="4518" y="3372"/>
              <a:ext cx="288" cy="169"/>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M</a:t>
              </a:r>
            </a:p>
          </p:txBody>
        </p:sp>
        <p:sp>
          <p:nvSpPr>
            <p:cNvPr id="17419" name="Text Box 18"/>
            <p:cNvSpPr txBox="1">
              <a:spLocks noChangeArrowheads="1"/>
            </p:cNvSpPr>
            <p:nvPr/>
          </p:nvSpPr>
          <p:spPr bwMode="auto">
            <a:xfrm>
              <a:off x="3408" y="3744"/>
              <a:ext cx="1036" cy="168"/>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[18+, 33-]</a:t>
              </a:r>
            </a:p>
          </p:txBody>
        </p:sp>
        <p:sp>
          <p:nvSpPr>
            <p:cNvPr id="17420" name="Text Box 19"/>
            <p:cNvSpPr txBox="1">
              <a:spLocks noChangeArrowheads="1"/>
            </p:cNvSpPr>
            <p:nvPr/>
          </p:nvSpPr>
          <p:spPr bwMode="auto">
            <a:xfrm>
              <a:off x="4714" y="3758"/>
              <a:ext cx="931" cy="168"/>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[11+, 2-]</a:t>
              </a:r>
            </a:p>
          </p:txBody>
        </p:sp>
        <p:sp>
          <p:nvSpPr>
            <p:cNvPr id="17421" name="Text Box 20"/>
            <p:cNvSpPr txBox="1">
              <a:spLocks noChangeArrowheads="1"/>
            </p:cNvSpPr>
            <p:nvPr/>
          </p:nvSpPr>
          <p:spPr bwMode="auto">
            <a:xfrm>
              <a:off x="4704" y="2880"/>
              <a:ext cx="95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[29+,35-]</a:t>
              </a:r>
            </a:p>
          </p:txBody>
        </p:sp>
      </p:grpSp>
      <p:sp>
        <p:nvSpPr>
          <p:cNvPr id="17413" name="Rectangle 21"/>
          <p:cNvSpPr>
            <a:spLocks noGrp="1" noChangeArrowheads="1"/>
          </p:cNvSpPr>
          <p:nvPr>
            <p:ph type="title"/>
          </p:nvPr>
        </p:nvSpPr>
        <p:spPr/>
        <p:txBody>
          <a:bodyPr/>
          <a:lstStyle/>
          <a:p>
            <a:pPr eaLnBrk="1" hangingPunct="1"/>
            <a:r>
              <a:rPr lang="en-US" altLang="en-US" dirty="0" smtClean="0"/>
              <a:t>Which attribute is best?</a:t>
            </a:r>
          </a:p>
        </p:txBody>
      </p:sp>
    </p:spTree>
    <p:extLst>
      <p:ext uri="{BB962C8B-B14F-4D97-AF65-F5344CB8AC3E}">
        <p14:creationId xmlns:p14="http://schemas.microsoft.com/office/powerpoint/2010/main" val="408225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7463CF12-5645-4952-A38C-D024ED8C1A0C}" type="slidenum">
              <a:rPr lang="he-IL" altLang="en-US" sz="1400"/>
              <a:pPr eaLnBrk="1" hangingPunct="1"/>
              <a:t>37</a:t>
            </a:fld>
            <a:endParaRPr lang="en-US" altLang="en-US" sz="1400"/>
          </a:p>
        </p:txBody>
      </p:sp>
      <p:sp>
        <p:nvSpPr>
          <p:cNvPr id="18435" name="Rectangle 2"/>
          <p:cNvSpPr>
            <a:spLocks noGrp="1" noChangeArrowheads="1"/>
          </p:cNvSpPr>
          <p:nvPr>
            <p:ph type="title"/>
          </p:nvPr>
        </p:nvSpPr>
        <p:spPr/>
        <p:txBody>
          <a:bodyPr/>
          <a:lstStyle/>
          <a:p>
            <a:pPr eaLnBrk="1" hangingPunct="1"/>
            <a:r>
              <a:rPr lang="en-US" altLang="en-US" smtClean="0"/>
              <a:t>Entropy</a:t>
            </a:r>
            <a:endParaRPr lang="sv-SE" altLang="en-US" smtClean="0"/>
          </a:p>
        </p:txBody>
      </p:sp>
      <p:sp>
        <p:nvSpPr>
          <p:cNvPr id="18436" name="Rectangle 3"/>
          <p:cNvSpPr>
            <a:spLocks noGrp="1" noChangeArrowheads="1"/>
          </p:cNvSpPr>
          <p:nvPr>
            <p:ph type="body" idx="1"/>
          </p:nvPr>
        </p:nvSpPr>
        <p:spPr>
          <a:xfrm>
            <a:off x="914400" y="4191000"/>
            <a:ext cx="7772400" cy="4114800"/>
          </a:xfrm>
        </p:spPr>
        <p:txBody>
          <a:bodyPr/>
          <a:lstStyle/>
          <a:p>
            <a:pPr eaLnBrk="1" hangingPunct="1"/>
            <a:r>
              <a:rPr lang="sv-SE" altLang="en-US" sz="2400" smtClean="0"/>
              <a:t>S is a sample of training examples</a:t>
            </a:r>
          </a:p>
          <a:p>
            <a:pPr eaLnBrk="1" hangingPunct="1"/>
            <a:r>
              <a:rPr lang="sv-SE" altLang="en-US" sz="2400" smtClean="0"/>
              <a:t>p</a:t>
            </a:r>
            <a:r>
              <a:rPr lang="sv-SE" altLang="en-US" sz="2400" baseline="-25000" smtClean="0"/>
              <a:t>+</a:t>
            </a:r>
            <a:r>
              <a:rPr lang="sv-SE" altLang="en-US" sz="2400" smtClean="0"/>
              <a:t> is the proportion of positive examples</a:t>
            </a:r>
          </a:p>
          <a:p>
            <a:pPr eaLnBrk="1" hangingPunct="1"/>
            <a:r>
              <a:rPr lang="sv-SE" altLang="en-US" sz="2400" smtClean="0"/>
              <a:t>p</a:t>
            </a:r>
            <a:r>
              <a:rPr lang="sv-SE" altLang="en-US" sz="2400" baseline="-25000" smtClean="0"/>
              <a:t>-</a:t>
            </a:r>
            <a:r>
              <a:rPr lang="sv-SE" altLang="en-US" sz="2400" smtClean="0"/>
              <a:t> is the proportion of negative examples</a:t>
            </a:r>
          </a:p>
          <a:p>
            <a:pPr eaLnBrk="1" hangingPunct="1"/>
            <a:r>
              <a:rPr lang="sv-SE" altLang="en-US" sz="2400" smtClean="0"/>
              <a:t>Entropy measures the impurity of S</a:t>
            </a:r>
          </a:p>
          <a:p>
            <a:pPr lvl="1" eaLnBrk="1" hangingPunct="1">
              <a:buFont typeface="Wingdings" pitchFamily="2" charset="2"/>
              <a:buNone/>
            </a:pPr>
            <a:r>
              <a:rPr lang="sv-SE" altLang="en-US" smtClean="0"/>
              <a:t>Entropy(S) = -p</a:t>
            </a:r>
            <a:r>
              <a:rPr lang="sv-SE" altLang="en-US" baseline="-25000" smtClean="0"/>
              <a:t>+</a:t>
            </a:r>
            <a:r>
              <a:rPr lang="sv-SE" altLang="en-US" smtClean="0"/>
              <a:t> log</a:t>
            </a:r>
            <a:r>
              <a:rPr lang="sv-SE" altLang="en-US" baseline="-25000" smtClean="0"/>
              <a:t>2</a:t>
            </a:r>
            <a:r>
              <a:rPr lang="sv-SE" altLang="en-US" smtClean="0"/>
              <a:t> p</a:t>
            </a:r>
            <a:r>
              <a:rPr lang="sv-SE" altLang="en-US" baseline="-25000" smtClean="0"/>
              <a:t>+</a:t>
            </a:r>
            <a:r>
              <a:rPr lang="sv-SE" altLang="en-US" smtClean="0"/>
              <a:t> - p</a:t>
            </a:r>
            <a:r>
              <a:rPr lang="sv-SE" altLang="en-US" baseline="-25000" smtClean="0"/>
              <a:t>-</a:t>
            </a:r>
            <a:r>
              <a:rPr lang="sv-SE" altLang="en-US" smtClean="0"/>
              <a:t> log</a:t>
            </a:r>
            <a:r>
              <a:rPr lang="sv-SE" altLang="en-US" baseline="-25000" smtClean="0"/>
              <a:t>2</a:t>
            </a:r>
            <a:r>
              <a:rPr lang="sv-SE" altLang="en-US" smtClean="0"/>
              <a:t> p</a:t>
            </a:r>
            <a:r>
              <a:rPr lang="sv-SE" altLang="en-US" baseline="-25000" smtClean="0"/>
              <a:t>-</a:t>
            </a:r>
          </a:p>
        </p:txBody>
      </p:sp>
      <p:pic>
        <p:nvPicPr>
          <p:cNvPr id="18437" name="Picture 4" descr="entro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371600"/>
            <a:ext cx="396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316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3BD02E0D-302A-4803-8A05-ABAB26EF7AC7}" type="slidenum">
              <a:rPr lang="he-IL" altLang="en-US" sz="1400"/>
              <a:pPr eaLnBrk="1" hangingPunct="1"/>
              <a:t>38</a:t>
            </a:fld>
            <a:endParaRPr lang="en-US" altLang="en-US" sz="1400"/>
          </a:p>
        </p:txBody>
      </p:sp>
      <p:sp>
        <p:nvSpPr>
          <p:cNvPr id="19459" name="Rectangle 2"/>
          <p:cNvSpPr>
            <a:spLocks noGrp="1" noChangeArrowheads="1"/>
          </p:cNvSpPr>
          <p:nvPr>
            <p:ph type="title"/>
          </p:nvPr>
        </p:nvSpPr>
        <p:spPr>
          <a:xfrm>
            <a:off x="457200" y="381000"/>
            <a:ext cx="8229600" cy="1143000"/>
          </a:xfrm>
        </p:spPr>
        <p:txBody>
          <a:bodyPr/>
          <a:lstStyle/>
          <a:p>
            <a:pPr algn="ctr" eaLnBrk="1" hangingPunct="1"/>
            <a:r>
              <a:rPr lang="en-US" altLang="en-US" b="1" dirty="0" smtClean="0"/>
              <a:t>Entropy</a:t>
            </a:r>
            <a:endParaRPr lang="sv-SE" altLang="en-US" b="1" dirty="0" smtClean="0"/>
          </a:p>
        </p:txBody>
      </p:sp>
      <p:sp>
        <p:nvSpPr>
          <p:cNvPr id="19460" name="Rectangle 3"/>
          <p:cNvSpPr>
            <a:spLocks noGrp="1" noChangeArrowheads="1"/>
          </p:cNvSpPr>
          <p:nvPr>
            <p:ph type="body" idx="1"/>
          </p:nvPr>
        </p:nvSpPr>
        <p:spPr>
          <a:xfrm>
            <a:off x="762000" y="1676400"/>
            <a:ext cx="8193088" cy="4456113"/>
          </a:xfrm>
        </p:spPr>
        <p:txBody>
          <a:bodyPr/>
          <a:lstStyle/>
          <a:p>
            <a:pPr eaLnBrk="1" hangingPunct="1">
              <a:lnSpc>
                <a:spcPct val="90000"/>
              </a:lnSpc>
            </a:pPr>
            <a:r>
              <a:rPr lang="sv-SE" altLang="en-US" sz="2400" smtClean="0"/>
              <a:t>Entropy(S)= expected number of bits needed to encode class (+ or -) of randomly drawn members of S (under the optimal, shortest length-code)</a:t>
            </a:r>
          </a:p>
          <a:p>
            <a:pPr eaLnBrk="1" hangingPunct="1">
              <a:lnSpc>
                <a:spcPct val="90000"/>
              </a:lnSpc>
              <a:buFont typeface="Wingdings" pitchFamily="2" charset="2"/>
              <a:buNone/>
            </a:pPr>
            <a:r>
              <a:rPr lang="sv-SE" altLang="en-US" sz="2400" smtClean="0"/>
              <a:t>Why?</a:t>
            </a:r>
          </a:p>
          <a:p>
            <a:pPr eaLnBrk="1" hangingPunct="1">
              <a:lnSpc>
                <a:spcPct val="90000"/>
              </a:lnSpc>
            </a:pPr>
            <a:r>
              <a:rPr lang="sv-SE" altLang="en-US" sz="2400" smtClean="0"/>
              <a:t>Information theory optimal length code assign </a:t>
            </a:r>
          </a:p>
          <a:p>
            <a:pPr eaLnBrk="1" hangingPunct="1">
              <a:lnSpc>
                <a:spcPct val="90000"/>
              </a:lnSpc>
              <a:buFont typeface="Wingdings" pitchFamily="2" charset="2"/>
              <a:buNone/>
            </a:pPr>
            <a:r>
              <a:rPr lang="sv-SE" altLang="en-US" sz="2400" smtClean="0"/>
              <a:t>     –log</a:t>
            </a:r>
            <a:r>
              <a:rPr lang="sv-SE" altLang="en-US" sz="2400" baseline="-25000" smtClean="0"/>
              <a:t>2</a:t>
            </a:r>
            <a:r>
              <a:rPr lang="sv-SE" altLang="en-US" sz="2400" smtClean="0"/>
              <a:t> p bits to messages having probability p.</a:t>
            </a:r>
          </a:p>
          <a:p>
            <a:pPr eaLnBrk="1" hangingPunct="1">
              <a:lnSpc>
                <a:spcPct val="90000"/>
              </a:lnSpc>
            </a:pPr>
            <a:r>
              <a:rPr lang="sv-SE" altLang="en-US" sz="2400" smtClean="0"/>
              <a:t> So the expected number of bits to encode </a:t>
            </a:r>
          </a:p>
          <a:p>
            <a:pPr eaLnBrk="1" hangingPunct="1">
              <a:lnSpc>
                <a:spcPct val="90000"/>
              </a:lnSpc>
              <a:buFont typeface="Wingdings" pitchFamily="2" charset="2"/>
              <a:buNone/>
            </a:pPr>
            <a:r>
              <a:rPr lang="sv-SE" altLang="en-US" sz="2400" smtClean="0"/>
              <a:t>    (+ or -) of random member of S:</a:t>
            </a:r>
          </a:p>
          <a:p>
            <a:pPr lvl="1" eaLnBrk="1" hangingPunct="1">
              <a:lnSpc>
                <a:spcPct val="90000"/>
              </a:lnSpc>
              <a:buFont typeface="Wingdings" pitchFamily="2" charset="2"/>
              <a:buNone/>
            </a:pPr>
            <a:r>
              <a:rPr lang="sv-SE" altLang="en-US" smtClean="0"/>
              <a:t>        -p</a:t>
            </a:r>
            <a:r>
              <a:rPr lang="sv-SE" altLang="en-US" baseline="-25000" smtClean="0"/>
              <a:t>+</a:t>
            </a:r>
            <a:r>
              <a:rPr lang="sv-SE" altLang="en-US" smtClean="0"/>
              <a:t> log</a:t>
            </a:r>
            <a:r>
              <a:rPr lang="sv-SE" altLang="en-US" baseline="-25000" smtClean="0"/>
              <a:t>2</a:t>
            </a:r>
            <a:r>
              <a:rPr lang="sv-SE" altLang="en-US" smtClean="0"/>
              <a:t> p</a:t>
            </a:r>
            <a:r>
              <a:rPr lang="sv-SE" altLang="en-US" baseline="-25000" smtClean="0"/>
              <a:t>+</a:t>
            </a:r>
            <a:r>
              <a:rPr lang="sv-SE" altLang="en-US" smtClean="0"/>
              <a:t> - p</a:t>
            </a:r>
            <a:r>
              <a:rPr lang="sv-SE" altLang="en-US" baseline="-25000" smtClean="0"/>
              <a:t>-</a:t>
            </a:r>
            <a:r>
              <a:rPr lang="sv-SE" altLang="en-US" smtClean="0"/>
              <a:t> log</a:t>
            </a:r>
            <a:r>
              <a:rPr lang="sv-SE" altLang="en-US" baseline="-25000" smtClean="0"/>
              <a:t>2</a:t>
            </a:r>
            <a:r>
              <a:rPr lang="sv-SE" altLang="en-US" smtClean="0"/>
              <a:t> p</a:t>
            </a:r>
            <a:r>
              <a:rPr lang="sv-SE" altLang="en-US" baseline="-25000" smtClean="0"/>
              <a:t>-</a:t>
            </a:r>
          </a:p>
          <a:p>
            <a:pPr eaLnBrk="1" hangingPunct="1">
              <a:lnSpc>
                <a:spcPct val="90000"/>
              </a:lnSpc>
            </a:pPr>
            <a:endParaRPr lang="sv-SE" altLang="en-US" sz="2400" smtClean="0"/>
          </a:p>
        </p:txBody>
      </p:sp>
    </p:spTree>
    <p:extLst>
      <p:ext uri="{BB962C8B-B14F-4D97-AF65-F5344CB8AC3E}">
        <p14:creationId xmlns:p14="http://schemas.microsoft.com/office/powerpoint/2010/main" val="34489915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6B525556-2111-49AC-B8F5-8F1C9B815A8B}" type="slidenum">
              <a:rPr lang="he-IL" altLang="en-US" sz="1400"/>
              <a:pPr eaLnBrk="1" hangingPunct="1"/>
              <a:t>39</a:t>
            </a:fld>
            <a:endParaRPr lang="en-US" altLang="en-US" sz="1400"/>
          </a:p>
        </p:txBody>
      </p:sp>
      <p:sp>
        <p:nvSpPr>
          <p:cNvPr id="20483" name="Rectangle 2"/>
          <p:cNvSpPr>
            <a:spLocks noGrp="1" noChangeArrowheads="1"/>
          </p:cNvSpPr>
          <p:nvPr>
            <p:ph type="title"/>
          </p:nvPr>
        </p:nvSpPr>
        <p:spPr>
          <a:xfrm>
            <a:off x="627062" y="152400"/>
            <a:ext cx="7793038" cy="1143000"/>
          </a:xfrm>
        </p:spPr>
        <p:txBody>
          <a:bodyPr/>
          <a:lstStyle/>
          <a:p>
            <a:pPr algn="ctr" eaLnBrk="1" hangingPunct="1"/>
            <a:r>
              <a:rPr lang="sv-SE" altLang="en-US" b="1" dirty="0" smtClean="0"/>
              <a:t>Information Gain (S=E)</a:t>
            </a:r>
            <a:endParaRPr lang="en-US" altLang="en-US" b="1" dirty="0" smtClean="0"/>
          </a:p>
        </p:txBody>
      </p:sp>
      <p:sp>
        <p:nvSpPr>
          <p:cNvPr id="20484" name="Rectangle 3"/>
          <p:cNvSpPr>
            <a:spLocks noGrp="1" noChangeArrowheads="1"/>
          </p:cNvSpPr>
          <p:nvPr>
            <p:ph type="body" sz="half" idx="1"/>
          </p:nvPr>
        </p:nvSpPr>
        <p:spPr>
          <a:xfrm>
            <a:off x="1182688" y="1600200"/>
            <a:ext cx="7580312" cy="838200"/>
          </a:xfrm>
        </p:spPr>
        <p:txBody>
          <a:bodyPr/>
          <a:lstStyle/>
          <a:p>
            <a:pPr eaLnBrk="1" hangingPunct="1"/>
            <a:r>
              <a:rPr lang="sv-SE" altLang="en-US" sz="2200" smtClean="0"/>
              <a:t>Gain(S,A): expected reduction in entropy due to sorting S on attribute A</a:t>
            </a:r>
          </a:p>
        </p:txBody>
      </p:sp>
      <p:grpSp>
        <p:nvGrpSpPr>
          <p:cNvPr id="2" name="Group 4"/>
          <p:cNvGrpSpPr>
            <a:grpSpLocks/>
          </p:cNvGrpSpPr>
          <p:nvPr/>
        </p:nvGrpSpPr>
        <p:grpSpPr bwMode="auto">
          <a:xfrm>
            <a:off x="698500" y="4191000"/>
            <a:ext cx="4008438" cy="2111375"/>
            <a:chOff x="144" y="2880"/>
            <a:chExt cx="2525" cy="1147"/>
          </a:xfrm>
        </p:grpSpPr>
        <p:sp>
          <p:nvSpPr>
            <p:cNvPr id="20497" name="Line 5"/>
            <p:cNvSpPr>
              <a:spLocks noChangeShapeType="1"/>
            </p:cNvSpPr>
            <p:nvPr/>
          </p:nvSpPr>
          <p:spPr bwMode="auto">
            <a:xfrm flipH="1">
              <a:off x="830" y="3091"/>
              <a:ext cx="475" cy="66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0498" name="Line 6"/>
            <p:cNvSpPr>
              <a:spLocks noChangeShapeType="1"/>
            </p:cNvSpPr>
            <p:nvPr/>
          </p:nvSpPr>
          <p:spPr bwMode="auto">
            <a:xfrm>
              <a:off x="1463" y="3091"/>
              <a:ext cx="435" cy="66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0499" name="Text Box 7"/>
            <p:cNvSpPr txBox="1">
              <a:spLocks noChangeArrowheads="1"/>
            </p:cNvSpPr>
            <p:nvPr/>
          </p:nvSpPr>
          <p:spPr bwMode="auto">
            <a:xfrm>
              <a:off x="1147" y="2880"/>
              <a:ext cx="556" cy="269"/>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A</a:t>
              </a:r>
              <a:r>
                <a:rPr lang="en-US" altLang="en-US" baseline="-25000"/>
                <a:t>1</a:t>
              </a:r>
              <a:r>
                <a:rPr lang="en-US" altLang="en-US"/>
                <a:t>=?</a:t>
              </a:r>
            </a:p>
          </p:txBody>
        </p:sp>
        <p:sp>
          <p:nvSpPr>
            <p:cNvPr id="20500" name="Text Box 8"/>
            <p:cNvSpPr txBox="1">
              <a:spLocks noChangeArrowheads="1"/>
            </p:cNvSpPr>
            <p:nvPr/>
          </p:nvSpPr>
          <p:spPr bwMode="auto">
            <a:xfrm>
              <a:off x="751" y="3372"/>
              <a:ext cx="268" cy="269"/>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G</a:t>
              </a:r>
            </a:p>
          </p:txBody>
        </p:sp>
        <p:sp>
          <p:nvSpPr>
            <p:cNvPr id="20501" name="Text Box 9"/>
            <p:cNvSpPr txBox="1">
              <a:spLocks noChangeArrowheads="1"/>
            </p:cNvSpPr>
            <p:nvPr/>
          </p:nvSpPr>
          <p:spPr bwMode="auto">
            <a:xfrm>
              <a:off x="1542" y="3372"/>
              <a:ext cx="270" cy="269"/>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H</a:t>
              </a:r>
            </a:p>
          </p:txBody>
        </p:sp>
        <p:sp>
          <p:nvSpPr>
            <p:cNvPr id="20502" name="Text Box 10"/>
            <p:cNvSpPr txBox="1">
              <a:spLocks noChangeArrowheads="1"/>
            </p:cNvSpPr>
            <p:nvPr/>
          </p:nvSpPr>
          <p:spPr bwMode="auto">
            <a:xfrm>
              <a:off x="432" y="3758"/>
              <a:ext cx="931" cy="269"/>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[21+, 5-]</a:t>
              </a:r>
            </a:p>
          </p:txBody>
        </p:sp>
        <p:sp>
          <p:nvSpPr>
            <p:cNvPr id="20503" name="Text Box 11"/>
            <p:cNvSpPr txBox="1">
              <a:spLocks noChangeArrowheads="1"/>
            </p:cNvSpPr>
            <p:nvPr/>
          </p:nvSpPr>
          <p:spPr bwMode="auto">
            <a:xfrm>
              <a:off x="1738" y="3758"/>
              <a:ext cx="931" cy="269"/>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[8+, 30-]</a:t>
              </a:r>
            </a:p>
          </p:txBody>
        </p:sp>
        <p:sp>
          <p:nvSpPr>
            <p:cNvPr id="20504" name="Text Box 12"/>
            <p:cNvSpPr txBox="1">
              <a:spLocks noChangeArrowheads="1"/>
            </p:cNvSpPr>
            <p:nvPr/>
          </p:nvSpPr>
          <p:spPr bwMode="auto">
            <a:xfrm>
              <a:off x="144" y="2880"/>
              <a:ext cx="95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[29+,35-]</a:t>
              </a:r>
            </a:p>
          </p:txBody>
        </p:sp>
      </p:grpSp>
      <p:grpSp>
        <p:nvGrpSpPr>
          <p:cNvPr id="3" name="Group 13"/>
          <p:cNvGrpSpPr>
            <a:grpSpLocks/>
          </p:cNvGrpSpPr>
          <p:nvPr/>
        </p:nvGrpSpPr>
        <p:grpSpPr bwMode="auto">
          <a:xfrm>
            <a:off x="5257800" y="4267200"/>
            <a:ext cx="3568700" cy="2074863"/>
            <a:chOff x="3408" y="2880"/>
            <a:chExt cx="2248" cy="1154"/>
          </a:xfrm>
        </p:grpSpPr>
        <p:sp>
          <p:nvSpPr>
            <p:cNvPr id="20489" name="Line 14"/>
            <p:cNvSpPr>
              <a:spLocks noChangeShapeType="1"/>
            </p:cNvSpPr>
            <p:nvPr/>
          </p:nvSpPr>
          <p:spPr bwMode="auto">
            <a:xfrm flipH="1">
              <a:off x="3806" y="3091"/>
              <a:ext cx="475" cy="66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0490" name="Line 15"/>
            <p:cNvSpPr>
              <a:spLocks noChangeShapeType="1"/>
            </p:cNvSpPr>
            <p:nvPr/>
          </p:nvSpPr>
          <p:spPr bwMode="auto">
            <a:xfrm>
              <a:off x="4439" y="3091"/>
              <a:ext cx="435" cy="66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0491" name="Text Box 16"/>
            <p:cNvSpPr txBox="1">
              <a:spLocks noChangeArrowheads="1"/>
            </p:cNvSpPr>
            <p:nvPr/>
          </p:nvSpPr>
          <p:spPr bwMode="auto">
            <a:xfrm>
              <a:off x="4123" y="2880"/>
              <a:ext cx="556" cy="275"/>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A</a:t>
              </a:r>
              <a:r>
                <a:rPr lang="en-US" altLang="en-US" baseline="-25000"/>
                <a:t>2</a:t>
              </a:r>
              <a:r>
                <a:rPr lang="en-US" altLang="en-US"/>
                <a:t>=?</a:t>
              </a:r>
            </a:p>
          </p:txBody>
        </p:sp>
        <p:sp>
          <p:nvSpPr>
            <p:cNvPr id="20492" name="Text Box 17"/>
            <p:cNvSpPr txBox="1">
              <a:spLocks noChangeArrowheads="1"/>
            </p:cNvSpPr>
            <p:nvPr/>
          </p:nvSpPr>
          <p:spPr bwMode="auto">
            <a:xfrm>
              <a:off x="3727" y="3372"/>
              <a:ext cx="529" cy="275"/>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True</a:t>
              </a:r>
            </a:p>
          </p:txBody>
        </p:sp>
        <p:sp>
          <p:nvSpPr>
            <p:cNvPr id="20493" name="Text Box 18"/>
            <p:cNvSpPr txBox="1">
              <a:spLocks noChangeArrowheads="1"/>
            </p:cNvSpPr>
            <p:nvPr/>
          </p:nvSpPr>
          <p:spPr bwMode="auto">
            <a:xfrm>
              <a:off x="4518" y="3372"/>
              <a:ext cx="572" cy="275"/>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False</a:t>
              </a:r>
            </a:p>
          </p:txBody>
        </p:sp>
        <p:sp>
          <p:nvSpPr>
            <p:cNvPr id="20494" name="Text Box 19"/>
            <p:cNvSpPr txBox="1">
              <a:spLocks noChangeArrowheads="1"/>
            </p:cNvSpPr>
            <p:nvPr/>
          </p:nvSpPr>
          <p:spPr bwMode="auto">
            <a:xfrm>
              <a:off x="3408" y="3744"/>
              <a:ext cx="1036" cy="276"/>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[18+, 33-]</a:t>
              </a:r>
            </a:p>
          </p:txBody>
        </p:sp>
        <p:sp>
          <p:nvSpPr>
            <p:cNvPr id="20495" name="Text Box 20"/>
            <p:cNvSpPr txBox="1">
              <a:spLocks noChangeArrowheads="1"/>
            </p:cNvSpPr>
            <p:nvPr/>
          </p:nvSpPr>
          <p:spPr bwMode="auto">
            <a:xfrm>
              <a:off x="4714" y="3758"/>
              <a:ext cx="931" cy="276"/>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[11+, 2-]</a:t>
              </a:r>
            </a:p>
          </p:txBody>
        </p:sp>
        <p:sp>
          <p:nvSpPr>
            <p:cNvPr id="20496" name="Text Box 21"/>
            <p:cNvSpPr txBox="1">
              <a:spLocks noChangeArrowheads="1"/>
            </p:cNvSpPr>
            <p:nvPr/>
          </p:nvSpPr>
          <p:spPr bwMode="auto">
            <a:xfrm>
              <a:off x="4704" y="2880"/>
              <a:ext cx="95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[29+,35-]</a:t>
              </a:r>
            </a:p>
          </p:txBody>
        </p:sp>
      </p:grpSp>
      <p:sp>
        <p:nvSpPr>
          <p:cNvPr id="20487" name="Text Box 23"/>
          <p:cNvSpPr txBox="1">
            <a:spLocks noChangeArrowheads="1"/>
          </p:cNvSpPr>
          <p:nvPr/>
        </p:nvSpPr>
        <p:spPr bwMode="auto">
          <a:xfrm>
            <a:off x="365125" y="3233738"/>
            <a:ext cx="83169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Entropy([29+,35-]) = -29/64 log2 29/64 – 35/64 log2 35/64</a:t>
            </a:r>
          </a:p>
          <a:p>
            <a:pPr eaLnBrk="1" hangingPunct="1"/>
            <a:r>
              <a:rPr lang="sv-SE" altLang="en-US"/>
              <a:t>                             = 0.99</a:t>
            </a:r>
            <a:endParaRPr lang="en-US" altLang="en-US"/>
          </a:p>
        </p:txBody>
      </p:sp>
      <p:pic>
        <p:nvPicPr>
          <p:cNvPr id="20488" name="Picture 2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447800" y="2286000"/>
            <a:ext cx="6172200" cy="990600"/>
          </a:xfrm>
          <a:noFill/>
        </p:spPr>
      </p:pic>
    </p:spTree>
    <p:extLst>
      <p:ext uri="{BB962C8B-B14F-4D97-AF65-F5344CB8AC3E}">
        <p14:creationId xmlns:p14="http://schemas.microsoft.com/office/powerpoint/2010/main" val="3343515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8BDA539C-C1D1-46AD-A315-19572B0992BB}" type="slidenum">
              <a:rPr lang="he-IL" altLang="en-US" sz="1400"/>
              <a:pPr eaLnBrk="1" hangingPunct="1"/>
              <a:t>4</a:t>
            </a:fld>
            <a:endParaRPr lang="en-US" altLang="en-US" sz="1400"/>
          </a:p>
        </p:txBody>
      </p:sp>
      <p:sp>
        <p:nvSpPr>
          <p:cNvPr id="9219" name="Rectangle 2"/>
          <p:cNvSpPr>
            <a:spLocks noGrp="1" noChangeArrowheads="1"/>
          </p:cNvSpPr>
          <p:nvPr>
            <p:ph type="title"/>
          </p:nvPr>
        </p:nvSpPr>
        <p:spPr>
          <a:xfrm>
            <a:off x="-152400" y="304800"/>
            <a:ext cx="8229600" cy="1143000"/>
          </a:xfrm>
        </p:spPr>
        <p:txBody>
          <a:bodyPr/>
          <a:lstStyle/>
          <a:p>
            <a:pPr eaLnBrk="1" hangingPunct="1"/>
            <a:r>
              <a:rPr lang="en-GB" altLang="en-US" b="1" dirty="0" smtClean="0"/>
              <a:t>Ways humans learn things</a:t>
            </a:r>
          </a:p>
        </p:txBody>
      </p:sp>
      <p:sp>
        <p:nvSpPr>
          <p:cNvPr id="9220" name="Rectangle 3"/>
          <p:cNvSpPr>
            <a:spLocks noGrp="1" noChangeArrowheads="1"/>
          </p:cNvSpPr>
          <p:nvPr>
            <p:ph type="body" idx="1"/>
          </p:nvPr>
        </p:nvSpPr>
        <p:spPr>
          <a:xfrm>
            <a:off x="685800" y="1628775"/>
            <a:ext cx="8207375" cy="4848225"/>
          </a:xfrm>
        </p:spPr>
        <p:txBody>
          <a:bodyPr/>
          <a:lstStyle/>
          <a:p>
            <a:pPr eaLnBrk="1" hangingPunct="1">
              <a:lnSpc>
                <a:spcPct val="90000"/>
              </a:lnSpc>
            </a:pPr>
            <a:r>
              <a:rPr lang="en-GB" altLang="en-US" sz="2400" dirty="0" smtClean="0">
                <a:cs typeface="Times New Roman" pitchFamily="18" charset="0"/>
              </a:rPr>
              <a:t>…talking, walking, running…</a:t>
            </a:r>
            <a:endParaRPr lang="en-GB" altLang="en-US" sz="2400" dirty="0" smtClean="0"/>
          </a:p>
          <a:p>
            <a:pPr eaLnBrk="1" hangingPunct="1">
              <a:lnSpc>
                <a:spcPct val="90000"/>
              </a:lnSpc>
            </a:pPr>
            <a:r>
              <a:rPr lang="en-GB" altLang="en-US" sz="2400" dirty="0" smtClean="0">
                <a:cs typeface="Times New Roman" pitchFamily="18" charset="0"/>
              </a:rPr>
              <a:t>Learning by mimicking, reading or being  told facts</a:t>
            </a:r>
            <a:endParaRPr lang="en-GB" altLang="en-US" sz="2400" dirty="0" smtClean="0"/>
          </a:p>
          <a:p>
            <a:pPr eaLnBrk="1" hangingPunct="1">
              <a:lnSpc>
                <a:spcPct val="90000"/>
              </a:lnSpc>
            </a:pPr>
            <a:r>
              <a:rPr lang="en-GB" altLang="en-US" sz="2400" dirty="0" smtClean="0">
                <a:cs typeface="Times New Roman" pitchFamily="18" charset="0"/>
              </a:rPr>
              <a:t>Tutoring</a:t>
            </a:r>
            <a:endParaRPr lang="en-GB" altLang="en-US" sz="2400" dirty="0" smtClean="0"/>
          </a:p>
          <a:p>
            <a:pPr eaLnBrk="1" hangingPunct="1">
              <a:lnSpc>
                <a:spcPct val="90000"/>
              </a:lnSpc>
            </a:pPr>
            <a:r>
              <a:rPr lang="en-GB" altLang="en-US" sz="2400" dirty="0" smtClean="0">
                <a:cs typeface="Times New Roman" pitchFamily="18" charset="0"/>
              </a:rPr>
              <a:t>Being informed when one is correct</a:t>
            </a:r>
            <a:endParaRPr lang="en-GB" altLang="en-US" sz="2400" dirty="0" smtClean="0"/>
          </a:p>
          <a:p>
            <a:pPr eaLnBrk="1" hangingPunct="1">
              <a:lnSpc>
                <a:spcPct val="90000"/>
              </a:lnSpc>
            </a:pPr>
            <a:r>
              <a:rPr lang="en-GB" altLang="en-US" sz="2400" dirty="0" smtClean="0">
                <a:cs typeface="Times New Roman" pitchFamily="18" charset="0"/>
              </a:rPr>
              <a:t>Experience</a:t>
            </a:r>
            <a:endParaRPr lang="en-GB" altLang="en-US" sz="2400" dirty="0" smtClean="0"/>
          </a:p>
          <a:p>
            <a:pPr eaLnBrk="1" hangingPunct="1">
              <a:lnSpc>
                <a:spcPct val="90000"/>
              </a:lnSpc>
            </a:pPr>
            <a:r>
              <a:rPr lang="en-GB" altLang="en-US" sz="2400" dirty="0" smtClean="0">
                <a:cs typeface="Times New Roman" pitchFamily="18" charset="0"/>
              </a:rPr>
              <a:t>Feedback from the environment</a:t>
            </a:r>
            <a:endParaRPr lang="en-GB" altLang="en-US" sz="2400" dirty="0" smtClean="0"/>
          </a:p>
          <a:p>
            <a:pPr eaLnBrk="1" hangingPunct="1">
              <a:lnSpc>
                <a:spcPct val="90000"/>
              </a:lnSpc>
            </a:pPr>
            <a:r>
              <a:rPr lang="en-GB" altLang="en-US" sz="2400" dirty="0" smtClean="0">
                <a:cs typeface="Times New Roman" pitchFamily="18" charset="0"/>
              </a:rPr>
              <a:t>Analogy</a:t>
            </a:r>
            <a:endParaRPr lang="en-GB" altLang="en-US" sz="2400" dirty="0" smtClean="0"/>
          </a:p>
          <a:p>
            <a:pPr eaLnBrk="1" hangingPunct="1">
              <a:lnSpc>
                <a:spcPct val="90000"/>
              </a:lnSpc>
            </a:pPr>
            <a:r>
              <a:rPr lang="en-GB" altLang="en-US" sz="2400" dirty="0" smtClean="0">
                <a:cs typeface="Times New Roman" pitchFamily="18" charset="0"/>
              </a:rPr>
              <a:t>Comparing certain features of existing knowledge to new problems</a:t>
            </a:r>
            <a:endParaRPr lang="en-GB" altLang="en-US" sz="2400" dirty="0" smtClean="0"/>
          </a:p>
          <a:p>
            <a:pPr eaLnBrk="1" hangingPunct="1">
              <a:lnSpc>
                <a:spcPct val="90000"/>
              </a:lnSpc>
            </a:pPr>
            <a:r>
              <a:rPr lang="en-GB" altLang="en-US" sz="2400" dirty="0" smtClean="0">
                <a:cs typeface="Times New Roman" pitchFamily="18" charset="0"/>
              </a:rPr>
              <a:t>Self-reflection</a:t>
            </a:r>
            <a:endParaRPr lang="en-GB" altLang="en-US" sz="2400" dirty="0" smtClean="0"/>
          </a:p>
          <a:p>
            <a:pPr eaLnBrk="1" hangingPunct="1">
              <a:lnSpc>
                <a:spcPct val="90000"/>
              </a:lnSpc>
            </a:pPr>
            <a:r>
              <a:rPr lang="en-GB" altLang="en-US" sz="2400" dirty="0" smtClean="0">
                <a:cs typeface="Times New Roman" pitchFamily="18" charset="0"/>
              </a:rPr>
              <a:t>Thinking things in ones own mind, deduction, discovery</a:t>
            </a:r>
            <a:r>
              <a:rPr lang="en-GB" altLang="en-US" sz="2400" dirty="0" smtClean="0"/>
              <a:t/>
            </a:r>
            <a:br>
              <a:rPr lang="en-GB" altLang="en-US" sz="2400" dirty="0" smtClean="0"/>
            </a:br>
            <a:endParaRPr lang="en-GB" altLang="en-US" sz="2400" dirty="0" smtClean="0"/>
          </a:p>
        </p:txBody>
      </p:sp>
    </p:spTree>
    <p:extLst>
      <p:ext uri="{BB962C8B-B14F-4D97-AF65-F5344CB8AC3E}">
        <p14:creationId xmlns:p14="http://schemas.microsoft.com/office/powerpoint/2010/main" val="3241781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341506BF-6B62-4F01-B220-8FEF0353132F}" type="slidenum">
              <a:rPr lang="he-IL" altLang="en-US" sz="1400"/>
              <a:pPr eaLnBrk="1" hangingPunct="1"/>
              <a:t>40</a:t>
            </a:fld>
            <a:endParaRPr lang="en-US" altLang="en-US" sz="1400"/>
          </a:p>
        </p:txBody>
      </p:sp>
      <p:sp>
        <p:nvSpPr>
          <p:cNvPr id="21507" name="Rectangle 2"/>
          <p:cNvSpPr>
            <a:spLocks noGrp="1" noChangeArrowheads="1"/>
          </p:cNvSpPr>
          <p:nvPr>
            <p:ph type="title"/>
          </p:nvPr>
        </p:nvSpPr>
        <p:spPr>
          <a:xfrm>
            <a:off x="533400" y="0"/>
            <a:ext cx="8229600" cy="1143000"/>
          </a:xfrm>
        </p:spPr>
        <p:txBody>
          <a:bodyPr/>
          <a:lstStyle/>
          <a:p>
            <a:pPr algn="ctr" eaLnBrk="1" hangingPunct="1"/>
            <a:r>
              <a:rPr lang="sv-SE" altLang="en-US" b="1" dirty="0" smtClean="0"/>
              <a:t>Information Gain</a:t>
            </a:r>
            <a:endParaRPr lang="en-US" altLang="en-US" b="1" dirty="0" smtClean="0"/>
          </a:p>
        </p:txBody>
      </p:sp>
      <p:grpSp>
        <p:nvGrpSpPr>
          <p:cNvPr id="2" name="Group 3"/>
          <p:cNvGrpSpPr>
            <a:grpSpLocks/>
          </p:cNvGrpSpPr>
          <p:nvPr/>
        </p:nvGrpSpPr>
        <p:grpSpPr bwMode="auto">
          <a:xfrm>
            <a:off x="228600" y="4495800"/>
            <a:ext cx="4008438" cy="2111375"/>
            <a:chOff x="144" y="2880"/>
            <a:chExt cx="2525" cy="1147"/>
          </a:xfrm>
        </p:grpSpPr>
        <p:sp>
          <p:nvSpPr>
            <p:cNvPr id="21520" name="Line 4"/>
            <p:cNvSpPr>
              <a:spLocks noChangeShapeType="1"/>
            </p:cNvSpPr>
            <p:nvPr/>
          </p:nvSpPr>
          <p:spPr bwMode="auto">
            <a:xfrm flipH="1">
              <a:off x="830" y="3091"/>
              <a:ext cx="475" cy="66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1521" name="Line 5"/>
            <p:cNvSpPr>
              <a:spLocks noChangeShapeType="1"/>
            </p:cNvSpPr>
            <p:nvPr/>
          </p:nvSpPr>
          <p:spPr bwMode="auto">
            <a:xfrm>
              <a:off x="1463" y="3091"/>
              <a:ext cx="435" cy="66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1522" name="Text Box 6"/>
            <p:cNvSpPr txBox="1">
              <a:spLocks noChangeArrowheads="1"/>
            </p:cNvSpPr>
            <p:nvPr/>
          </p:nvSpPr>
          <p:spPr bwMode="auto">
            <a:xfrm>
              <a:off x="1147" y="2880"/>
              <a:ext cx="556" cy="269"/>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A</a:t>
              </a:r>
              <a:r>
                <a:rPr lang="en-US" altLang="en-US" baseline="-25000"/>
                <a:t>1</a:t>
              </a:r>
              <a:r>
                <a:rPr lang="en-US" altLang="en-US"/>
                <a:t>=?</a:t>
              </a:r>
            </a:p>
          </p:txBody>
        </p:sp>
        <p:sp>
          <p:nvSpPr>
            <p:cNvPr id="21523" name="Text Box 7"/>
            <p:cNvSpPr txBox="1">
              <a:spLocks noChangeArrowheads="1"/>
            </p:cNvSpPr>
            <p:nvPr/>
          </p:nvSpPr>
          <p:spPr bwMode="auto">
            <a:xfrm>
              <a:off x="751" y="3372"/>
              <a:ext cx="529" cy="269"/>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True</a:t>
              </a:r>
            </a:p>
          </p:txBody>
        </p:sp>
        <p:sp>
          <p:nvSpPr>
            <p:cNvPr id="21524" name="Text Box 8"/>
            <p:cNvSpPr txBox="1">
              <a:spLocks noChangeArrowheads="1"/>
            </p:cNvSpPr>
            <p:nvPr/>
          </p:nvSpPr>
          <p:spPr bwMode="auto">
            <a:xfrm>
              <a:off x="1542" y="3372"/>
              <a:ext cx="572" cy="269"/>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False</a:t>
              </a:r>
            </a:p>
          </p:txBody>
        </p:sp>
        <p:sp>
          <p:nvSpPr>
            <p:cNvPr id="21525" name="Text Box 9"/>
            <p:cNvSpPr txBox="1">
              <a:spLocks noChangeArrowheads="1"/>
            </p:cNvSpPr>
            <p:nvPr/>
          </p:nvSpPr>
          <p:spPr bwMode="auto">
            <a:xfrm>
              <a:off x="432" y="3758"/>
              <a:ext cx="931" cy="269"/>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[21+, 5-]</a:t>
              </a:r>
            </a:p>
          </p:txBody>
        </p:sp>
        <p:sp>
          <p:nvSpPr>
            <p:cNvPr id="21526" name="Text Box 10"/>
            <p:cNvSpPr txBox="1">
              <a:spLocks noChangeArrowheads="1"/>
            </p:cNvSpPr>
            <p:nvPr/>
          </p:nvSpPr>
          <p:spPr bwMode="auto">
            <a:xfrm>
              <a:off x="1738" y="3758"/>
              <a:ext cx="931" cy="269"/>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[8+, 30-]</a:t>
              </a:r>
            </a:p>
          </p:txBody>
        </p:sp>
        <p:sp>
          <p:nvSpPr>
            <p:cNvPr id="21527" name="Text Box 11"/>
            <p:cNvSpPr txBox="1">
              <a:spLocks noChangeArrowheads="1"/>
            </p:cNvSpPr>
            <p:nvPr/>
          </p:nvSpPr>
          <p:spPr bwMode="auto">
            <a:xfrm>
              <a:off x="144" y="2880"/>
              <a:ext cx="95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[29+,35-]</a:t>
              </a:r>
            </a:p>
          </p:txBody>
        </p:sp>
      </p:grpSp>
      <p:sp>
        <p:nvSpPr>
          <p:cNvPr id="21509" name="Rectangle 12"/>
          <p:cNvSpPr>
            <a:spLocks noGrp="1" noChangeArrowheads="1"/>
          </p:cNvSpPr>
          <p:nvPr>
            <p:ph type="body" idx="1"/>
          </p:nvPr>
        </p:nvSpPr>
        <p:spPr>
          <a:xfrm>
            <a:off x="457200" y="1676400"/>
            <a:ext cx="7772400" cy="4114800"/>
          </a:xfrm>
          <a:noFill/>
        </p:spPr>
        <p:txBody>
          <a:bodyPr/>
          <a:lstStyle/>
          <a:p>
            <a:pPr eaLnBrk="1" hangingPunct="1">
              <a:lnSpc>
                <a:spcPct val="80000"/>
              </a:lnSpc>
              <a:spcBef>
                <a:spcPct val="50000"/>
              </a:spcBef>
              <a:buClrTx/>
              <a:buSzTx/>
              <a:buFontTx/>
              <a:buNone/>
            </a:pPr>
            <a:r>
              <a:rPr lang="sv-SE" altLang="en-US" sz="2400" smtClean="0"/>
              <a:t>Entropy([21+,5-])   = 0.71</a:t>
            </a:r>
          </a:p>
          <a:p>
            <a:pPr eaLnBrk="1" hangingPunct="1">
              <a:lnSpc>
                <a:spcPct val="50000"/>
              </a:lnSpc>
              <a:spcBef>
                <a:spcPct val="50000"/>
              </a:spcBef>
              <a:buClrTx/>
              <a:buSzTx/>
              <a:buFontTx/>
              <a:buNone/>
            </a:pPr>
            <a:r>
              <a:rPr lang="sv-SE" altLang="en-US" sz="2400" smtClean="0"/>
              <a:t>Entropy([8+,30-]) = 0.74</a:t>
            </a:r>
          </a:p>
          <a:p>
            <a:pPr eaLnBrk="1" hangingPunct="1">
              <a:lnSpc>
                <a:spcPct val="50000"/>
              </a:lnSpc>
              <a:spcBef>
                <a:spcPct val="50000"/>
              </a:spcBef>
              <a:buClrTx/>
              <a:buSzTx/>
              <a:buFontTx/>
              <a:buNone/>
            </a:pPr>
            <a:r>
              <a:rPr lang="sv-SE" altLang="en-US" sz="2400" smtClean="0"/>
              <a:t>Gain(S,A</a:t>
            </a:r>
            <a:r>
              <a:rPr lang="sv-SE" altLang="en-US" sz="2400" baseline="-25000" smtClean="0"/>
              <a:t>1</a:t>
            </a:r>
            <a:r>
              <a:rPr lang="sv-SE" altLang="en-US" sz="2400" smtClean="0"/>
              <a:t>)=Entropy(S)</a:t>
            </a:r>
          </a:p>
          <a:p>
            <a:pPr eaLnBrk="1" hangingPunct="1">
              <a:lnSpc>
                <a:spcPct val="50000"/>
              </a:lnSpc>
              <a:spcBef>
                <a:spcPct val="50000"/>
              </a:spcBef>
              <a:buClrTx/>
              <a:buSzTx/>
              <a:buFontTx/>
              <a:buNone/>
            </a:pPr>
            <a:r>
              <a:rPr lang="sv-SE" altLang="en-US" sz="2400" smtClean="0"/>
              <a:t>      -26/64*Entropy([21+,5-]) </a:t>
            </a:r>
          </a:p>
          <a:p>
            <a:pPr eaLnBrk="1" hangingPunct="1">
              <a:lnSpc>
                <a:spcPct val="70000"/>
              </a:lnSpc>
              <a:spcBef>
                <a:spcPct val="50000"/>
              </a:spcBef>
              <a:buClrTx/>
              <a:buSzTx/>
              <a:buFontTx/>
              <a:buNone/>
            </a:pPr>
            <a:r>
              <a:rPr lang="sv-SE" altLang="en-US" sz="2400" smtClean="0"/>
              <a:t>      -38/64*Entropy([8+,30-])</a:t>
            </a:r>
          </a:p>
          <a:p>
            <a:pPr eaLnBrk="1" hangingPunct="1">
              <a:lnSpc>
                <a:spcPct val="70000"/>
              </a:lnSpc>
              <a:spcBef>
                <a:spcPct val="50000"/>
              </a:spcBef>
              <a:buClrTx/>
              <a:buSzTx/>
              <a:buFontTx/>
              <a:buNone/>
            </a:pPr>
            <a:r>
              <a:rPr lang="sv-SE" altLang="en-US" sz="2400" smtClean="0"/>
              <a:t>    =0.27</a:t>
            </a:r>
          </a:p>
          <a:p>
            <a:pPr eaLnBrk="1" hangingPunct="1">
              <a:lnSpc>
                <a:spcPct val="50000"/>
              </a:lnSpc>
              <a:spcBef>
                <a:spcPct val="50000"/>
              </a:spcBef>
              <a:buClrTx/>
              <a:buSzTx/>
              <a:buFontTx/>
              <a:buNone/>
            </a:pPr>
            <a:endParaRPr lang="sv-SE" altLang="en-US" sz="2400" smtClean="0"/>
          </a:p>
          <a:p>
            <a:pPr eaLnBrk="1" hangingPunct="1">
              <a:lnSpc>
                <a:spcPct val="80000"/>
              </a:lnSpc>
              <a:spcBef>
                <a:spcPct val="50000"/>
              </a:spcBef>
              <a:buClrTx/>
              <a:buSzTx/>
              <a:buFontTx/>
              <a:buNone/>
            </a:pPr>
            <a:endParaRPr lang="sv-SE" altLang="en-US" sz="2400" smtClean="0"/>
          </a:p>
          <a:p>
            <a:pPr eaLnBrk="1" hangingPunct="1">
              <a:lnSpc>
                <a:spcPct val="80000"/>
              </a:lnSpc>
              <a:spcBef>
                <a:spcPct val="50000"/>
              </a:spcBef>
              <a:buClrTx/>
              <a:buSzTx/>
              <a:buFontTx/>
              <a:buNone/>
            </a:pPr>
            <a:endParaRPr lang="sv-SE" altLang="en-US" sz="2400" smtClean="0"/>
          </a:p>
        </p:txBody>
      </p:sp>
      <p:sp>
        <p:nvSpPr>
          <p:cNvPr id="21510" name="Text Box 13"/>
          <p:cNvSpPr txBox="1">
            <a:spLocks noChangeArrowheads="1"/>
          </p:cNvSpPr>
          <p:nvPr/>
        </p:nvSpPr>
        <p:spPr bwMode="auto">
          <a:xfrm>
            <a:off x="4648200" y="1600200"/>
            <a:ext cx="45116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dirty="0"/>
              <a:t>Entropy([18+,33-]) = 0.94</a:t>
            </a:r>
          </a:p>
          <a:p>
            <a:pPr eaLnBrk="1" hangingPunct="1"/>
            <a:r>
              <a:rPr lang="sv-SE" altLang="en-US" dirty="0"/>
              <a:t>Entropy([11+,2-]) = 0.62</a:t>
            </a:r>
          </a:p>
          <a:p>
            <a:pPr eaLnBrk="1" hangingPunct="1"/>
            <a:r>
              <a:rPr lang="sv-SE" altLang="en-US" dirty="0"/>
              <a:t>Gain(S,A2)=Entropy(S)</a:t>
            </a:r>
          </a:p>
          <a:p>
            <a:pPr eaLnBrk="1" hangingPunct="1"/>
            <a:r>
              <a:rPr lang="sv-SE" altLang="en-US" dirty="0"/>
              <a:t>      -51/64*Entropy([18+,33-]) </a:t>
            </a:r>
          </a:p>
          <a:p>
            <a:pPr eaLnBrk="1" hangingPunct="1"/>
            <a:r>
              <a:rPr lang="sv-SE" altLang="en-US" dirty="0"/>
              <a:t>      -13/64*Entropy([11+,2-])</a:t>
            </a:r>
          </a:p>
          <a:p>
            <a:pPr eaLnBrk="1" hangingPunct="1"/>
            <a:r>
              <a:rPr lang="sv-SE" altLang="en-US" dirty="0"/>
              <a:t>    =0.12</a:t>
            </a:r>
          </a:p>
          <a:p>
            <a:pPr eaLnBrk="1" hangingPunct="1"/>
            <a:r>
              <a:rPr lang="sv-SE" altLang="en-US" dirty="0"/>
              <a:t> </a:t>
            </a:r>
            <a:endParaRPr lang="en-US" altLang="en-US" dirty="0"/>
          </a:p>
        </p:txBody>
      </p:sp>
      <p:grpSp>
        <p:nvGrpSpPr>
          <p:cNvPr id="3" name="Group 14"/>
          <p:cNvGrpSpPr>
            <a:grpSpLocks/>
          </p:cNvGrpSpPr>
          <p:nvPr/>
        </p:nvGrpSpPr>
        <p:grpSpPr bwMode="auto">
          <a:xfrm>
            <a:off x="4876800" y="4495800"/>
            <a:ext cx="3568700" cy="2074863"/>
            <a:chOff x="3408" y="2880"/>
            <a:chExt cx="2248" cy="1154"/>
          </a:xfrm>
        </p:grpSpPr>
        <p:sp>
          <p:nvSpPr>
            <p:cNvPr id="21512" name="Line 15"/>
            <p:cNvSpPr>
              <a:spLocks noChangeShapeType="1"/>
            </p:cNvSpPr>
            <p:nvPr/>
          </p:nvSpPr>
          <p:spPr bwMode="auto">
            <a:xfrm flipH="1">
              <a:off x="3806" y="3091"/>
              <a:ext cx="475" cy="66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1513" name="Line 16"/>
            <p:cNvSpPr>
              <a:spLocks noChangeShapeType="1"/>
            </p:cNvSpPr>
            <p:nvPr/>
          </p:nvSpPr>
          <p:spPr bwMode="auto">
            <a:xfrm>
              <a:off x="4439" y="3091"/>
              <a:ext cx="435" cy="66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1514" name="Text Box 17"/>
            <p:cNvSpPr txBox="1">
              <a:spLocks noChangeArrowheads="1"/>
            </p:cNvSpPr>
            <p:nvPr/>
          </p:nvSpPr>
          <p:spPr bwMode="auto">
            <a:xfrm>
              <a:off x="4123" y="2880"/>
              <a:ext cx="556" cy="275"/>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A</a:t>
              </a:r>
              <a:r>
                <a:rPr lang="en-US" altLang="en-US" baseline="-25000"/>
                <a:t>2</a:t>
              </a:r>
              <a:r>
                <a:rPr lang="en-US" altLang="en-US"/>
                <a:t>=?</a:t>
              </a:r>
            </a:p>
          </p:txBody>
        </p:sp>
        <p:sp>
          <p:nvSpPr>
            <p:cNvPr id="21515" name="Text Box 18"/>
            <p:cNvSpPr txBox="1">
              <a:spLocks noChangeArrowheads="1"/>
            </p:cNvSpPr>
            <p:nvPr/>
          </p:nvSpPr>
          <p:spPr bwMode="auto">
            <a:xfrm>
              <a:off x="3727" y="3372"/>
              <a:ext cx="529" cy="275"/>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True</a:t>
              </a:r>
            </a:p>
          </p:txBody>
        </p:sp>
        <p:sp>
          <p:nvSpPr>
            <p:cNvPr id="21516" name="Text Box 19"/>
            <p:cNvSpPr txBox="1">
              <a:spLocks noChangeArrowheads="1"/>
            </p:cNvSpPr>
            <p:nvPr/>
          </p:nvSpPr>
          <p:spPr bwMode="auto">
            <a:xfrm>
              <a:off x="4518" y="3372"/>
              <a:ext cx="572" cy="275"/>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False</a:t>
              </a:r>
            </a:p>
          </p:txBody>
        </p:sp>
        <p:sp>
          <p:nvSpPr>
            <p:cNvPr id="21517" name="Text Box 20"/>
            <p:cNvSpPr txBox="1">
              <a:spLocks noChangeArrowheads="1"/>
            </p:cNvSpPr>
            <p:nvPr/>
          </p:nvSpPr>
          <p:spPr bwMode="auto">
            <a:xfrm>
              <a:off x="3408" y="3744"/>
              <a:ext cx="1036" cy="276"/>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[18+, 33-]</a:t>
              </a:r>
            </a:p>
          </p:txBody>
        </p:sp>
        <p:sp>
          <p:nvSpPr>
            <p:cNvPr id="21518" name="Text Box 21"/>
            <p:cNvSpPr txBox="1">
              <a:spLocks noChangeArrowheads="1"/>
            </p:cNvSpPr>
            <p:nvPr/>
          </p:nvSpPr>
          <p:spPr bwMode="auto">
            <a:xfrm>
              <a:off x="4714" y="3758"/>
              <a:ext cx="931" cy="276"/>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[11+, 2-]</a:t>
              </a:r>
            </a:p>
          </p:txBody>
        </p:sp>
        <p:sp>
          <p:nvSpPr>
            <p:cNvPr id="21519" name="Text Box 22"/>
            <p:cNvSpPr txBox="1">
              <a:spLocks noChangeArrowheads="1"/>
            </p:cNvSpPr>
            <p:nvPr/>
          </p:nvSpPr>
          <p:spPr bwMode="auto">
            <a:xfrm>
              <a:off x="4704" y="2880"/>
              <a:ext cx="95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[29+,35-]</a:t>
              </a:r>
            </a:p>
          </p:txBody>
        </p:sp>
      </p:grpSp>
    </p:spTree>
    <p:extLst>
      <p:ext uri="{BB962C8B-B14F-4D97-AF65-F5344CB8AC3E}">
        <p14:creationId xmlns:p14="http://schemas.microsoft.com/office/powerpoint/2010/main" val="4092050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D544E100-F163-4E6A-B165-212584C53DA8}" type="slidenum">
              <a:rPr lang="he-IL" altLang="en-US" sz="1400"/>
              <a:pPr eaLnBrk="1" hangingPunct="1"/>
              <a:t>41</a:t>
            </a:fld>
            <a:endParaRPr lang="en-US" altLang="en-US" sz="1400"/>
          </a:p>
        </p:txBody>
      </p:sp>
      <p:sp>
        <p:nvSpPr>
          <p:cNvPr id="22531" name="Rectangle 2"/>
          <p:cNvSpPr>
            <a:spLocks noGrp="1" noChangeArrowheads="1"/>
          </p:cNvSpPr>
          <p:nvPr>
            <p:ph type="title"/>
          </p:nvPr>
        </p:nvSpPr>
        <p:spPr>
          <a:xfrm>
            <a:off x="838200" y="152400"/>
            <a:ext cx="8305800" cy="1143000"/>
          </a:xfrm>
        </p:spPr>
        <p:txBody>
          <a:bodyPr/>
          <a:lstStyle/>
          <a:p>
            <a:pPr algn="ctr" eaLnBrk="1" hangingPunct="1"/>
            <a:r>
              <a:rPr lang="sv-SE" altLang="en-US" dirty="0" smtClean="0"/>
              <a:t>Training Examples</a:t>
            </a:r>
            <a:endParaRPr lang="en-US" altLang="en-US" dirty="0" smtClean="0"/>
          </a:p>
        </p:txBody>
      </p:sp>
      <p:grpSp>
        <p:nvGrpSpPr>
          <p:cNvPr id="22532" name="Group 3"/>
          <p:cNvGrpSpPr>
            <a:grpSpLocks/>
          </p:cNvGrpSpPr>
          <p:nvPr/>
        </p:nvGrpSpPr>
        <p:grpSpPr bwMode="auto">
          <a:xfrm>
            <a:off x="685800" y="1524000"/>
            <a:ext cx="8305800" cy="5045075"/>
            <a:chOff x="432" y="960"/>
            <a:chExt cx="5232" cy="3178"/>
          </a:xfrm>
          <a:effectLst>
            <a:outerShdw blurRad="50800" dist="50800" dir="5400000" algn="ctr" rotWithShape="0">
              <a:schemeClr val="bg1"/>
            </a:outerShdw>
          </a:effectLst>
        </p:grpSpPr>
        <p:sp>
          <p:nvSpPr>
            <p:cNvPr id="22533" name="Rectangle 4"/>
            <p:cNvSpPr>
              <a:spLocks noChangeArrowheads="1"/>
            </p:cNvSpPr>
            <p:nvPr/>
          </p:nvSpPr>
          <p:spPr bwMode="auto">
            <a:xfrm>
              <a:off x="4560" y="3927"/>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No</a:t>
              </a:r>
              <a:endParaRPr lang="en-US" altLang="en-US" sz="1800"/>
            </a:p>
          </p:txBody>
        </p:sp>
        <p:sp>
          <p:nvSpPr>
            <p:cNvPr id="22534" name="Rectangle 5"/>
            <p:cNvSpPr>
              <a:spLocks noChangeArrowheads="1"/>
            </p:cNvSpPr>
            <p:nvPr/>
          </p:nvSpPr>
          <p:spPr bwMode="auto">
            <a:xfrm>
              <a:off x="3840" y="3927"/>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Strong</a:t>
              </a:r>
              <a:endParaRPr lang="en-US" altLang="en-US" sz="1800"/>
            </a:p>
          </p:txBody>
        </p:sp>
        <p:sp>
          <p:nvSpPr>
            <p:cNvPr id="22535" name="Rectangle 6"/>
            <p:cNvSpPr>
              <a:spLocks noChangeArrowheads="1"/>
            </p:cNvSpPr>
            <p:nvPr/>
          </p:nvSpPr>
          <p:spPr bwMode="auto">
            <a:xfrm>
              <a:off x="3072" y="3927"/>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High</a:t>
              </a:r>
              <a:endParaRPr lang="en-US" altLang="en-US" sz="1800"/>
            </a:p>
          </p:txBody>
        </p:sp>
        <p:sp>
          <p:nvSpPr>
            <p:cNvPr id="22536" name="Rectangle 7"/>
            <p:cNvSpPr>
              <a:spLocks noChangeArrowheads="1"/>
            </p:cNvSpPr>
            <p:nvPr/>
          </p:nvSpPr>
          <p:spPr bwMode="auto">
            <a:xfrm>
              <a:off x="2336" y="3927"/>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Mild</a:t>
              </a:r>
              <a:endParaRPr lang="en-US" altLang="en-US" sz="1800"/>
            </a:p>
          </p:txBody>
        </p:sp>
        <p:sp>
          <p:nvSpPr>
            <p:cNvPr id="22537" name="Rectangle 8"/>
            <p:cNvSpPr>
              <a:spLocks noChangeArrowheads="1"/>
            </p:cNvSpPr>
            <p:nvPr/>
          </p:nvSpPr>
          <p:spPr bwMode="auto">
            <a:xfrm>
              <a:off x="912" y="3927"/>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Rain</a:t>
              </a:r>
              <a:endParaRPr lang="en-US" altLang="en-US" sz="1800"/>
            </a:p>
          </p:txBody>
        </p:sp>
        <p:sp>
          <p:nvSpPr>
            <p:cNvPr id="22538" name="Rectangle 9"/>
            <p:cNvSpPr>
              <a:spLocks noChangeArrowheads="1"/>
            </p:cNvSpPr>
            <p:nvPr/>
          </p:nvSpPr>
          <p:spPr bwMode="auto">
            <a:xfrm>
              <a:off x="432" y="3927"/>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D14</a:t>
              </a:r>
              <a:endParaRPr lang="en-US" altLang="en-US" sz="1800"/>
            </a:p>
          </p:txBody>
        </p:sp>
        <p:sp>
          <p:nvSpPr>
            <p:cNvPr id="22539" name="Rectangle 10"/>
            <p:cNvSpPr>
              <a:spLocks noChangeArrowheads="1"/>
            </p:cNvSpPr>
            <p:nvPr/>
          </p:nvSpPr>
          <p:spPr bwMode="auto">
            <a:xfrm>
              <a:off x="4560" y="3716"/>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Yes</a:t>
              </a:r>
              <a:endParaRPr lang="en-US" altLang="en-US" sz="1800"/>
            </a:p>
          </p:txBody>
        </p:sp>
        <p:sp>
          <p:nvSpPr>
            <p:cNvPr id="22540" name="Rectangle 11"/>
            <p:cNvSpPr>
              <a:spLocks noChangeArrowheads="1"/>
            </p:cNvSpPr>
            <p:nvPr/>
          </p:nvSpPr>
          <p:spPr bwMode="auto">
            <a:xfrm>
              <a:off x="3840" y="3716"/>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Weak</a:t>
              </a:r>
              <a:endParaRPr lang="en-US" altLang="en-US" sz="1800"/>
            </a:p>
          </p:txBody>
        </p:sp>
        <p:sp>
          <p:nvSpPr>
            <p:cNvPr id="22541" name="Rectangle 12"/>
            <p:cNvSpPr>
              <a:spLocks noChangeArrowheads="1"/>
            </p:cNvSpPr>
            <p:nvPr/>
          </p:nvSpPr>
          <p:spPr bwMode="auto">
            <a:xfrm>
              <a:off x="3072" y="3716"/>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Normal</a:t>
              </a:r>
              <a:endParaRPr lang="en-US" altLang="en-US" sz="1800"/>
            </a:p>
          </p:txBody>
        </p:sp>
        <p:sp>
          <p:nvSpPr>
            <p:cNvPr id="22542" name="Rectangle 13"/>
            <p:cNvSpPr>
              <a:spLocks noChangeArrowheads="1"/>
            </p:cNvSpPr>
            <p:nvPr/>
          </p:nvSpPr>
          <p:spPr bwMode="auto">
            <a:xfrm>
              <a:off x="2336" y="3716"/>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Hot</a:t>
              </a:r>
              <a:endParaRPr lang="en-US" altLang="en-US" sz="1800"/>
            </a:p>
          </p:txBody>
        </p:sp>
        <p:sp>
          <p:nvSpPr>
            <p:cNvPr id="22543" name="Rectangle 14"/>
            <p:cNvSpPr>
              <a:spLocks noChangeArrowheads="1"/>
            </p:cNvSpPr>
            <p:nvPr/>
          </p:nvSpPr>
          <p:spPr bwMode="auto">
            <a:xfrm>
              <a:off x="912" y="3716"/>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Overcast</a:t>
              </a:r>
              <a:endParaRPr lang="en-US" altLang="en-US" sz="1800"/>
            </a:p>
          </p:txBody>
        </p:sp>
        <p:sp>
          <p:nvSpPr>
            <p:cNvPr id="22544" name="Rectangle 15"/>
            <p:cNvSpPr>
              <a:spLocks noChangeArrowheads="1"/>
            </p:cNvSpPr>
            <p:nvPr/>
          </p:nvSpPr>
          <p:spPr bwMode="auto">
            <a:xfrm>
              <a:off x="432" y="3716"/>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D13</a:t>
              </a:r>
              <a:endParaRPr lang="en-US" altLang="en-US" sz="1800"/>
            </a:p>
          </p:txBody>
        </p:sp>
        <p:sp>
          <p:nvSpPr>
            <p:cNvPr id="22545" name="Rectangle 16"/>
            <p:cNvSpPr>
              <a:spLocks noChangeArrowheads="1"/>
            </p:cNvSpPr>
            <p:nvPr/>
          </p:nvSpPr>
          <p:spPr bwMode="auto">
            <a:xfrm>
              <a:off x="4560" y="3505"/>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Yes</a:t>
              </a:r>
              <a:endParaRPr lang="en-US" altLang="en-US" sz="1800"/>
            </a:p>
          </p:txBody>
        </p:sp>
        <p:sp>
          <p:nvSpPr>
            <p:cNvPr id="22546" name="Rectangle 17"/>
            <p:cNvSpPr>
              <a:spLocks noChangeArrowheads="1"/>
            </p:cNvSpPr>
            <p:nvPr/>
          </p:nvSpPr>
          <p:spPr bwMode="auto">
            <a:xfrm>
              <a:off x="3840" y="3505"/>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Strong</a:t>
              </a:r>
              <a:endParaRPr lang="en-US" altLang="en-US" sz="1800"/>
            </a:p>
          </p:txBody>
        </p:sp>
        <p:sp>
          <p:nvSpPr>
            <p:cNvPr id="22547" name="Rectangle 18"/>
            <p:cNvSpPr>
              <a:spLocks noChangeArrowheads="1"/>
            </p:cNvSpPr>
            <p:nvPr/>
          </p:nvSpPr>
          <p:spPr bwMode="auto">
            <a:xfrm>
              <a:off x="3072" y="3505"/>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High</a:t>
              </a:r>
              <a:endParaRPr lang="en-US" altLang="en-US" sz="1800"/>
            </a:p>
          </p:txBody>
        </p:sp>
        <p:sp>
          <p:nvSpPr>
            <p:cNvPr id="22548" name="Rectangle 19"/>
            <p:cNvSpPr>
              <a:spLocks noChangeArrowheads="1"/>
            </p:cNvSpPr>
            <p:nvPr/>
          </p:nvSpPr>
          <p:spPr bwMode="auto">
            <a:xfrm>
              <a:off x="2336" y="3505"/>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Mild</a:t>
              </a:r>
              <a:endParaRPr lang="en-US" altLang="en-US" sz="1800"/>
            </a:p>
          </p:txBody>
        </p:sp>
        <p:sp>
          <p:nvSpPr>
            <p:cNvPr id="22549" name="Rectangle 20"/>
            <p:cNvSpPr>
              <a:spLocks noChangeArrowheads="1"/>
            </p:cNvSpPr>
            <p:nvPr/>
          </p:nvSpPr>
          <p:spPr bwMode="auto">
            <a:xfrm>
              <a:off x="912" y="3505"/>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Overcast</a:t>
              </a:r>
              <a:endParaRPr lang="en-US" altLang="en-US" sz="1800"/>
            </a:p>
          </p:txBody>
        </p:sp>
        <p:sp>
          <p:nvSpPr>
            <p:cNvPr id="22550" name="Rectangle 21"/>
            <p:cNvSpPr>
              <a:spLocks noChangeArrowheads="1"/>
            </p:cNvSpPr>
            <p:nvPr/>
          </p:nvSpPr>
          <p:spPr bwMode="auto">
            <a:xfrm>
              <a:off x="432" y="3505"/>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D12</a:t>
              </a:r>
              <a:endParaRPr lang="en-US" altLang="en-US" sz="1800"/>
            </a:p>
          </p:txBody>
        </p:sp>
        <p:sp>
          <p:nvSpPr>
            <p:cNvPr id="22551" name="Rectangle 22"/>
            <p:cNvSpPr>
              <a:spLocks noChangeArrowheads="1"/>
            </p:cNvSpPr>
            <p:nvPr/>
          </p:nvSpPr>
          <p:spPr bwMode="auto">
            <a:xfrm>
              <a:off x="4560" y="3294"/>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Yes</a:t>
              </a:r>
              <a:endParaRPr lang="en-US" altLang="en-US" sz="1800"/>
            </a:p>
          </p:txBody>
        </p:sp>
        <p:sp>
          <p:nvSpPr>
            <p:cNvPr id="22552" name="Rectangle 23"/>
            <p:cNvSpPr>
              <a:spLocks noChangeArrowheads="1"/>
            </p:cNvSpPr>
            <p:nvPr/>
          </p:nvSpPr>
          <p:spPr bwMode="auto">
            <a:xfrm>
              <a:off x="3840" y="3294"/>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Strong</a:t>
              </a:r>
              <a:endParaRPr lang="en-US" altLang="en-US" sz="1800"/>
            </a:p>
          </p:txBody>
        </p:sp>
        <p:sp>
          <p:nvSpPr>
            <p:cNvPr id="22553" name="Rectangle 24"/>
            <p:cNvSpPr>
              <a:spLocks noChangeArrowheads="1"/>
            </p:cNvSpPr>
            <p:nvPr/>
          </p:nvSpPr>
          <p:spPr bwMode="auto">
            <a:xfrm>
              <a:off x="3072" y="3294"/>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Normal</a:t>
              </a:r>
              <a:endParaRPr lang="en-US" altLang="en-US" sz="1800"/>
            </a:p>
          </p:txBody>
        </p:sp>
        <p:sp>
          <p:nvSpPr>
            <p:cNvPr id="22554" name="Rectangle 25"/>
            <p:cNvSpPr>
              <a:spLocks noChangeArrowheads="1"/>
            </p:cNvSpPr>
            <p:nvPr/>
          </p:nvSpPr>
          <p:spPr bwMode="auto">
            <a:xfrm>
              <a:off x="2336" y="3294"/>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Mild</a:t>
              </a:r>
              <a:endParaRPr lang="en-US" altLang="en-US" sz="1800"/>
            </a:p>
          </p:txBody>
        </p:sp>
        <p:sp>
          <p:nvSpPr>
            <p:cNvPr id="22555" name="Rectangle 26"/>
            <p:cNvSpPr>
              <a:spLocks noChangeArrowheads="1"/>
            </p:cNvSpPr>
            <p:nvPr/>
          </p:nvSpPr>
          <p:spPr bwMode="auto">
            <a:xfrm>
              <a:off x="912" y="3294"/>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Sunny</a:t>
              </a:r>
              <a:endParaRPr lang="en-US" altLang="en-US" sz="1800"/>
            </a:p>
          </p:txBody>
        </p:sp>
        <p:sp>
          <p:nvSpPr>
            <p:cNvPr id="22556" name="Rectangle 27"/>
            <p:cNvSpPr>
              <a:spLocks noChangeArrowheads="1"/>
            </p:cNvSpPr>
            <p:nvPr/>
          </p:nvSpPr>
          <p:spPr bwMode="auto">
            <a:xfrm>
              <a:off x="432" y="3294"/>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D11</a:t>
              </a:r>
              <a:endParaRPr lang="en-US" altLang="en-US" sz="1800"/>
            </a:p>
          </p:txBody>
        </p:sp>
        <p:sp>
          <p:nvSpPr>
            <p:cNvPr id="22557" name="Rectangle 28"/>
            <p:cNvSpPr>
              <a:spLocks noChangeArrowheads="1"/>
            </p:cNvSpPr>
            <p:nvPr/>
          </p:nvSpPr>
          <p:spPr bwMode="auto">
            <a:xfrm>
              <a:off x="4560" y="3083"/>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Yes</a:t>
              </a:r>
              <a:endParaRPr lang="en-US" altLang="en-US" sz="1800"/>
            </a:p>
          </p:txBody>
        </p:sp>
        <p:sp>
          <p:nvSpPr>
            <p:cNvPr id="22558" name="Rectangle 29"/>
            <p:cNvSpPr>
              <a:spLocks noChangeArrowheads="1"/>
            </p:cNvSpPr>
            <p:nvPr/>
          </p:nvSpPr>
          <p:spPr bwMode="auto">
            <a:xfrm>
              <a:off x="3840" y="3083"/>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Strong</a:t>
              </a:r>
              <a:endParaRPr lang="en-US" altLang="en-US" sz="1800"/>
            </a:p>
          </p:txBody>
        </p:sp>
        <p:sp>
          <p:nvSpPr>
            <p:cNvPr id="22559" name="Rectangle 30"/>
            <p:cNvSpPr>
              <a:spLocks noChangeArrowheads="1"/>
            </p:cNvSpPr>
            <p:nvPr/>
          </p:nvSpPr>
          <p:spPr bwMode="auto">
            <a:xfrm>
              <a:off x="3072" y="3083"/>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Normal</a:t>
              </a:r>
              <a:endParaRPr lang="en-US" altLang="en-US" sz="1800"/>
            </a:p>
          </p:txBody>
        </p:sp>
        <p:sp>
          <p:nvSpPr>
            <p:cNvPr id="22560" name="Rectangle 31"/>
            <p:cNvSpPr>
              <a:spLocks noChangeArrowheads="1"/>
            </p:cNvSpPr>
            <p:nvPr/>
          </p:nvSpPr>
          <p:spPr bwMode="auto">
            <a:xfrm>
              <a:off x="2336" y="3083"/>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Mild</a:t>
              </a:r>
              <a:endParaRPr lang="en-US" altLang="en-US" sz="1800"/>
            </a:p>
          </p:txBody>
        </p:sp>
        <p:sp>
          <p:nvSpPr>
            <p:cNvPr id="22561" name="Rectangle 32"/>
            <p:cNvSpPr>
              <a:spLocks noChangeArrowheads="1"/>
            </p:cNvSpPr>
            <p:nvPr/>
          </p:nvSpPr>
          <p:spPr bwMode="auto">
            <a:xfrm>
              <a:off x="912" y="3083"/>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Rain</a:t>
              </a:r>
              <a:endParaRPr lang="en-US" altLang="en-US" sz="1800"/>
            </a:p>
          </p:txBody>
        </p:sp>
        <p:sp>
          <p:nvSpPr>
            <p:cNvPr id="22562" name="Rectangle 33"/>
            <p:cNvSpPr>
              <a:spLocks noChangeArrowheads="1"/>
            </p:cNvSpPr>
            <p:nvPr/>
          </p:nvSpPr>
          <p:spPr bwMode="auto">
            <a:xfrm>
              <a:off x="432" y="3083"/>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D10</a:t>
              </a:r>
              <a:endParaRPr lang="en-US" altLang="en-US" sz="1800"/>
            </a:p>
          </p:txBody>
        </p:sp>
        <p:sp>
          <p:nvSpPr>
            <p:cNvPr id="22563" name="Rectangle 34"/>
            <p:cNvSpPr>
              <a:spLocks noChangeArrowheads="1"/>
            </p:cNvSpPr>
            <p:nvPr/>
          </p:nvSpPr>
          <p:spPr bwMode="auto">
            <a:xfrm>
              <a:off x="4560" y="2872"/>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Yes</a:t>
              </a:r>
              <a:endParaRPr lang="en-US" altLang="en-US" sz="1800"/>
            </a:p>
          </p:txBody>
        </p:sp>
        <p:sp>
          <p:nvSpPr>
            <p:cNvPr id="22564" name="Rectangle 35"/>
            <p:cNvSpPr>
              <a:spLocks noChangeArrowheads="1"/>
            </p:cNvSpPr>
            <p:nvPr/>
          </p:nvSpPr>
          <p:spPr bwMode="auto">
            <a:xfrm>
              <a:off x="3840" y="2872"/>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Weak</a:t>
              </a:r>
              <a:endParaRPr lang="en-US" altLang="en-US" sz="1800"/>
            </a:p>
          </p:txBody>
        </p:sp>
        <p:sp>
          <p:nvSpPr>
            <p:cNvPr id="22565" name="Rectangle 36"/>
            <p:cNvSpPr>
              <a:spLocks noChangeArrowheads="1"/>
            </p:cNvSpPr>
            <p:nvPr/>
          </p:nvSpPr>
          <p:spPr bwMode="auto">
            <a:xfrm>
              <a:off x="3072" y="2872"/>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Normal</a:t>
              </a:r>
              <a:endParaRPr lang="en-US" altLang="en-US" sz="1800"/>
            </a:p>
          </p:txBody>
        </p:sp>
        <p:sp>
          <p:nvSpPr>
            <p:cNvPr id="22566" name="Rectangle 37"/>
            <p:cNvSpPr>
              <a:spLocks noChangeArrowheads="1"/>
            </p:cNvSpPr>
            <p:nvPr/>
          </p:nvSpPr>
          <p:spPr bwMode="auto">
            <a:xfrm>
              <a:off x="2336" y="2872"/>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Cold</a:t>
              </a:r>
              <a:endParaRPr lang="en-US" altLang="en-US" sz="1800"/>
            </a:p>
          </p:txBody>
        </p:sp>
        <p:sp>
          <p:nvSpPr>
            <p:cNvPr id="22567" name="Rectangle 38"/>
            <p:cNvSpPr>
              <a:spLocks noChangeArrowheads="1"/>
            </p:cNvSpPr>
            <p:nvPr/>
          </p:nvSpPr>
          <p:spPr bwMode="auto">
            <a:xfrm>
              <a:off x="912" y="2872"/>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Sunny</a:t>
              </a:r>
              <a:endParaRPr lang="en-US" altLang="en-US" sz="1800"/>
            </a:p>
          </p:txBody>
        </p:sp>
        <p:sp>
          <p:nvSpPr>
            <p:cNvPr id="22568" name="Rectangle 39"/>
            <p:cNvSpPr>
              <a:spLocks noChangeArrowheads="1"/>
            </p:cNvSpPr>
            <p:nvPr/>
          </p:nvSpPr>
          <p:spPr bwMode="auto">
            <a:xfrm>
              <a:off x="432" y="2872"/>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D9</a:t>
              </a:r>
              <a:endParaRPr lang="en-US" altLang="en-US" sz="1800"/>
            </a:p>
          </p:txBody>
        </p:sp>
        <p:sp>
          <p:nvSpPr>
            <p:cNvPr id="22569" name="Rectangle 40"/>
            <p:cNvSpPr>
              <a:spLocks noChangeArrowheads="1"/>
            </p:cNvSpPr>
            <p:nvPr/>
          </p:nvSpPr>
          <p:spPr bwMode="auto">
            <a:xfrm>
              <a:off x="4560" y="2661"/>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No</a:t>
              </a:r>
              <a:endParaRPr lang="en-US" altLang="en-US" sz="1800"/>
            </a:p>
          </p:txBody>
        </p:sp>
        <p:sp>
          <p:nvSpPr>
            <p:cNvPr id="22570" name="Rectangle 41"/>
            <p:cNvSpPr>
              <a:spLocks noChangeArrowheads="1"/>
            </p:cNvSpPr>
            <p:nvPr/>
          </p:nvSpPr>
          <p:spPr bwMode="auto">
            <a:xfrm>
              <a:off x="3840" y="2661"/>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Weak</a:t>
              </a:r>
              <a:endParaRPr lang="en-US" altLang="en-US" sz="1800"/>
            </a:p>
          </p:txBody>
        </p:sp>
        <p:sp>
          <p:nvSpPr>
            <p:cNvPr id="22571" name="Rectangle 42"/>
            <p:cNvSpPr>
              <a:spLocks noChangeArrowheads="1"/>
            </p:cNvSpPr>
            <p:nvPr/>
          </p:nvSpPr>
          <p:spPr bwMode="auto">
            <a:xfrm>
              <a:off x="3072" y="2661"/>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High</a:t>
              </a:r>
              <a:endParaRPr lang="en-US" altLang="en-US" sz="1800"/>
            </a:p>
          </p:txBody>
        </p:sp>
        <p:sp>
          <p:nvSpPr>
            <p:cNvPr id="22572" name="Rectangle 43"/>
            <p:cNvSpPr>
              <a:spLocks noChangeArrowheads="1"/>
            </p:cNvSpPr>
            <p:nvPr/>
          </p:nvSpPr>
          <p:spPr bwMode="auto">
            <a:xfrm>
              <a:off x="2336" y="2661"/>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Mild</a:t>
              </a:r>
              <a:endParaRPr lang="en-US" altLang="en-US" sz="1800"/>
            </a:p>
          </p:txBody>
        </p:sp>
        <p:sp>
          <p:nvSpPr>
            <p:cNvPr id="22573" name="Rectangle 44"/>
            <p:cNvSpPr>
              <a:spLocks noChangeArrowheads="1"/>
            </p:cNvSpPr>
            <p:nvPr/>
          </p:nvSpPr>
          <p:spPr bwMode="auto">
            <a:xfrm>
              <a:off x="912" y="2661"/>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Sunny</a:t>
              </a:r>
              <a:endParaRPr lang="en-US" altLang="en-US" sz="1800"/>
            </a:p>
          </p:txBody>
        </p:sp>
        <p:sp>
          <p:nvSpPr>
            <p:cNvPr id="22574" name="Rectangle 45"/>
            <p:cNvSpPr>
              <a:spLocks noChangeArrowheads="1"/>
            </p:cNvSpPr>
            <p:nvPr/>
          </p:nvSpPr>
          <p:spPr bwMode="auto">
            <a:xfrm>
              <a:off x="432" y="2661"/>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D8</a:t>
              </a:r>
              <a:endParaRPr lang="en-US" altLang="en-US" sz="1800"/>
            </a:p>
          </p:txBody>
        </p:sp>
        <p:sp>
          <p:nvSpPr>
            <p:cNvPr id="22575" name="Rectangle 46"/>
            <p:cNvSpPr>
              <a:spLocks noChangeArrowheads="1"/>
            </p:cNvSpPr>
            <p:nvPr/>
          </p:nvSpPr>
          <p:spPr bwMode="auto">
            <a:xfrm>
              <a:off x="4560" y="2450"/>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Yes</a:t>
              </a:r>
              <a:endParaRPr lang="en-US" altLang="en-US" sz="1800"/>
            </a:p>
          </p:txBody>
        </p:sp>
        <p:sp>
          <p:nvSpPr>
            <p:cNvPr id="22576" name="Rectangle 47"/>
            <p:cNvSpPr>
              <a:spLocks noChangeArrowheads="1"/>
            </p:cNvSpPr>
            <p:nvPr/>
          </p:nvSpPr>
          <p:spPr bwMode="auto">
            <a:xfrm>
              <a:off x="3840" y="2450"/>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Weak</a:t>
              </a:r>
              <a:endParaRPr lang="en-US" altLang="en-US" sz="1800"/>
            </a:p>
          </p:txBody>
        </p:sp>
        <p:sp>
          <p:nvSpPr>
            <p:cNvPr id="22577" name="Rectangle 48"/>
            <p:cNvSpPr>
              <a:spLocks noChangeArrowheads="1"/>
            </p:cNvSpPr>
            <p:nvPr/>
          </p:nvSpPr>
          <p:spPr bwMode="auto">
            <a:xfrm>
              <a:off x="3072" y="2450"/>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Normal</a:t>
              </a:r>
              <a:endParaRPr lang="en-US" altLang="en-US" sz="1800"/>
            </a:p>
          </p:txBody>
        </p:sp>
        <p:sp>
          <p:nvSpPr>
            <p:cNvPr id="22578" name="Rectangle 49"/>
            <p:cNvSpPr>
              <a:spLocks noChangeArrowheads="1"/>
            </p:cNvSpPr>
            <p:nvPr/>
          </p:nvSpPr>
          <p:spPr bwMode="auto">
            <a:xfrm>
              <a:off x="2336" y="2450"/>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Cool</a:t>
              </a:r>
              <a:endParaRPr lang="en-US" altLang="en-US" sz="1800"/>
            </a:p>
          </p:txBody>
        </p:sp>
        <p:sp>
          <p:nvSpPr>
            <p:cNvPr id="22579" name="Rectangle 50"/>
            <p:cNvSpPr>
              <a:spLocks noChangeArrowheads="1"/>
            </p:cNvSpPr>
            <p:nvPr/>
          </p:nvSpPr>
          <p:spPr bwMode="auto">
            <a:xfrm>
              <a:off x="912" y="2450"/>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Overcast</a:t>
              </a:r>
              <a:endParaRPr lang="en-US" altLang="en-US" sz="1800"/>
            </a:p>
          </p:txBody>
        </p:sp>
        <p:sp>
          <p:nvSpPr>
            <p:cNvPr id="22580" name="Rectangle 51"/>
            <p:cNvSpPr>
              <a:spLocks noChangeArrowheads="1"/>
            </p:cNvSpPr>
            <p:nvPr/>
          </p:nvSpPr>
          <p:spPr bwMode="auto">
            <a:xfrm>
              <a:off x="432" y="2450"/>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D7</a:t>
              </a:r>
              <a:endParaRPr lang="en-US" altLang="en-US" sz="1800"/>
            </a:p>
          </p:txBody>
        </p:sp>
        <p:sp>
          <p:nvSpPr>
            <p:cNvPr id="22581" name="Rectangle 52"/>
            <p:cNvSpPr>
              <a:spLocks noChangeArrowheads="1"/>
            </p:cNvSpPr>
            <p:nvPr/>
          </p:nvSpPr>
          <p:spPr bwMode="auto">
            <a:xfrm>
              <a:off x="4560" y="2239"/>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No</a:t>
              </a:r>
              <a:endParaRPr lang="en-US" altLang="en-US" sz="1800"/>
            </a:p>
          </p:txBody>
        </p:sp>
        <p:sp>
          <p:nvSpPr>
            <p:cNvPr id="22582" name="Rectangle 53"/>
            <p:cNvSpPr>
              <a:spLocks noChangeArrowheads="1"/>
            </p:cNvSpPr>
            <p:nvPr/>
          </p:nvSpPr>
          <p:spPr bwMode="auto">
            <a:xfrm>
              <a:off x="3840" y="2239"/>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Strong</a:t>
              </a:r>
              <a:endParaRPr lang="en-US" altLang="en-US" sz="1800"/>
            </a:p>
          </p:txBody>
        </p:sp>
        <p:sp>
          <p:nvSpPr>
            <p:cNvPr id="22583" name="Rectangle 54"/>
            <p:cNvSpPr>
              <a:spLocks noChangeArrowheads="1"/>
            </p:cNvSpPr>
            <p:nvPr/>
          </p:nvSpPr>
          <p:spPr bwMode="auto">
            <a:xfrm>
              <a:off x="3072" y="2239"/>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Normal</a:t>
              </a:r>
              <a:endParaRPr lang="en-US" altLang="en-US" sz="1800"/>
            </a:p>
          </p:txBody>
        </p:sp>
        <p:sp>
          <p:nvSpPr>
            <p:cNvPr id="22584" name="Rectangle 55"/>
            <p:cNvSpPr>
              <a:spLocks noChangeArrowheads="1"/>
            </p:cNvSpPr>
            <p:nvPr/>
          </p:nvSpPr>
          <p:spPr bwMode="auto">
            <a:xfrm>
              <a:off x="2336" y="2239"/>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Cool</a:t>
              </a:r>
              <a:endParaRPr lang="en-US" altLang="en-US" sz="1800"/>
            </a:p>
          </p:txBody>
        </p:sp>
        <p:sp>
          <p:nvSpPr>
            <p:cNvPr id="22585" name="Rectangle 56"/>
            <p:cNvSpPr>
              <a:spLocks noChangeArrowheads="1"/>
            </p:cNvSpPr>
            <p:nvPr/>
          </p:nvSpPr>
          <p:spPr bwMode="auto">
            <a:xfrm>
              <a:off x="912" y="2239"/>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Rain</a:t>
              </a:r>
              <a:endParaRPr lang="en-US" altLang="en-US" sz="1800"/>
            </a:p>
          </p:txBody>
        </p:sp>
        <p:sp>
          <p:nvSpPr>
            <p:cNvPr id="22586" name="Rectangle 57"/>
            <p:cNvSpPr>
              <a:spLocks noChangeArrowheads="1"/>
            </p:cNvSpPr>
            <p:nvPr/>
          </p:nvSpPr>
          <p:spPr bwMode="auto">
            <a:xfrm>
              <a:off x="432" y="2239"/>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D6</a:t>
              </a:r>
              <a:endParaRPr lang="en-US" altLang="en-US" sz="1800"/>
            </a:p>
          </p:txBody>
        </p:sp>
        <p:sp>
          <p:nvSpPr>
            <p:cNvPr id="22587" name="Rectangle 58"/>
            <p:cNvSpPr>
              <a:spLocks noChangeArrowheads="1"/>
            </p:cNvSpPr>
            <p:nvPr/>
          </p:nvSpPr>
          <p:spPr bwMode="auto">
            <a:xfrm>
              <a:off x="4560" y="2028"/>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Yes</a:t>
              </a:r>
              <a:endParaRPr lang="en-US" altLang="en-US" sz="1800"/>
            </a:p>
          </p:txBody>
        </p:sp>
        <p:sp>
          <p:nvSpPr>
            <p:cNvPr id="22588" name="Rectangle 59"/>
            <p:cNvSpPr>
              <a:spLocks noChangeArrowheads="1"/>
            </p:cNvSpPr>
            <p:nvPr/>
          </p:nvSpPr>
          <p:spPr bwMode="auto">
            <a:xfrm>
              <a:off x="3840" y="2028"/>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Weak</a:t>
              </a:r>
              <a:endParaRPr lang="en-US" altLang="en-US" sz="1800"/>
            </a:p>
          </p:txBody>
        </p:sp>
        <p:sp>
          <p:nvSpPr>
            <p:cNvPr id="22589" name="Rectangle 60"/>
            <p:cNvSpPr>
              <a:spLocks noChangeArrowheads="1"/>
            </p:cNvSpPr>
            <p:nvPr/>
          </p:nvSpPr>
          <p:spPr bwMode="auto">
            <a:xfrm>
              <a:off x="3072" y="2028"/>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Normal</a:t>
              </a:r>
              <a:endParaRPr lang="en-US" altLang="en-US" sz="1800"/>
            </a:p>
          </p:txBody>
        </p:sp>
        <p:sp>
          <p:nvSpPr>
            <p:cNvPr id="22590" name="Rectangle 61"/>
            <p:cNvSpPr>
              <a:spLocks noChangeArrowheads="1"/>
            </p:cNvSpPr>
            <p:nvPr/>
          </p:nvSpPr>
          <p:spPr bwMode="auto">
            <a:xfrm>
              <a:off x="2336" y="2028"/>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Cool</a:t>
              </a:r>
              <a:endParaRPr lang="en-US" altLang="en-US" sz="1800"/>
            </a:p>
          </p:txBody>
        </p:sp>
        <p:sp>
          <p:nvSpPr>
            <p:cNvPr id="22591" name="Rectangle 62"/>
            <p:cNvSpPr>
              <a:spLocks noChangeArrowheads="1"/>
            </p:cNvSpPr>
            <p:nvPr/>
          </p:nvSpPr>
          <p:spPr bwMode="auto">
            <a:xfrm>
              <a:off x="912" y="2028"/>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Rain</a:t>
              </a:r>
              <a:endParaRPr lang="en-US" altLang="en-US" sz="1800"/>
            </a:p>
          </p:txBody>
        </p:sp>
        <p:sp>
          <p:nvSpPr>
            <p:cNvPr id="22592" name="Rectangle 63"/>
            <p:cNvSpPr>
              <a:spLocks noChangeArrowheads="1"/>
            </p:cNvSpPr>
            <p:nvPr/>
          </p:nvSpPr>
          <p:spPr bwMode="auto">
            <a:xfrm>
              <a:off x="432" y="2028"/>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D5</a:t>
              </a:r>
              <a:endParaRPr lang="en-US" altLang="en-US" sz="1800"/>
            </a:p>
          </p:txBody>
        </p:sp>
        <p:sp>
          <p:nvSpPr>
            <p:cNvPr id="22593" name="Rectangle 64"/>
            <p:cNvSpPr>
              <a:spLocks noChangeArrowheads="1"/>
            </p:cNvSpPr>
            <p:nvPr/>
          </p:nvSpPr>
          <p:spPr bwMode="auto">
            <a:xfrm>
              <a:off x="4560" y="1817"/>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Yes</a:t>
              </a:r>
              <a:endParaRPr lang="en-US" altLang="en-US" sz="1800"/>
            </a:p>
          </p:txBody>
        </p:sp>
        <p:sp>
          <p:nvSpPr>
            <p:cNvPr id="22594" name="Rectangle 65"/>
            <p:cNvSpPr>
              <a:spLocks noChangeArrowheads="1"/>
            </p:cNvSpPr>
            <p:nvPr/>
          </p:nvSpPr>
          <p:spPr bwMode="auto">
            <a:xfrm>
              <a:off x="3840" y="1817"/>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Weak</a:t>
              </a:r>
              <a:endParaRPr lang="en-US" altLang="en-US" sz="1800"/>
            </a:p>
          </p:txBody>
        </p:sp>
        <p:sp>
          <p:nvSpPr>
            <p:cNvPr id="22595" name="Rectangle 66"/>
            <p:cNvSpPr>
              <a:spLocks noChangeArrowheads="1"/>
            </p:cNvSpPr>
            <p:nvPr/>
          </p:nvSpPr>
          <p:spPr bwMode="auto">
            <a:xfrm>
              <a:off x="3072" y="1817"/>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High</a:t>
              </a:r>
              <a:endParaRPr lang="en-US" altLang="en-US" sz="1800"/>
            </a:p>
          </p:txBody>
        </p:sp>
        <p:sp>
          <p:nvSpPr>
            <p:cNvPr id="22596" name="Rectangle 67"/>
            <p:cNvSpPr>
              <a:spLocks noChangeArrowheads="1"/>
            </p:cNvSpPr>
            <p:nvPr/>
          </p:nvSpPr>
          <p:spPr bwMode="auto">
            <a:xfrm>
              <a:off x="2336" y="1817"/>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Mild</a:t>
              </a:r>
              <a:endParaRPr lang="en-US" altLang="en-US" sz="1800"/>
            </a:p>
          </p:txBody>
        </p:sp>
        <p:sp>
          <p:nvSpPr>
            <p:cNvPr id="22597" name="Rectangle 68"/>
            <p:cNvSpPr>
              <a:spLocks noChangeArrowheads="1"/>
            </p:cNvSpPr>
            <p:nvPr/>
          </p:nvSpPr>
          <p:spPr bwMode="auto">
            <a:xfrm>
              <a:off x="912" y="1817"/>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Rain </a:t>
              </a:r>
              <a:endParaRPr lang="en-US" altLang="en-US" sz="1800"/>
            </a:p>
          </p:txBody>
        </p:sp>
        <p:sp>
          <p:nvSpPr>
            <p:cNvPr id="22598" name="Rectangle 69"/>
            <p:cNvSpPr>
              <a:spLocks noChangeArrowheads="1"/>
            </p:cNvSpPr>
            <p:nvPr/>
          </p:nvSpPr>
          <p:spPr bwMode="auto">
            <a:xfrm>
              <a:off x="432" y="1817"/>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D4 </a:t>
              </a:r>
              <a:endParaRPr lang="en-US" altLang="en-US" sz="1800"/>
            </a:p>
          </p:txBody>
        </p:sp>
        <p:sp>
          <p:nvSpPr>
            <p:cNvPr id="22599" name="Rectangle 70"/>
            <p:cNvSpPr>
              <a:spLocks noChangeArrowheads="1"/>
            </p:cNvSpPr>
            <p:nvPr/>
          </p:nvSpPr>
          <p:spPr bwMode="auto">
            <a:xfrm>
              <a:off x="4560" y="1606"/>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Yes</a:t>
              </a:r>
              <a:endParaRPr lang="en-US" altLang="en-US" sz="1800"/>
            </a:p>
          </p:txBody>
        </p:sp>
        <p:sp>
          <p:nvSpPr>
            <p:cNvPr id="22600" name="Rectangle 71"/>
            <p:cNvSpPr>
              <a:spLocks noChangeArrowheads="1"/>
            </p:cNvSpPr>
            <p:nvPr/>
          </p:nvSpPr>
          <p:spPr bwMode="auto">
            <a:xfrm>
              <a:off x="3840" y="1606"/>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Weak</a:t>
              </a:r>
              <a:endParaRPr lang="en-US" altLang="en-US" sz="1800"/>
            </a:p>
          </p:txBody>
        </p:sp>
        <p:sp>
          <p:nvSpPr>
            <p:cNvPr id="22601" name="Rectangle 72"/>
            <p:cNvSpPr>
              <a:spLocks noChangeArrowheads="1"/>
            </p:cNvSpPr>
            <p:nvPr/>
          </p:nvSpPr>
          <p:spPr bwMode="auto">
            <a:xfrm>
              <a:off x="3072" y="1606"/>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High</a:t>
              </a:r>
              <a:endParaRPr lang="en-US" altLang="en-US" sz="1800"/>
            </a:p>
          </p:txBody>
        </p:sp>
        <p:sp>
          <p:nvSpPr>
            <p:cNvPr id="22602" name="Rectangle 73"/>
            <p:cNvSpPr>
              <a:spLocks noChangeArrowheads="1"/>
            </p:cNvSpPr>
            <p:nvPr/>
          </p:nvSpPr>
          <p:spPr bwMode="auto">
            <a:xfrm>
              <a:off x="2336" y="1606"/>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Hot</a:t>
              </a:r>
              <a:endParaRPr lang="en-US" altLang="en-US" sz="1800"/>
            </a:p>
          </p:txBody>
        </p:sp>
        <p:sp>
          <p:nvSpPr>
            <p:cNvPr id="22603" name="Rectangle 74"/>
            <p:cNvSpPr>
              <a:spLocks noChangeArrowheads="1"/>
            </p:cNvSpPr>
            <p:nvPr/>
          </p:nvSpPr>
          <p:spPr bwMode="auto">
            <a:xfrm>
              <a:off x="912" y="1606"/>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Overcast</a:t>
              </a:r>
              <a:endParaRPr lang="en-US" altLang="en-US" sz="1800"/>
            </a:p>
          </p:txBody>
        </p:sp>
        <p:sp>
          <p:nvSpPr>
            <p:cNvPr id="22604" name="Rectangle 75"/>
            <p:cNvSpPr>
              <a:spLocks noChangeArrowheads="1"/>
            </p:cNvSpPr>
            <p:nvPr/>
          </p:nvSpPr>
          <p:spPr bwMode="auto">
            <a:xfrm>
              <a:off x="432" y="1606"/>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D3</a:t>
              </a:r>
              <a:endParaRPr lang="en-US" altLang="en-US" sz="1800"/>
            </a:p>
          </p:txBody>
        </p:sp>
        <p:sp>
          <p:nvSpPr>
            <p:cNvPr id="22605" name="Rectangle 76"/>
            <p:cNvSpPr>
              <a:spLocks noChangeArrowheads="1"/>
            </p:cNvSpPr>
            <p:nvPr/>
          </p:nvSpPr>
          <p:spPr bwMode="auto">
            <a:xfrm>
              <a:off x="4560" y="1395"/>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No</a:t>
              </a:r>
              <a:endParaRPr lang="en-US" altLang="en-US" sz="1800"/>
            </a:p>
          </p:txBody>
        </p:sp>
        <p:sp>
          <p:nvSpPr>
            <p:cNvPr id="22606" name="Rectangle 77"/>
            <p:cNvSpPr>
              <a:spLocks noChangeArrowheads="1"/>
            </p:cNvSpPr>
            <p:nvPr/>
          </p:nvSpPr>
          <p:spPr bwMode="auto">
            <a:xfrm>
              <a:off x="3840" y="1395"/>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Strong</a:t>
              </a:r>
              <a:endParaRPr lang="en-US" altLang="en-US" sz="1800"/>
            </a:p>
          </p:txBody>
        </p:sp>
        <p:sp>
          <p:nvSpPr>
            <p:cNvPr id="22607" name="Rectangle 78"/>
            <p:cNvSpPr>
              <a:spLocks noChangeArrowheads="1"/>
            </p:cNvSpPr>
            <p:nvPr/>
          </p:nvSpPr>
          <p:spPr bwMode="auto">
            <a:xfrm>
              <a:off x="3072" y="1395"/>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High</a:t>
              </a:r>
              <a:endParaRPr lang="en-US" altLang="en-US" sz="1800"/>
            </a:p>
          </p:txBody>
        </p:sp>
        <p:sp>
          <p:nvSpPr>
            <p:cNvPr id="22608" name="Rectangle 79"/>
            <p:cNvSpPr>
              <a:spLocks noChangeArrowheads="1"/>
            </p:cNvSpPr>
            <p:nvPr/>
          </p:nvSpPr>
          <p:spPr bwMode="auto">
            <a:xfrm>
              <a:off x="2336" y="1395"/>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Hot</a:t>
              </a:r>
              <a:endParaRPr lang="en-US" altLang="en-US" sz="1800"/>
            </a:p>
          </p:txBody>
        </p:sp>
        <p:sp>
          <p:nvSpPr>
            <p:cNvPr id="22609" name="Rectangle 80"/>
            <p:cNvSpPr>
              <a:spLocks noChangeArrowheads="1"/>
            </p:cNvSpPr>
            <p:nvPr/>
          </p:nvSpPr>
          <p:spPr bwMode="auto">
            <a:xfrm>
              <a:off x="912" y="1395"/>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Sunny</a:t>
              </a:r>
              <a:endParaRPr lang="en-US" altLang="en-US" sz="1800"/>
            </a:p>
          </p:txBody>
        </p:sp>
        <p:sp>
          <p:nvSpPr>
            <p:cNvPr id="22610" name="Rectangle 81"/>
            <p:cNvSpPr>
              <a:spLocks noChangeArrowheads="1"/>
            </p:cNvSpPr>
            <p:nvPr/>
          </p:nvSpPr>
          <p:spPr bwMode="auto">
            <a:xfrm>
              <a:off x="432" y="1395"/>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D2</a:t>
              </a:r>
              <a:endParaRPr lang="en-US" altLang="en-US" sz="1800"/>
            </a:p>
          </p:txBody>
        </p:sp>
        <p:sp>
          <p:nvSpPr>
            <p:cNvPr id="22611" name="Rectangle 82"/>
            <p:cNvSpPr>
              <a:spLocks noChangeArrowheads="1"/>
            </p:cNvSpPr>
            <p:nvPr/>
          </p:nvSpPr>
          <p:spPr bwMode="auto">
            <a:xfrm>
              <a:off x="4560" y="1184"/>
              <a:ext cx="110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No</a:t>
              </a:r>
              <a:endParaRPr lang="en-US" altLang="en-US" sz="1800"/>
            </a:p>
          </p:txBody>
        </p:sp>
        <p:sp>
          <p:nvSpPr>
            <p:cNvPr id="22612" name="Rectangle 83"/>
            <p:cNvSpPr>
              <a:spLocks noChangeArrowheads="1"/>
            </p:cNvSpPr>
            <p:nvPr/>
          </p:nvSpPr>
          <p:spPr bwMode="auto">
            <a:xfrm>
              <a:off x="3840" y="1184"/>
              <a:ext cx="72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Weak</a:t>
              </a:r>
              <a:endParaRPr lang="en-US" altLang="en-US" sz="1800"/>
            </a:p>
          </p:txBody>
        </p:sp>
        <p:sp>
          <p:nvSpPr>
            <p:cNvPr id="22613" name="Rectangle 84"/>
            <p:cNvSpPr>
              <a:spLocks noChangeArrowheads="1"/>
            </p:cNvSpPr>
            <p:nvPr/>
          </p:nvSpPr>
          <p:spPr bwMode="auto">
            <a:xfrm>
              <a:off x="3072" y="1184"/>
              <a:ext cx="768"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High</a:t>
              </a:r>
              <a:endParaRPr lang="en-US" altLang="en-US" sz="1800"/>
            </a:p>
          </p:txBody>
        </p:sp>
        <p:sp>
          <p:nvSpPr>
            <p:cNvPr id="22614" name="Rectangle 85"/>
            <p:cNvSpPr>
              <a:spLocks noChangeArrowheads="1"/>
            </p:cNvSpPr>
            <p:nvPr/>
          </p:nvSpPr>
          <p:spPr bwMode="auto">
            <a:xfrm>
              <a:off x="2336" y="1184"/>
              <a:ext cx="736"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a:t>Hot</a:t>
              </a:r>
              <a:endParaRPr lang="en-US" altLang="en-US" sz="1800"/>
            </a:p>
          </p:txBody>
        </p:sp>
        <p:sp>
          <p:nvSpPr>
            <p:cNvPr id="22615" name="Rectangle 86"/>
            <p:cNvSpPr>
              <a:spLocks noChangeArrowheads="1"/>
            </p:cNvSpPr>
            <p:nvPr/>
          </p:nvSpPr>
          <p:spPr bwMode="auto">
            <a:xfrm>
              <a:off x="912" y="1184"/>
              <a:ext cx="1424"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dirty="0"/>
                <a:t>Sunny</a:t>
              </a:r>
              <a:endParaRPr lang="en-US" altLang="en-US" sz="1800" dirty="0"/>
            </a:p>
          </p:txBody>
        </p:sp>
        <p:sp>
          <p:nvSpPr>
            <p:cNvPr id="22616" name="Rectangle 87"/>
            <p:cNvSpPr>
              <a:spLocks noChangeArrowheads="1"/>
            </p:cNvSpPr>
            <p:nvPr/>
          </p:nvSpPr>
          <p:spPr bwMode="auto">
            <a:xfrm>
              <a:off x="432" y="1184"/>
              <a:ext cx="480" cy="211"/>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lnSpc>
                  <a:spcPct val="80000"/>
                </a:lnSpc>
                <a:spcBef>
                  <a:spcPct val="20000"/>
                </a:spcBef>
                <a:buClr>
                  <a:schemeClr val="folHlink"/>
                </a:buClr>
                <a:buSzPct val="60000"/>
                <a:buFont typeface="Wingdings" pitchFamily="2" charset="2"/>
                <a:buNone/>
              </a:pPr>
              <a:r>
                <a:rPr lang="sv-SE" altLang="en-US" sz="1800" dirty="0"/>
                <a:t>D1</a:t>
              </a:r>
              <a:endParaRPr lang="en-US" altLang="en-US" sz="1800" dirty="0"/>
            </a:p>
          </p:txBody>
        </p:sp>
        <p:sp>
          <p:nvSpPr>
            <p:cNvPr id="22617" name="Rectangle 88"/>
            <p:cNvSpPr>
              <a:spLocks noChangeArrowheads="1"/>
            </p:cNvSpPr>
            <p:nvPr/>
          </p:nvSpPr>
          <p:spPr bwMode="auto">
            <a:xfrm>
              <a:off x="4560" y="960"/>
              <a:ext cx="1104" cy="224"/>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80000"/>
                </a:lnSpc>
                <a:spcBef>
                  <a:spcPct val="20000"/>
                </a:spcBef>
                <a:buClr>
                  <a:schemeClr val="folHlink"/>
                </a:buClr>
                <a:buSzPct val="60000"/>
                <a:buFont typeface="Wingdings" pitchFamily="2" charset="2"/>
                <a:buNone/>
              </a:pPr>
              <a:r>
                <a:rPr lang="sv-SE" altLang="en-US" sz="1800"/>
                <a:t>Play Tennis</a:t>
              </a:r>
              <a:endParaRPr lang="en-US" altLang="en-US" sz="1800"/>
            </a:p>
          </p:txBody>
        </p:sp>
        <p:sp>
          <p:nvSpPr>
            <p:cNvPr id="22618" name="Rectangle 89"/>
            <p:cNvSpPr>
              <a:spLocks noChangeArrowheads="1"/>
            </p:cNvSpPr>
            <p:nvPr/>
          </p:nvSpPr>
          <p:spPr bwMode="auto">
            <a:xfrm>
              <a:off x="3840" y="960"/>
              <a:ext cx="720" cy="224"/>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80000"/>
                </a:lnSpc>
                <a:spcBef>
                  <a:spcPct val="20000"/>
                </a:spcBef>
                <a:buClr>
                  <a:schemeClr val="folHlink"/>
                </a:buClr>
                <a:buSzPct val="60000"/>
                <a:buFont typeface="Wingdings" pitchFamily="2" charset="2"/>
                <a:buNone/>
              </a:pPr>
              <a:r>
                <a:rPr lang="sv-SE" altLang="en-US" sz="1800"/>
                <a:t>Wind</a:t>
              </a:r>
              <a:endParaRPr lang="en-US" altLang="en-US" sz="1800"/>
            </a:p>
          </p:txBody>
        </p:sp>
        <p:sp>
          <p:nvSpPr>
            <p:cNvPr id="22619" name="Rectangle 90"/>
            <p:cNvSpPr>
              <a:spLocks noChangeArrowheads="1"/>
            </p:cNvSpPr>
            <p:nvPr/>
          </p:nvSpPr>
          <p:spPr bwMode="auto">
            <a:xfrm>
              <a:off x="3072" y="960"/>
              <a:ext cx="768" cy="224"/>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80000"/>
                </a:lnSpc>
                <a:spcBef>
                  <a:spcPct val="20000"/>
                </a:spcBef>
                <a:buClr>
                  <a:schemeClr val="folHlink"/>
                </a:buClr>
                <a:buSzPct val="60000"/>
                <a:buFont typeface="Wingdings" pitchFamily="2" charset="2"/>
                <a:buNone/>
              </a:pPr>
              <a:r>
                <a:rPr lang="sv-SE" altLang="en-US" sz="1800"/>
                <a:t>Humidity</a:t>
              </a:r>
              <a:endParaRPr lang="en-US" altLang="en-US" sz="1800"/>
            </a:p>
          </p:txBody>
        </p:sp>
        <p:sp>
          <p:nvSpPr>
            <p:cNvPr id="22620" name="Rectangle 91"/>
            <p:cNvSpPr>
              <a:spLocks noChangeArrowheads="1"/>
            </p:cNvSpPr>
            <p:nvPr/>
          </p:nvSpPr>
          <p:spPr bwMode="auto">
            <a:xfrm>
              <a:off x="2336" y="960"/>
              <a:ext cx="736" cy="224"/>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80000"/>
                </a:lnSpc>
                <a:spcBef>
                  <a:spcPct val="20000"/>
                </a:spcBef>
                <a:buClr>
                  <a:schemeClr val="folHlink"/>
                </a:buClr>
                <a:buSzPct val="60000"/>
                <a:buFont typeface="Wingdings" pitchFamily="2" charset="2"/>
                <a:buNone/>
              </a:pPr>
              <a:r>
                <a:rPr lang="sv-SE" altLang="en-US" sz="1800"/>
                <a:t>Temp.</a:t>
              </a:r>
              <a:endParaRPr lang="en-US" altLang="en-US" sz="1800"/>
            </a:p>
          </p:txBody>
        </p:sp>
        <p:sp>
          <p:nvSpPr>
            <p:cNvPr id="22621" name="Rectangle 92"/>
            <p:cNvSpPr>
              <a:spLocks noChangeArrowheads="1"/>
            </p:cNvSpPr>
            <p:nvPr/>
          </p:nvSpPr>
          <p:spPr bwMode="auto">
            <a:xfrm>
              <a:off x="912" y="960"/>
              <a:ext cx="1424" cy="224"/>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80000"/>
                </a:lnSpc>
                <a:spcBef>
                  <a:spcPct val="20000"/>
                </a:spcBef>
                <a:buClr>
                  <a:schemeClr val="folHlink"/>
                </a:buClr>
                <a:buSzPct val="60000"/>
                <a:buFont typeface="Wingdings" pitchFamily="2" charset="2"/>
                <a:buNone/>
              </a:pPr>
              <a:r>
                <a:rPr lang="sv-SE" altLang="en-US" sz="1800"/>
                <a:t>Outlook</a:t>
              </a:r>
              <a:endParaRPr lang="en-US" altLang="en-US" sz="1800"/>
            </a:p>
          </p:txBody>
        </p:sp>
        <p:sp>
          <p:nvSpPr>
            <p:cNvPr id="22622" name="Rectangle 93"/>
            <p:cNvSpPr>
              <a:spLocks noChangeArrowheads="1"/>
            </p:cNvSpPr>
            <p:nvPr/>
          </p:nvSpPr>
          <p:spPr bwMode="auto">
            <a:xfrm>
              <a:off x="432" y="960"/>
              <a:ext cx="480" cy="224"/>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80000"/>
                </a:lnSpc>
                <a:spcBef>
                  <a:spcPct val="20000"/>
                </a:spcBef>
                <a:buClr>
                  <a:schemeClr val="folHlink"/>
                </a:buClr>
                <a:buSzPct val="60000"/>
                <a:buFont typeface="Wingdings" pitchFamily="2" charset="2"/>
                <a:buNone/>
              </a:pPr>
              <a:r>
                <a:rPr lang="sv-SE" altLang="en-US" sz="1800"/>
                <a:t>Day</a:t>
              </a:r>
              <a:endParaRPr lang="en-US" altLang="en-US" sz="1800"/>
            </a:p>
          </p:txBody>
        </p:sp>
        <p:sp>
          <p:nvSpPr>
            <p:cNvPr id="22623" name="Line 94"/>
            <p:cNvSpPr>
              <a:spLocks noChangeShapeType="1"/>
            </p:cNvSpPr>
            <p:nvPr/>
          </p:nvSpPr>
          <p:spPr bwMode="auto">
            <a:xfrm>
              <a:off x="432" y="960"/>
              <a:ext cx="5232"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24" name="Line 95"/>
            <p:cNvSpPr>
              <a:spLocks noChangeShapeType="1"/>
            </p:cNvSpPr>
            <p:nvPr/>
          </p:nvSpPr>
          <p:spPr bwMode="auto">
            <a:xfrm>
              <a:off x="432" y="1184"/>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25" name="Line 96"/>
            <p:cNvSpPr>
              <a:spLocks noChangeShapeType="1"/>
            </p:cNvSpPr>
            <p:nvPr/>
          </p:nvSpPr>
          <p:spPr bwMode="auto">
            <a:xfrm>
              <a:off x="432" y="1395"/>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26" name="Line 97"/>
            <p:cNvSpPr>
              <a:spLocks noChangeShapeType="1"/>
            </p:cNvSpPr>
            <p:nvPr/>
          </p:nvSpPr>
          <p:spPr bwMode="auto">
            <a:xfrm>
              <a:off x="432" y="1606"/>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27" name="Line 98"/>
            <p:cNvSpPr>
              <a:spLocks noChangeShapeType="1"/>
            </p:cNvSpPr>
            <p:nvPr/>
          </p:nvSpPr>
          <p:spPr bwMode="auto">
            <a:xfrm>
              <a:off x="432" y="1817"/>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28" name="Line 99"/>
            <p:cNvSpPr>
              <a:spLocks noChangeShapeType="1"/>
            </p:cNvSpPr>
            <p:nvPr/>
          </p:nvSpPr>
          <p:spPr bwMode="auto">
            <a:xfrm>
              <a:off x="432" y="2028"/>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29" name="Line 100"/>
            <p:cNvSpPr>
              <a:spLocks noChangeShapeType="1"/>
            </p:cNvSpPr>
            <p:nvPr/>
          </p:nvSpPr>
          <p:spPr bwMode="auto">
            <a:xfrm>
              <a:off x="432" y="2239"/>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30" name="Line 101"/>
            <p:cNvSpPr>
              <a:spLocks noChangeShapeType="1"/>
            </p:cNvSpPr>
            <p:nvPr/>
          </p:nvSpPr>
          <p:spPr bwMode="auto">
            <a:xfrm>
              <a:off x="432" y="2450"/>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31" name="Line 102"/>
            <p:cNvSpPr>
              <a:spLocks noChangeShapeType="1"/>
            </p:cNvSpPr>
            <p:nvPr/>
          </p:nvSpPr>
          <p:spPr bwMode="auto">
            <a:xfrm>
              <a:off x="432" y="2661"/>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32" name="Line 103"/>
            <p:cNvSpPr>
              <a:spLocks noChangeShapeType="1"/>
            </p:cNvSpPr>
            <p:nvPr/>
          </p:nvSpPr>
          <p:spPr bwMode="auto">
            <a:xfrm>
              <a:off x="432" y="2872"/>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33" name="Line 104"/>
            <p:cNvSpPr>
              <a:spLocks noChangeShapeType="1"/>
            </p:cNvSpPr>
            <p:nvPr/>
          </p:nvSpPr>
          <p:spPr bwMode="auto">
            <a:xfrm>
              <a:off x="432" y="3083"/>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34" name="Line 105"/>
            <p:cNvSpPr>
              <a:spLocks noChangeShapeType="1"/>
            </p:cNvSpPr>
            <p:nvPr/>
          </p:nvSpPr>
          <p:spPr bwMode="auto">
            <a:xfrm>
              <a:off x="432" y="3294"/>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35" name="Line 106"/>
            <p:cNvSpPr>
              <a:spLocks noChangeShapeType="1"/>
            </p:cNvSpPr>
            <p:nvPr/>
          </p:nvSpPr>
          <p:spPr bwMode="auto">
            <a:xfrm>
              <a:off x="432" y="3505"/>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36" name="Line 107"/>
            <p:cNvSpPr>
              <a:spLocks noChangeShapeType="1"/>
            </p:cNvSpPr>
            <p:nvPr/>
          </p:nvSpPr>
          <p:spPr bwMode="auto">
            <a:xfrm>
              <a:off x="432" y="3716"/>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37" name="Line 108"/>
            <p:cNvSpPr>
              <a:spLocks noChangeShapeType="1"/>
            </p:cNvSpPr>
            <p:nvPr/>
          </p:nvSpPr>
          <p:spPr bwMode="auto">
            <a:xfrm>
              <a:off x="432" y="3927"/>
              <a:ext cx="5232"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38" name="Line 109"/>
            <p:cNvSpPr>
              <a:spLocks noChangeShapeType="1"/>
            </p:cNvSpPr>
            <p:nvPr/>
          </p:nvSpPr>
          <p:spPr bwMode="auto">
            <a:xfrm>
              <a:off x="432" y="4138"/>
              <a:ext cx="5232"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39" name="Line 110"/>
            <p:cNvSpPr>
              <a:spLocks noChangeShapeType="1"/>
            </p:cNvSpPr>
            <p:nvPr/>
          </p:nvSpPr>
          <p:spPr bwMode="auto">
            <a:xfrm>
              <a:off x="432" y="960"/>
              <a:ext cx="0" cy="317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40" name="Line 111"/>
            <p:cNvSpPr>
              <a:spLocks noChangeShapeType="1"/>
            </p:cNvSpPr>
            <p:nvPr/>
          </p:nvSpPr>
          <p:spPr bwMode="auto">
            <a:xfrm>
              <a:off x="912" y="960"/>
              <a:ext cx="0" cy="317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41" name="Line 112"/>
            <p:cNvSpPr>
              <a:spLocks noChangeShapeType="1"/>
            </p:cNvSpPr>
            <p:nvPr/>
          </p:nvSpPr>
          <p:spPr bwMode="auto">
            <a:xfrm>
              <a:off x="2336" y="960"/>
              <a:ext cx="0" cy="317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42" name="Line 113"/>
            <p:cNvSpPr>
              <a:spLocks noChangeShapeType="1"/>
            </p:cNvSpPr>
            <p:nvPr/>
          </p:nvSpPr>
          <p:spPr bwMode="auto">
            <a:xfrm>
              <a:off x="3072" y="960"/>
              <a:ext cx="0" cy="317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43" name="Line 114"/>
            <p:cNvSpPr>
              <a:spLocks noChangeShapeType="1"/>
            </p:cNvSpPr>
            <p:nvPr/>
          </p:nvSpPr>
          <p:spPr bwMode="auto">
            <a:xfrm>
              <a:off x="3840" y="960"/>
              <a:ext cx="0" cy="317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44" name="Line 115"/>
            <p:cNvSpPr>
              <a:spLocks noChangeShapeType="1"/>
            </p:cNvSpPr>
            <p:nvPr/>
          </p:nvSpPr>
          <p:spPr bwMode="auto">
            <a:xfrm>
              <a:off x="4560" y="960"/>
              <a:ext cx="0" cy="317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645" name="Line 116"/>
            <p:cNvSpPr>
              <a:spLocks noChangeShapeType="1"/>
            </p:cNvSpPr>
            <p:nvPr/>
          </p:nvSpPr>
          <p:spPr bwMode="auto">
            <a:xfrm>
              <a:off x="5664" y="960"/>
              <a:ext cx="0" cy="317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Tree>
    <p:extLst>
      <p:ext uri="{BB962C8B-B14F-4D97-AF65-F5344CB8AC3E}">
        <p14:creationId xmlns:p14="http://schemas.microsoft.com/office/powerpoint/2010/main" val="13269885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79435653-33EE-4152-AE81-2DE203B14AB8}" type="slidenum">
              <a:rPr lang="he-IL" altLang="en-US" sz="1400"/>
              <a:pPr eaLnBrk="1" hangingPunct="1"/>
              <a:t>42</a:t>
            </a:fld>
            <a:endParaRPr lang="en-US" altLang="en-US" sz="1400"/>
          </a:p>
        </p:txBody>
      </p:sp>
      <p:sp>
        <p:nvSpPr>
          <p:cNvPr id="23555" name="Rectangle 2"/>
          <p:cNvSpPr>
            <a:spLocks noGrp="1" noChangeArrowheads="1"/>
          </p:cNvSpPr>
          <p:nvPr>
            <p:ph type="title"/>
          </p:nvPr>
        </p:nvSpPr>
        <p:spPr>
          <a:xfrm>
            <a:off x="625475" y="297543"/>
            <a:ext cx="8305800" cy="1143000"/>
          </a:xfrm>
        </p:spPr>
        <p:txBody>
          <a:bodyPr/>
          <a:lstStyle/>
          <a:p>
            <a:pPr eaLnBrk="1" hangingPunct="1"/>
            <a:r>
              <a:rPr lang="sv-SE" altLang="en-US" b="1" dirty="0" smtClean="0"/>
              <a:t>Selecting the Next Attribute</a:t>
            </a:r>
            <a:endParaRPr lang="en-US" altLang="en-US" b="1" dirty="0" smtClean="0"/>
          </a:p>
        </p:txBody>
      </p:sp>
      <p:sp>
        <p:nvSpPr>
          <p:cNvPr id="23556" name="Line 3"/>
          <p:cNvSpPr>
            <a:spLocks noChangeShapeType="1"/>
          </p:cNvSpPr>
          <p:nvPr/>
        </p:nvSpPr>
        <p:spPr bwMode="auto">
          <a:xfrm flipH="1">
            <a:off x="1606550" y="2735263"/>
            <a:ext cx="754063" cy="122713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3557" name="Line 4"/>
          <p:cNvSpPr>
            <a:spLocks noChangeShapeType="1"/>
          </p:cNvSpPr>
          <p:nvPr/>
        </p:nvSpPr>
        <p:spPr bwMode="auto">
          <a:xfrm>
            <a:off x="2611438" y="2735263"/>
            <a:ext cx="690562" cy="122713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3558" name="Text Box 5"/>
          <p:cNvSpPr txBox="1">
            <a:spLocks noChangeArrowheads="1"/>
          </p:cNvSpPr>
          <p:nvPr/>
        </p:nvSpPr>
        <p:spPr bwMode="auto">
          <a:xfrm>
            <a:off x="1828800" y="2286000"/>
            <a:ext cx="1416050"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Humidity</a:t>
            </a:r>
            <a:endParaRPr lang="en-US" altLang="en-US"/>
          </a:p>
        </p:txBody>
      </p:sp>
      <p:sp>
        <p:nvSpPr>
          <p:cNvPr id="23559" name="Text Box 6"/>
          <p:cNvSpPr txBox="1">
            <a:spLocks noChangeArrowheads="1"/>
          </p:cNvSpPr>
          <p:nvPr/>
        </p:nvSpPr>
        <p:spPr bwMode="auto">
          <a:xfrm>
            <a:off x="1481138" y="3251200"/>
            <a:ext cx="836612"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High</a:t>
            </a:r>
            <a:endParaRPr lang="en-US" altLang="en-US"/>
          </a:p>
        </p:txBody>
      </p:sp>
      <p:sp>
        <p:nvSpPr>
          <p:cNvPr id="23560" name="Text Box 7"/>
          <p:cNvSpPr txBox="1">
            <a:spLocks noChangeArrowheads="1"/>
          </p:cNvSpPr>
          <p:nvPr/>
        </p:nvSpPr>
        <p:spPr bwMode="auto">
          <a:xfrm>
            <a:off x="2736850" y="3251200"/>
            <a:ext cx="118586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Normal</a:t>
            </a:r>
            <a:endParaRPr lang="en-US" altLang="en-US"/>
          </a:p>
        </p:txBody>
      </p:sp>
      <p:sp>
        <p:nvSpPr>
          <p:cNvPr id="23561" name="Text Box 8"/>
          <p:cNvSpPr txBox="1">
            <a:spLocks noChangeArrowheads="1"/>
          </p:cNvSpPr>
          <p:nvPr/>
        </p:nvSpPr>
        <p:spPr bwMode="auto">
          <a:xfrm>
            <a:off x="974725" y="3962400"/>
            <a:ext cx="131127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a:t>
            </a:r>
            <a:r>
              <a:rPr lang="sv-SE" altLang="en-US"/>
              <a:t>3</a:t>
            </a:r>
            <a:r>
              <a:rPr lang="en-US" altLang="en-US"/>
              <a:t>+, </a:t>
            </a:r>
            <a:r>
              <a:rPr lang="sv-SE" altLang="en-US"/>
              <a:t>4</a:t>
            </a:r>
            <a:r>
              <a:rPr lang="en-US" altLang="en-US"/>
              <a:t>-]</a:t>
            </a:r>
          </a:p>
        </p:txBody>
      </p:sp>
      <p:sp>
        <p:nvSpPr>
          <p:cNvPr id="23562" name="Text Box 9"/>
          <p:cNvSpPr txBox="1">
            <a:spLocks noChangeArrowheads="1"/>
          </p:cNvSpPr>
          <p:nvPr/>
        </p:nvSpPr>
        <p:spPr bwMode="auto">
          <a:xfrm>
            <a:off x="3048000" y="3962400"/>
            <a:ext cx="131127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a:t>
            </a:r>
            <a:r>
              <a:rPr lang="sv-SE" altLang="en-US"/>
              <a:t>6</a:t>
            </a:r>
            <a:r>
              <a:rPr lang="en-US" altLang="en-US"/>
              <a:t>+, </a:t>
            </a:r>
            <a:r>
              <a:rPr lang="sv-SE" altLang="en-US"/>
              <a:t>1</a:t>
            </a:r>
            <a:r>
              <a:rPr lang="en-US" altLang="en-US"/>
              <a:t>-]</a:t>
            </a:r>
          </a:p>
        </p:txBody>
      </p:sp>
      <p:sp>
        <p:nvSpPr>
          <p:cNvPr id="23563" name="Text Box 10"/>
          <p:cNvSpPr txBox="1">
            <a:spLocks noChangeArrowheads="1"/>
          </p:cNvSpPr>
          <p:nvPr/>
        </p:nvSpPr>
        <p:spPr bwMode="auto">
          <a:xfrm>
            <a:off x="1905000" y="1447800"/>
            <a:ext cx="15700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S=</a:t>
            </a:r>
            <a:r>
              <a:rPr lang="en-US" altLang="en-US"/>
              <a:t>[9+,5-]</a:t>
            </a:r>
            <a:endParaRPr lang="sv-SE" altLang="en-US"/>
          </a:p>
          <a:p>
            <a:pPr eaLnBrk="1" hangingPunct="1"/>
            <a:r>
              <a:rPr lang="sv-SE" altLang="en-US"/>
              <a:t>E=0.940</a:t>
            </a:r>
            <a:endParaRPr lang="en-US" altLang="en-US"/>
          </a:p>
        </p:txBody>
      </p:sp>
      <p:sp>
        <p:nvSpPr>
          <p:cNvPr id="23564" name="Text Box 11"/>
          <p:cNvSpPr txBox="1">
            <a:spLocks noChangeArrowheads="1"/>
          </p:cNvSpPr>
          <p:nvPr/>
        </p:nvSpPr>
        <p:spPr bwMode="auto">
          <a:xfrm>
            <a:off x="609600" y="5029200"/>
            <a:ext cx="314801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Gain(S,Humidity)</a:t>
            </a:r>
          </a:p>
          <a:p>
            <a:pPr eaLnBrk="1" hangingPunct="1"/>
            <a:r>
              <a:rPr lang="sv-SE" altLang="en-US"/>
              <a:t>=0.940-(7/14)*0.985 </a:t>
            </a:r>
          </a:p>
          <a:p>
            <a:pPr eaLnBrk="1" hangingPunct="1"/>
            <a:r>
              <a:rPr lang="sv-SE" altLang="en-US"/>
              <a:t>  – (7/14)*0.592</a:t>
            </a:r>
          </a:p>
          <a:p>
            <a:pPr eaLnBrk="1" hangingPunct="1"/>
            <a:r>
              <a:rPr lang="sv-SE" altLang="en-US"/>
              <a:t>=0.151</a:t>
            </a:r>
            <a:endParaRPr lang="en-US" altLang="en-US"/>
          </a:p>
        </p:txBody>
      </p:sp>
      <p:sp>
        <p:nvSpPr>
          <p:cNvPr id="23565" name="Rectangle 12"/>
          <p:cNvSpPr>
            <a:spLocks noChangeArrowheads="1"/>
          </p:cNvSpPr>
          <p:nvPr/>
        </p:nvSpPr>
        <p:spPr bwMode="auto">
          <a:xfrm>
            <a:off x="762000" y="4572000"/>
            <a:ext cx="45720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70000"/>
              </a:lnSpc>
              <a:spcBef>
                <a:spcPct val="50000"/>
              </a:spcBef>
            </a:pPr>
            <a:r>
              <a:rPr lang="sv-SE" altLang="en-US"/>
              <a:t>E=0.985</a:t>
            </a:r>
            <a:endParaRPr lang="en-US" altLang="en-US"/>
          </a:p>
        </p:txBody>
      </p:sp>
      <p:sp>
        <p:nvSpPr>
          <p:cNvPr id="23566" name="Rectangle 13"/>
          <p:cNvSpPr>
            <a:spLocks noChangeArrowheads="1"/>
          </p:cNvSpPr>
          <p:nvPr/>
        </p:nvSpPr>
        <p:spPr bwMode="auto">
          <a:xfrm>
            <a:off x="2971800" y="44958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sv-SE" altLang="en-US"/>
              <a:t>E=0.592</a:t>
            </a:r>
            <a:endParaRPr lang="en-US" altLang="en-US"/>
          </a:p>
        </p:txBody>
      </p:sp>
      <p:sp>
        <p:nvSpPr>
          <p:cNvPr id="23567" name="Line 14"/>
          <p:cNvSpPr>
            <a:spLocks noChangeShapeType="1"/>
          </p:cNvSpPr>
          <p:nvPr/>
        </p:nvSpPr>
        <p:spPr bwMode="auto">
          <a:xfrm flipH="1">
            <a:off x="6178550" y="2735263"/>
            <a:ext cx="754063" cy="122713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3568" name="Line 15"/>
          <p:cNvSpPr>
            <a:spLocks noChangeShapeType="1"/>
          </p:cNvSpPr>
          <p:nvPr/>
        </p:nvSpPr>
        <p:spPr bwMode="auto">
          <a:xfrm>
            <a:off x="7183438" y="2735263"/>
            <a:ext cx="690562" cy="122713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3569" name="Text Box 16"/>
          <p:cNvSpPr txBox="1">
            <a:spLocks noChangeArrowheads="1"/>
          </p:cNvSpPr>
          <p:nvPr/>
        </p:nvSpPr>
        <p:spPr bwMode="auto">
          <a:xfrm>
            <a:off x="6400800" y="2286000"/>
            <a:ext cx="904875"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Wind</a:t>
            </a:r>
            <a:endParaRPr lang="en-US" altLang="en-US"/>
          </a:p>
        </p:txBody>
      </p:sp>
      <p:sp>
        <p:nvSpPr>
          <p:cNvPr id="23570" name="Text Box 17"/>
          <p:cNvSpPr txBox="1">
            <a:spLocks noChangeArrowheads="1"/>
          </p:cNvSpPr>
          <p:nvPr/>
        </p:nvSpPr>
        <p:spPr bwMode="auto">
          <a:xfrm>
            <a:off x="6053138" y="3251200"/>
            <a:ext cx="969962"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Weak</a:t>
            </a:r>
            <a:endParaRPr lang="en-US" altLang="en-US"/>
          </a:p>
        </p:txBody>
      </p:sp>
      <p:sp>
        <p:nvSpPr>
          <p:cNvPr id="23571" name="Text Box 18"/>
          <p:cNvSpPr txBox="1">
            <a:spLocks noChangeArrowheads="1"/>
          </p:cNvSpPr>
          <p:nvPr/>
        </p:nvSpPr>
        <p:spPr bwMode="auto">
          <a:xfrm>
            <a:off x="7308850" y="3251200"/>
            <a:ext cx="1106488"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Strong</a:t>
            </a:r>
            <a:endParaRPr lang="en-US" altLang="en-US"/>
          </a:p>
        </p:txBody>
      </p:sp>
      <p:sp>
        <p:nvSpPr>
          <p:cNvPr id="23572" name="Text Box 19"/>
          <p:cNvSpPr txBox="1">
            <a:spLocks noChangeArrowheads="1"/>
          </p:cNvSpPr>
          <p:nvPr/>
        </p:nvSpPr>
        <p:spPr bwMode="auto">
          <a:xfrm>
            <a:off x="5546725" y="3962400"/>
            <a:ext cx="131127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a:t>
            </a:r>
            <a:r>
              <a:rPr lang="sv-SE" altLang="en-US"/>
              <a:t>6</a:t>
            </a:r>
            <a:r>
              <a:rPr lang="en-US" altLang="en-US"/>
              <a:t>+, </a:t>
            </a:r>
            <a:r>
              <a:rPr lang="sv-SE" altLang="en-US"/>
              <a:t>2</a:t>
            </a:r>
            <a:r>
              <a:rPr lang="en-US" altLang="en-US"/>
              <a:t>-]</a:t>
            </a:r>
          </a:p>
        </p:txBody>
      </p:sp>
      <p:sp>
        <p:nvSpPr>
          <p:cNvPr id="23573" name="Text Box 20"/>
          <p:cNvSpPr txBox="1">
            <a:spLocks noChangeArrowheads="1"/>
          </p:cNvSpPr>
          <p:nvPr/>
        </p:nvSpPr>
        <p:spPr bwMode="auto">
          <a:xfrm>
            <a:off x="7620000" y="3962400"/>
            <a:ext cx="131127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a:t>
            </a:r>
            <a:r>
              <a:rPr lang="sv-SE" altLang="en-US"/>
              <a:t>3</a:t>
            </a:r>
            <a:r>
              <a:rPr lang="en-US" altLang="en-US"/>
              <a:t>+, </a:t>
            </a:r>
            <a:r>
              <a:rPr lang="sv-SE" altLang="en-US"/>
              <a:t>3</a:t>
            </a:r>
            <a:r>
              <a:rPr lang="en-US" altLang="en-US"/>
              <a:t>-]</a:t>
            </a:r>
          </a:p>
        </p:txBody>
      </p:sp>
      <p:sp>
        <p:nvSpPr>
          <p:cNvPr id="23574" name="Text Box 21"/>
          <p:cNvSpPr txBox="1">
            <a:spLocks noChangeArrowheads="1"/>
          </p:cNvSpPr>
          <p:nvPr/>
        </p:nvSpPr>
        <p:spPr bwMode="auto">
          <a:xfrm>
            <a:off x="6477000" y="1447800"/>
            <a:ext cx="15700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S=</a:t>
            </a:r>
            <a:r>
              <a:rPr lang="en-US" altLang="en-US"/>
              <a:t>[9+,5-]</a:t>
            </a:r>
            <a:endParaRPr lang="sv-SE" altLang="en-US"/>
          </a:p>
          <a:p>
            <a:pPr eaLnBrk="1" hangingPunct="1"/>
            <a:r>
              <a:rPr lang="sv-SE" altLang="en-US"/>
              <a:t>E=0.940</a:t>
            </a:r>
            <a:endParaRPr lang="en-US" altLang="en-US"/>
          </a:p>
        </p:txBody>
      </p:sp>
      <p:sp>
        <p:nvSpPr>
          <p:cNvPr id="23575" name="Rectangle 22"/>
          <p:cNvSpPr>
            <a:spLocks noChangeArrowheads="1"/>
          </p:cNvSpPr>
          <p:nvPr/>
        </p:nvSpPr>
        <p:spPr bwMode="auto">
          <a:xfrm>
            <a:off x="5562600" y="44958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sv-SE" altLang="en-US"/>
              <a:t>E=0.811</a:t>
            </a:r>
            <a:endParaRPr lang="en-US" altLang="en-US"/>
          </a:p>
        </p:txBody>
      </p:sp>
      <p:sp>
        <p:nvSpPr>
          <p:cNvPr id="23576" name="Rectangle 23"/>
          <p:cNvSpPr>
            <a:spLocks noChangeArrowheads="1"/>
          </p:cNvSpPr>
          <p:nvPr/>
        </p:nvSpPr>
        <p:spPr bwMode="auto">
          <a:xfrm>
            <a:off x="7467600" y="44958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sv-SE" altLang="en-US"/>
              <a:t>E=1.0</a:t>
            </a:r>
            <a:endParaRPr lang="en-US" altLang="en-US"/>
          </a:p>
        </p:txBody>
      </p:sp>
      <p:sp>
        <p:nvSpPr>
          <p:cNvPr id="23577" name="Text Box 24"/>
          <p:cNvSpPr txBox="1">
            <a:spLocks noChangeArrowheads="1"/>
          </p:cNvSpPr>
          <p:nvPr/>
        </p:nvSpPr>
        <p:spPr bwMode="auto">
          <a:xfrm>
            <a:off x="5638800" y="4953000"/>
            <a:ext cx="314801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Gain(S,Wind)</a:t>
            </a:r>
          </a:p>
          <a:p>
            <a:pPr eaLnBrk="1" hangingPunct="1"/>
            <a:r>
              <a:rPr lang="sv-SE" altLang="en-US"/>
              <a:t>=0.940-(8/14)*0.811 </a:t>
            </a:r>
          </a:p>
          <a:p>
            <a:pPr eaLnBrk="1" hangingPunct="1"/>
            <a:r>
              <a:rPr lang="sv-SE" altLang="en-US"/>
              <a:t>  – (6/14)*1.0</a:t>
            </a:r>
          </a:p>
          <a:p>
            <a:pPr eaLnBrk="1" hangingPunct="1"/>
            <a:r>
              <a:rPr lang="sv-SE" altLang="en-US"/>
              <a:t>=0.048</a:t>
            </a:r>
            <a:endParaRPr lang="en-US" altLang="en-US"/>
          </a:p>
        </p:txBody>
      </p:sp>
      <p:sp>
        <p:nvSpPr>
          <p:cNvPr id="23578" name="Text Box 25"/>
          <p:cNvSpPr txBox="1">
            <a:spLocks noChangeArrowheads="1"/>
          </p:cNvSpPr>
          <p:nvPr/>
        </p:nvSpPr>
        <p:spPr bwMode="auto">
          <a:xfrm>
            <a:off x="838200" y="6477000"/>
            <a:ext cx="761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altLang="en-US" sz="1800"/>
              <a:t>Humidity provides greater info. gain than Wind, w.r.t target classification.</a:t>
            </a:r>
          </a:p>
        </p:txBody>
      </p:sp>
    </p:spTree>
    <p:extLst>
      <p:ext uri="{BB962C8B-B14F-4D97-AF65-F5344CB8AC3E}">
        <p14:creationId xmlns:p14="http://schemas.microsoft.com/office/powerpoint/2010/main" val="39937544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EB38BD32-FEE4-489C-A5A4-DFB1061E1CD9}" type="slidenum">
              <a:rPr lang="he-IL" altLang="en-US" sz="1400"/>
              <a:pPr eaLnBrk="1" hangingPunct="1"/>
              <a:t>43</a:t>
            </a:fld>
            <a:endParaRPr lang="en-US" altLang="en-US" sz="1400"/>
          </a:p>
        </p:txBody>
      </p:sp>
      <p:sp>
        <p:nvSpPr>
          <p:cNvPr id="24579" name="Rectangle 2"/>
          <p:cNvSpPr>
            <a:spLocks noGrp="1" noChangeArrowheads="1"/>
          </p:cNvSpPr>
          <p:nvPr>
            <p:ph type="title"/>
          </p:nvPr>
        </p:nvSpPr>
        <p:spPr>
          <a:xfrm>
            <a:off x="647700" y="0"/>
            <a:ext cx="8305800" cy="1143000"/>
          </a:xfrm>
        </p:spPr>
        <p:txBody>
          <a:bodyPr/>
          <a:lstStyle/>
          <a:p>
            <a:pPr eaLnBrk="1" hangingPunct="1"/>
            <a:r>
              <a:rPr lang="sv-SE" altLang="en-US" b="1" dirty="0" smtClean="0"/>
              <a:t>Selecting the Next Attribute</a:t>
            </a:r>
            <a:endParaRPr lang="en-US" altLang="en-US" b="1" dirty="0" smtClean="0"/>
          </a:p>
        </p:txBody>
      </p:sp>
      <p:sp>
        <p:nvSpPr>
          <p:cNvPr id="24580" name="Line 3"/>
          <p:cNvSpPr>
            <a:spLocks noChangeShapeType="1"/>
          </p:cNvSpPr>
          <p:nvPr/>
        </p:nvSpPr>
        <p:spPr bwMode="auto">
          <a:xfrm flipH="1">
            <a:off x="2384425" y="2735263"/>
            <a:ext cx="754063" cy="122713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4581" name="Line 4"/>
          <p:cNvSpPr>
            <a:spLocks noChangeShapeType="1"/>
          </p:cNvSpPr>
          <p:nvPr/>
        </p:nvSpPr>
        <p:spPr bwMode="auto">
          <a:xfrm>
            <a:off x="4592638" y="2659063"/>
            <a:ext cx="690562" cy="122713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4582" name="Text Box 5"/>
          <p:cNvSpPr txBox="1">
            <a:spLocks noChangeArrowheads="1"/>
          </p:cNvSpPr>
          <p:nvPr/>
        </p:nvSpPr>
        <p:spPr bwMode="auto">
          <a:xfrm>
            <a:off x="2971800" y="2209800"/>
            <a:ext cx="1828800" cy="495300"/>
          </a:xfrm>
          <a:prstGeom prst="rect">
            <a:avLst/>
          </a:prstGeom>
          <a:solidFill>
            <a:schemeClr val="bg1"/>
          </a:solidFill>
          <a:ln w="38100">
            <a:solidFill>
              <a:schemeClr val="hlink"/>
            </a:solidFill>
            <a:miter lim="800000"/>
            <a:headEnd/>
            <a:tailEnd/>
          </a:ln>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   Outlook</a:t>
            </a:r>
            <a:endParaRPr lang="en-US" altLang="en-US"/>
          </a:p>
        </p:txBody>
      </p:sp>
      <p:sp>
        <p:nvSpPr>
          <p:cNvPr id="24583" name="Text Box 6"/>
          <p:cNvSpPr txBox="1">
            <a:spLocks noChangeArrowheads="1"/>
          </p:cNvSpPr>
          <p:nvPr/>
        </p:nvSpPr>
        <p:spPr bwMode="auto">
          <a:xfrm>
            <a:off x="2259013" y="3251200"/>
            <a:ext cx="1054100"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Sunny</a:t>
            </a:r>
            <a:endParaRPr lang="en-US" altLang="en-US"/>
          </a:p>
        </p:txBody>
      </p:sp>
      <p:sp>
        <p:nvSpPr>
          <p:cNvPr id="24584" name="Text Box 7"/>
          <p:cNvSpPr txBox="1">
            <a:spLocks noChangeArrowheads="1"/>
          </p:cNvSpPr>
          <p:nvPr/>
        </p:nvSpPr>
        <p:spPr bwMode="auto">
          <a:xfrm>
            <a:off x="4718050" y="3175000"/>
            <a:ext cx="81121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Rain</a:t>
            </a:r>
            <a:endParaRPr lang="en-US" altLang="en-US"/>
          </a:p>
        </p:txBody>
      </p:sp>
      <p:sp>
        <p:nvSpPr>
          <p:cNvPr id="24585" name="Text Box 8"/>
          <p:cNvSpPr txBox="1">
            <a:spLocks noChangeArrowheads="1"/>
          </p:cNvSpPr>
          <p:nvPr/>
        </p:nvSpPr>
        <p:spPr bwMode="auto">
          <a:xfrm>
            <a:off x="1752600" y="3962400"/>
            <a:ext cx="131127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a:t>
            </a:r>
            <a:r>
              <a:rPr lang="sv-SE" altLang="en-US"/>
              <a:t>2</a:t>
            </a:r>
            <a:r>
              <a:rPr lang="en-US" altLang="en-US"/>
              <a:t>+, </a:t>
            </a:r>
            <a:r>
              <a:rPr lang="sv-SE" altLang="en-US"/>
              <a:t>3</a:t>
            </a:r>
            <a:r>
              <a:rPr lang="en-US" altLang="en-US"/>
              <a:t>-]</a:t>
            </a:r>
          </a:p>
        </p:txBody>
      </p:sp>
      <p:sp>
        <p:nvSpPr>
          <p:cNvPr id="24586" name="Text Box 9"/>
          <p:cNvSpPr txBox="1">
            <a:spLocks noChangeArrowheads="1"/>
          </p:cNvSpPr>
          <p:nvPr/>
        </p:nvSpPr>
        <p:spPr bwMode="auto">
          <a:xfrm>
            <a:off x="5029200" y="3886200"/>
            <a:ext cx="131127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a:t>
            </a:r>
            <a:r>
              <a:rPr lang="sv-SE" altLang="en-US"/>
              <a:t>3</a:t>
            </a:r>
            <a:r>
              <a:rPr lang="en-US" altLang="en-US"/>
              <a:t>+, </a:t>
            </a:r>
            <a:r>
              <a:rPr lang="sv-SE" altLang="en-US"/>
              <a:t>2</a:t>
            </a:r>
            <a:r>
              <a:rPr lang="en-US" altLang="en-US"/>
              <a:t>-]</a:t>
            </a:r>
          </a:p>
        </p:txBody>
      </p:sp>
      <p:sp>
        <p:nvSpPr>
          <p:cNvPr id="24587" name="Text Box 10"/>
          <p:cNvSpPr txBox="1">
            <a:spLocks noChangeArrowheads="1"/>
          </p:cNvSpPr>
          <p:nvPr/>
        </p:nvSpPr>
        <p:spPr bwMode="auto">
          <a:xfrm>
            <a:off x="3200400" y="1371600"/>
            <a:ext cx="15700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S=</a:t>
            </a:r>
            <a:r>
              <a:rPr lang="en-US" altLang="en-US"/>
              <a:t>[9+,5-]</a:t>
            </a:r>
            <a:endParaRPr lang="sv-SE" altLang="en-US"/>
          </a:p>
          <a:p>
            <a:pPr eaLnBrk="1" hangingPunct="1"/>
            <a:r>
              <a:rPr lang="sv-SE" altLang="en-US"/>
              <a:t>E=0.940</a:t>
            </a:r>
            <a:endParaRPr lang="en-US" altLang="en-US"/>
          </a:p>
        </p:txBody>
      </p:sp>
      <p:sp>
        <p:nvSpPr>
          <p:cNvPr id="24588" name="Text Box 11"/>
          <p:cNvSpPr txBox="1">
            <a:spLocks noChangeArrowheads="1"/>
          </p:cNvSpPr>
          <p:nvPr/>
        </p:nvSpPr>
        <p:spPr bwMode="auto">
          <a:xfrm>
            <a:off x="1905000" y="4953000"/>
            <a:ext cx="42291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Gain(S,Outlook)</a:t>
            </a:r>
          </a:p>
          <a:p>
            <a:pPr eaLnBrk="1" hangingPunct="1"/>
            <a:r>
              <a:rPr lang="sv-SE" altLang="en-US"/>
              <a:t>=0.940-(5/14)*0.971 </a:t>
            </a:r>
          </a:p>
          <a:p>
            <a:pPr eaLnBrk="1" hangingPunct="1"/>
            <a:r>
              <a:rPr lang="sv-SE" altLang="en-US"/>
              <a:t>  -(4/14)*0.0 – (5/14)*0.0971</a:t>
            </a:r>
          </a:p>
          <a:p>
            <a:pPr eaLnBrk="1" hangingPunct="1"/>
            <a:r>
              <a:rPr lang="sv-SE" altLang="en-US"/>
              <a:t>=0.247</a:t>
            </a:r>
            <a:endParaRPr lang="en-US" altLang="en-US"/>
          </a:p>
        </p:txBody>
      </p:sp>
      <p:sp>
        <p:nvSpPr>
          <p:cNvPr id="24589" name="Rectangle 12"/>
          <p:cNvSpPr>
            <a:spLocks noChangeArrowheads="1"/>
          </p:cNvSpPr>
          <p:nvPr/>
        </p:nvSpPr>
        <p:spPr bwMode="auto">
          <a:xfrm>
            <a:off x="1828800" y="4572000"/>
            <a:ext cx="13716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70000"/>
              </a:lnSpc>
              <a:spcBef>
                <a:spcPct val="50000"/>
              </a:spcBef>
            </a:pPr>
            <a:r>
              <a:rPr lang="sv-SE" altLang="en-US"/>
              <a:t>E=0.971</a:t>
            </a:r>
            <a:endParaRPr lang="en-US" altLang="en-US"/>
          </a:p>
        </p:txBody>
      </p:sp>
      <p:sp>
        <p:nvSpPr>
          <p:cNvPr id="24590" name="Rectangle 13"/>
          <p:cNvSpPr>
            <a:spLocks noChangeArrowheads="1"/>
          </p:cNvSpPr>
          <p:nvPr/>
        </p:nvSpPr>
        <p:spPr bwMode="auto">
          <a:xfrm>
            <a:off x="5105400" y="446246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sv-SE" altLang="en-US"/>
              <a:t>E=0.971</a:t>
            </a:r>
            <a:endParaRPr lang="en-US" altLang="en-US"/>
          </a:p>
        </p:txBody>
      </p:sp>
      <p:sp>
        <p:nvSpPr>
          <p:cNvPr id="24591" name="Line 14"/>
          <p:cNvSpPr>
            <a:spLocks noChangeShapeType="1"/>
          </p:cNvSpPr>
          <p:nvPr/>
        </p:nvSpPr>
        <p:spPr bwMode="auto">
          <a:xfrm flipH="1">
            <a:off x="3962400" y="2735263"/>
            <a:ext cx="14288" cy="1303337"/>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4592" name="Text Box 15"/>
          <p:cNvSpPr txBox="1">
            <a:spLocks noChangeArrowheads="1"/>
          </p:cNvSpPr>
          <p:nvPr/>
        </p:nvSpPr>
        <p:spPr bwMode="auto">
          <a:xfrm>
            <a:off x="3581400" y="2971800"/>
            <a:ext cx="860425" cy="860425"/>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Over</a:t>
            </a:r>
          </a:p>
          <a:p>
            <a:pPr eaLnBrk="1" hangingPunct="1"/>
            <a:r>
              <a:rPr lang="sv-SE" altLang="en-US"/>
              <a:t>cast</a:t>
            </a:r>
            <a:endParaRPr lang="en-US" altLang="en-US"/>
          </a:p>
        </p:txBody>
      </p:sp>
      <p:sp>
        <p:nvSpPr>
          <p:cNvPr id="24593" name="Text Box 16"/>
          <p:cNvSpPr txBox="1">
            <a:spLocks noChangeArrowheads="1"/>
          </p:cNvSpPr>
          <p:nvPr/>
        </p:nvSpPr>
        <p:spPr bwMode="auto">
          <a:xfrm>
            <a:off x="3429000" y="3962400"/>
            <a:ext cx="12001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a:t>
            </a:r>
            <a:r>
              <a:rPr lang="sv-SE" altLang="en-US"/>
              <a:t>4</a:t>
            </a:r>
            <a:r>
              <a:rPr lang="en-US" altLang="en-US"/>
              <a:t>+, </a:t>
            </a:r>
            <a:r>
              <a:rPr lang="sv-SE" altLang="en-US"/>
              <a:t>0</a:t>
            </a:r>
            <a:r>
              <a:rPr lang="en-US" altLang="en-US"/>
              <a:t>]</a:t>
            </a:r>
          </a:p>
        </p:txBody>
      </p:sp>
      <p:sp>
        <p:nvSpPr>
          <p:cNvPr id="24594" name="Rectangle 17"/>
          <p:cNvSpPr>
            <a:spLocks noChangeArrowheads="1"/>
          </p:cNvSpPr>
          <p:nvPr/>
        </p:nvSpPr>
        <p:spPr bwMode="auto">
          <a:xfrm>
            <a:off x="3429000" y="4572000"/>
            <a:ext cx="13716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70000"/>
              </a:lnSpc>
              <a:spcBef>
                <a:spcPct val="50000"/>
              </a:spcBef>
            </a:pPr>
            <a:r>
              <a:rPr lang="sv-SE" altLang="en-US"/>
              <a:t>E=0.0</a:t>
            </a:r>
            <a:endParaRPr lang="en-US" altLang="en-US"/>
          </a:p>
        </p:txBody>
      </p:sp>
    </p:spTree>
    <p:extLst>
      <p:ext uri="{BB962C8B-B14F-4D97-AF65-F5344CB8AC3E}">
        <p14:creationId xmlns:p14="http://schemas.microsoft.com/office/powerpoint/2010/main" val="22709414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0E0FD985-421D-4125-BC5A-1B11F2554222}" type="slidenum">
              <a:rPr lang="he-IL" altLang="en-US" sz="1400"/>
              <a:pPr eaLnBrk="1" hangingPunct="1"/>
              <a:t>44</a:t>
            </a:fld>
            <a:endParaRPr lang="en-US" altLang="en-US" sz="1400"/>
          </a:p>
        </p:txBody>
      </p:sp>
      <p:sp>
        <p:nvSpPr>
          <p:cNvPr id="25603" name="Rectangle 2"/>
          <p:cNvSpPr>
            <a:spLocks noGrp="1" noChangeArrowheads="1"/>
          </p:cNvSpPr>
          <p:nvPr>
            <p:ph type="title"/>
          </p:nvPr>
        </p:nvSpPr>
        <p:spPr>
          <a:xfrm>
            <a:off x="852714" y="228600"/>
            <a:ext cx="8305800" cy="1143000"/>
          </a:xfrm>
        </p:spPr>
        <p:txBody>
          <a:bodyPr/>
          <a:lstStyle/>
          <a:p>
            <a:pPr eaLnBrk="1" hangingPunct="1"/>
            <a:r>
              <a:rPr lang="sv-SE" altLang="en-US" b="1" dirty="0" smtClean="0"/>
              <a:t>Selecting the Next Attribute</a:t>
            </a:r>
            <a:endParaRPr lang="en-US" altLang="en-US" b="1" dirty="0" smtClean="0"/>
          </a:p>
        </p:txBody>
      </p:sp>
      <p:sp>
        <p:nvSpPr>
          <p:cNvPr id="25604" name="Text Box 3"/>
          <p:cNvSpPr txBox="1">
            <a:spLocks noChangeArrowheads="1"/>
          </p:cNvSpPr>
          <p:nvPr/>
        </p:nvSpPr>
        <p:spPr bwMode="auto">
          <a:xfrm>
            <a:off x="1066800" y="1600200"/>
            <a:ext cx="7696200"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sz="2800"/>
              <a:t>The information gain values for the 4 attributes are:</a:t>
            </a:r>
          </a:p>
          <a:p>
            <a:pPr eaLnBrk="1" hangingPunct="1">
              <a:buFontTx/>
              <a:buChar char="•"/>
            </a:pPr>
            <a:r>
              <a:rPr lang="sv-SE" altLang="en-US" sz="2800"/>
              <a:t> Gain(S,Outlook) =0.247</a:t>
            </a:r>
          </a:p>
          <a:p>
            <a:pPr eaLnBrk="1" hangingPunct="1">
              <a:buFontTx/>
              <a:buChar char="•"/>
            </a:pPr>
            <a:r>
              <a:rPr lang="sv-SE" altLang="en-US" sz="2800"/>
              <a:t> Gain(S,Humidity) =0.151</a:t>
            </a:r>
            <a:endParaRPr lang="en-US" altLang="en-US" sz="2800"/>
          </a:p>
          <a:p>
            <a:pPr eaLnBrk="1" hangingPunct="1">
              <a:buFontTx/>
              <a:buChar char="•"/>
            </a:pPr>
            <a:r>
              <a:rPr lang="sv-SE" altLang="en-US" sz="2800"/>
              <a:t> Gain(S,Wind) =0.048</a:t>
            </a:r>
            <a:endParaRPr lang="en-US" altLang="en-US" sz="2800"/>
          </a:p>
          <a:p>
            <a:pPr eaLnBrk="1" hangingPunct="1">
              <a:buFontTx/>
              <a:buChar char="•"/>
            </a:pPr>
            <a:r>
              <a:rPr lang="sv-SE" altLang="en-US" sz="2800"/>
              <a:t> Gain(S,Temperature) =0.029</a:t>
            </a:r>
          </a:p>
          <a:p>
            <a:pPr eaLnBrk="1" hangingPunct="1"/>
            <a:endParaRPr lang="en-US" altLang="en-US" sz="2800"/>
          </a:p>
          <a:p>
            <a:pPr eaLnBrk="1" hangingPunct="1"/>
            <a:r>
              <a:rPr lang="en-US" altLang="en-US" sz="2800"/>
              <a:t>where S denotes the collection of training examples</a:t>
            </a:r>
          </a:p>
        </p:txBody>
      </p:sp>
    </p:spTree>
    <p:extLst>
      <p:ext uri="{BB962C8B-B14F-4D97-AF65-F5344CB8AC3E}">
        <p14:creationId xmlns:p14="http://schemas.microsoft.com/office/powerpoint/2010/main" val="26549382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D21F2088-D73D-4535-97D2-390815F5570B}" type="slidenum">
              <a:rPr lang="he-IL" altLang="en-US" sz="1400"/>
              <a:pPr eaLnBrk="1" hangingPunct="1"/>
              <a:t>45</a:t>
            </a:fld>
            <a:endParaRPr lang="en-US" altLang="en-US" sz="1400"/>
          </a:p>
        </p:txBody>
      </p:sp>
      <p:sp>
        <p:nvSpPr>
          <p:cNvPr id="26627" name="Rectangle 2"/>
          <p:cNvSpPr>
            <a:spLocks noGrp="1" noChangeArrowheads="1"/>
          </p:cNvSpPr>
          <p:nvPr>
            <p:ph type="title"/>
          </p:nvPr>
        </p:nvSpPr>
        <p:spPr>
          <a:xfrm>
            <a:off x="609600" y="152400"/>
            <a:ext cx="8305800" cy="1143000"/>
          </a:xfrm>
        </p:spPr>
        <p:txBody>
          <a:bodyPr/>
          <a:lstStyle/>
          <a:p>
            <a:pPr algn="ctr" eaLnBrk="1" hangingPunct="1"/>
            <a:r>
              <a:rPr lang="sv-SE" altLang="en-US" b="1" dirty="0" smtClean="0"/>
              <a:t>ID3 Algorithm</a:t>
            </a:r>
          </a:p>
        </p:txBody>
      </p:sp>
      <p:sp>
        <p:nvSpPr>
          <p:cNvPr id="26628" name="Line 3"/>
          <p:cNvSpPr>
            <a:spLocks noChangeShapeType="1"/>
          </p:cNvSpPr>
          <p:nvPr/>
        </p:nvSpPr>
        <p:spPr bwMode="auto">
          <a:xfrm flipH="1">
            <a:off x="2043113" y="1795463"/>
            <a:ext cx="2895600" cy="1828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6629" name="Line 4"/>
          <p:cNvSpPr>
            <a:spLocks noChangeShapeType="1"/>
          </p:cNvSpPr>
          <p:nvPr/>
        </p:nvSpPr>
        <p:spPr bwMode="auto">
          <a:xfrm>
            <a:off x="5243513" y="2100263"/>
            <a:ext cx="1905000" cy="16764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6630" name="Line 5"/>
          <p:cNvSpPr>
            <a:spLocks noChangeShapeType="1"/>
          </p:cNvSpPr>
          <p:nvPr/>
        </p:nvSpPr>
        <p:spPr bwMode="auto">
          <a:xfrm>
            <a:off x="4786313" y="2176463"/>
            <a:ext cx="0" cy="16002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6631" name="Text Box 6"/>
          <p:cNvSpPr txBox="1">
            <a:spLocks noChangeArrowheads="1"/>
          </p:cNvSpPr>
          <p:nvPr/>
        </p:nvSpPr>
        <p:spPr bwMode="auto">
          <a:xfrm>
            <a:off x="4176713" y="1643063"/>
            <a:ext cx="1262062"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Outlook</a:t>
            </a:r>
          </a:p>
        </p:txBody>
      </p:sp>
      <p:sp>
        <p:nvSpPr>
          <p:cNvPr id="26632" name="Text Box 7"/>
          <p:cNvSpPr txBox="1">
            <a:spLocks noChangeArrowheads="1"/>
          </p:cNvSpPr>
          <p:nvPr/>
        </p:nvSpPr>
        <p:spPr bwMode="auto">
          <a:xfrm>
            <a:off x="2728913" y="2633663"/>
            <a:ext cx="1054100"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Sunny</a:t>
            </a:r>
          </a:p>
        </p:txBody>
      </p:sp>
      <p:sp>
        <p:nvSpPr>
          <p:cNvPr id="26633" name="Text Box 8"/>
          <p:cNvSpPr txBox="1">
            <a:spLocks noChangeArrowheads="1"/>
          </p:cNvSpPr>
          <p:nvPr/>
        </p:nvSpPr>
        <p:spPr bwMode="auto">
          <a:xfrm>
            <a:off x="4100513" y="2633663"/>
            <a:ext cx="1400175"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Overcast</a:t>
            </a:r>
          </a:p>
        </p:txBody>
      </p:sp>
      <p:sp>
        <p:nvSpPr>
          <p:cNvPr id="26634" name="Text Box 9"/>
          <p:cNvSpPr txBox="1">
            <a:spLocks noChangeArrowheads="1"/>
          </p:cNvSpPr>
          <p:nvPr/>
        </p:nvSpPr>
        <p:spPr bwMode="auto">
          <a:xfrm>
            <a:off x="5853113" y="2633663"/>
            <a:ext cx="811212"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Rain</a:t>
            </a:r>
          </a:p>
        </p:txBody>
      </p:sp>
      <p:sp>
        <p:nvSpPr>
          <p:cNvPr id="26635" name="Text Box 10"/>
          <p:cNvSpPr txBox="1">
            <a:spLocks noChangeArrowheads="1"/>
          </p:cNvSpPr>
          <p:nvPr/>
        </p:nvSpPr>
        <p:spPr bwMode="auto">
          <a:xfrm>
            <a:off x="4419600" y="4462463"/>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26636" name="Text Box 11"/>
          <p:cNvSpPr txBox="1">
            <a:spLocks noChangeArrowheads="1"/>
          </p:cNvSpPr>
          <p:nvPr/>
        </p:nvSpPr>
        <p:spPr bwMode="auto">
          <a:xfrm>
            <a:off x="1600200" y="1600200"/>
            <a:ext cx="2230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[D1,D2,…,D14]</a:t>
            </a:r>
          </a:p>
          <a:p>
            <a:pPr eaLnBrk="1" hangingPunct="1"/>
            <a:r>
              <a:rPr lang="sv-SE" altLang="en-US"/>
              <a:t>    [9+,5-]</a:t>
            </a:r>
            <a:endParaRPr lang="en-US" altLang="en-US"/>
          </a:p>
        </p:txBody>
      </p:sp>
      <p:sp>
        <p:nvSpPr>
          <p:cNvPr id="26637" name="Text Box 12"/>
          <p:cNvSpPr txBox="1">
            <a:spLocks noChangeArrowheads="1"/>
          </p:cNvSpPr>
          <p:nvPr/>
        </p:nvSpPr>
        <p:spPr bwMode="auto">
          <a:xfrm>
            <a:off x="0" y="3624263"/>
            <a:ext cx="38369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S</a:t>
            </a:r>
            <a:r>
              <a:rPr lang="sv-SE" altLang="en-US" baseline="-25000"/>
              <a:t>sunny</a:t>
            </a:r>
            <a:r>
              <a:rPr lang="sv-SE" altLang="en-US"/>
              <a:t> =[D1,D2,D8,D9,D11]</a:t>
            </a:r>
          </a:p>
          <a:p>
            <a:pPr eaLnBrk="1" hangingPunct="1"/>
            <a:r>
              <a:rPr lang="sv-SE" altLang="en-US"/>
              <a:t>            [2+,3-]</a:t>
            </a:r>
            <a:endParaRPr lang="en-US" altLang="en-US"/>
          </a:p>
        </p:txBody>
      </p:sp>
      <p:sp>
        <p:nvSpPr>
          <p:cNvPr id="26638" name="Text Box 13"/>
          <p:cNvSpPr txBox="1">
            <a:spLocks noChangeArrowheads="1"/>
          </p:cNvSpPr>
          <p:nvPr/>
        </p:nvSpPr>
        <p:spPr bwMode="auto">
          <a:xfrm>
            <a:off x="1509713" y="4538663"/>
            <a:ext cx="1033462"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   ?    </a:t>
            </a:r>
            <a:endParaRPr lang="en-US" altLang="en-US"/>
          </a:p>
        </p:txBody>
      </p:sp>
      <p:sp>
        <p:nvSpPr>
          <p:cNvPr id="26639" name="Text Box 14"/>
          <p:cNvSpPr txBox="1">
            <a:spLocks noChangeArrowheads="1"/>
          </p:cNvSpPr>
          <p:nvPr/>
        </p:nvSpPr>
        <p:spPr bwMode="auto">
          <a:xfrm>
            <a:off x="6919913" y="4538663"/>
            <a:ext cx="1033462"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   ?    </a:t>
            </a:r>
            <a:endParaRPr lang="en-US" altLang="en-US"/>
          </a:p>
        </p:txBody>
      </p:sp>
      <p:sp>
        <p:nvSpPr>
          <p:cNvPr id="26640" name="Text Box 15"/>
          <p:cNvSpPr txBox="1">
            <a:spLocks noChangeArrowheads="1"/>
          </p:cNvSpPr>
          <p:nvPr/>
        </p:nvSpPr>
        <p:spPr bwMode="auto">
          <a:xfrm>
            <a:off x="3733800" y="3624263"/>
            <a:ext cx="25209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[D3,D7,D12,D13]</a:t>
            </a:r>
          </a:p>
          <a:p>
            <a:pPr eaLnBrk="1" hangingPunct="1"/>
            <a:r>
              <a:rPr lang="sv-SE" altLang="en-US"/>
              <a:t>    [4+,0-]</a:t>
            </a:r>
            <a:endParaRPr lang="en-US" altLang="en-US"/>
          </a:p>
        </p:txBody>
      </p:sp>
      <p:sp>
        <p:nvSpPr>
          <p:cNvPr id="26641" name="Text Box 16"/>
          <p:cNvSpPr txBox="1">
            <a:spLocks noChangeArrowheads="1"/>
          </p:cNvSpPr>
          <p:nvPr/>
        </p:nvSpPr>
        <p:spPr bwMode="auto">
          <a:xfrm>
            <a:off x="6157913" y="3624263"/>
            <a:ext cx="29860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[D4,D5,D6,D10,D14]</a:t>
            </a:r>
          </a:p>
          <a:p>
            <a:pPr eaLnBrk="1" hangingPunct="1"/>
            <a:r>
              <a:rPr lang="sv-SE" altLang="en-US"/>
              <a:t>    [3+,2-]</a:t>
            </a:r>
            <a:endParaRPr lang="en-US" altLang="en-US"/>
          </a:p>
        </p:txBody>
      </p:sp>
      <p:sp>
        <p:nvSpPr>
          <p:cNvPr id="26642" name="Text Box 17"/>
          <p:cNvSpPr txBox="1">
            <a:spLocks noChangeArrowheads="1"/>
          </p:cNvSpPr>
          <p:nvPr/>
        </p:nvSpPr>
        <p:spPr bwMode="auto">
          <a:xfrm>
            <a:off x="0" y="5105400"/>
            <a:ext cx="8915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a:t>Gain(S</a:t>
            </a:r>
            <a:r>
              <a:rPr lang="sv-SE" altLang="en-US" baseline="-25000"/>
              <a:t>sunny</a:t>
            </a:r>
            <a:r>
              <a:rPr lang="sv-SE" altLang="en-US"/>
              <a:t>, Humidity)=0.970-(3/5)0.0 – 2/5(0.0) = 0.970</a:t>
            </a:r>
          </a:p>
          <a:p>
            <a:pPr eaLnBrk="1" hangingPunct="1"/>
            <a:r>
              <a:rPr lang="sv-SE" altLang="en-US"/>
              <a:t>Gain(S</a:t>
            </a:r>
            <a:r>
              <a:rPr lang="sv-SE" altLang="en-US" baseline="-25000"/>
              <a:t>sunny</a:t>
            </a:r>
            <a:r>
              <a:rPr lang="sv-SE" altLang="en-US"/>
              <a:t>, Temp.)=0.970-(2/5)0.0 –2/5(1.0)-(1/5)0.0 = 0.570</a:t>
            </a:r>
          </a:p>
          <a:p>
            <a:pPr eaLnBrk="1" hangingPunct="1"/>
            <a:r>
              <a:rPr lang="sv-SE" altLang="en-US"/>
              <a:t>Gain(S</a:t>
            </a:r>
            <a:r>
              <a:rPr lang="sv-SE" altLang="en-US" baseline="-25000"/>
              <a:t>sunny</a:t>
            </a:r>
            <a:r>
              <a:rPr lang="sv-SE" altLang="en-US"/>
              <a:t>, Wind)=0.970= -(2/5)1.0 – 3/5(0.918) = 0.019</a:t>
            </a:r>
            <a:endParaRPr lang="en-US" altLang="en-US"/>
          </a:p>
        </p:txBody>
      </p:sp>
    </p:spTree>
    <p:extLst>
      <p:ext uri="{BB962C8B-B14F-4D97-AF65-F5344CB8AC3E}">
        <p14:creationId xmlns:p14="http://schemas.microsoft.com/office/powerpoint/2010/main" val="18369566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9E85F987-CBF4-460F-BA9C-7B9DE09AE5AD}" type="slidenum">
              <a:rPr lang="he-IL" altLang="en-US" sz="1400"/>
              <a:pPr eaLnBrk="1" hangingPunct="1"/>
              <a:t>46</a:t>
            </a:fld>
            <a:endParaRPr lang="en-US" altLang="en-US" sz="1400"/>
          </a:p>
        </p:txBody>
      </p:sp>
      <p:sp>
        <p:nvSpPr>
          <p:cNvPr id="27651" name="Line 2"/>
          <p:cNvSpPr>
            <a:spLocks noChangeShapeType="1"/>
          </p:cNvSpPr>
          <p:nvPr/>
        </p:nvSpPr>
        <p:spPr bwMode="auto">
          <a:xfrm flipH="1">
            <a:off x="2033588" y="2268538"/>
            <a:ext cx="2233612" cy="116046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7652" name="Line 3"/>
          <p:cNvSpPr>
            <a:spLocks noChangeShapeType="1"/>
          </p:cNvSpPr>
          <p:nvPr/>
        </p:nvSpPr>
        <p:spPr bwMode="auto">
          <a:xfrm>
            <a:off x="5214938" y="2268538"/>
            <a:ext cx="1643062" cy="116046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7653" name="Line 4"/>
          <p:cNvSpPr>
            <a:spLocks noChangeShapeType="1"/>
          </p:cNvSpPr>
          <p:nvPr/>
        </p:nvSpPr>
        <p:spPr bwMode="auto">
          <a:xfrm flipH="1">
            <a:off x="658813" y="4332288"/>
            <a:ext cx="788987" cy="100171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7654" name="Line 5"/>
          <p:cNvSpPr>
            <a:spLocks noChangeShapeType="1"/>
          </p:cNvSpPr>
          <p:nvPr/>
        </p:nvSpPr>
        <p:spPr bwMode="auto">
          <a:xfrm>
            <a:off x="1900238" y="4332288"/>
            <a:ext cx="919162" cy="100171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7655" name="Line 6"/>
          <p:cNvSpPr>
            <a:spLocks noChangeShapeType="1"/>
          </p:cNvSpPr>
          <p:nvPr/>
        </p:nvSpPr>
        <p:spPr bwMode="auto">
          <a:xfrm>
            <a:off x="7146925" y="4332288"/>
            <a:ext cx="854075" cy="100171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7656" name="Line 7"/>
          <p:cNvSpPr>
            <a:spLocks noChangeShapeType="1"/>
          </p:cNvSpPr>
          <p:nvPr/>
        </p:nvSpPr>
        <p:spPr bwMode="auto">
          <a:xfrm flipH="1">
            <a:off x="6069013" y="4332288"/>
            <a:ext cx="788987" cy="100171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7657" name="Line 8"/>
          <p:cNvSpPr>
            <a:spLocks noChangeShapeType="1"/>
          </p:cNvSpPr>
          <p:nvPr/>
        </p:nvSpPr>
        <p:spPr bwMode="auto">
          <a:xfrm>
            <a:off x="4495800" y="2320925"/>
            <a:ext cx="1588" cy="1108075"/>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7658" name="Rectangle 9"/>
          <p:cNvSpPr>
            <a:spLocks noGrp="1" noChangeArrowheads="1"/>
          </p:cNvSpPr>
          <p:nvPr>
            <p:ph type="title"/>
          </p:nvPr>
        </p:nvSpPr>
        <p:spPr>
          <a:xfrm>
            <a:off x="481012" y="152400"/>
            <a:ext cx="8305800" cy="1143000"/>
          </a:xfrm>
        </p:spPr>
        <p:txBody>
          <a:bodyPr/>
          <a:lstStyle/>
          <a:p>
            <a:pPr algn="ctr" eaLnBrk="1" hangingPunct="1"/>
            <a:r>
              <a:rPr lang="sv-SE" altLang="en-US" b="1" dirty="0" smtClean="0"/>
              <a:t>ID3 Algorithm</a:t>
            </a:r>
            <a:endParaRPr lang="en-US" altLang="en-US" b="1" dirty="0" smtClean="0"/>
          </a:p>
        </p:txBody>
      </p:sp>
      <p:sp>
        <p:nvSpPr>
          <p:cNvPr id="27659" name="Text Box 10"/>
          <p:cNvSpPr txBox="1">
            <a:spLocks noChangeArrowheads="1"/>
          </p:cNvSpPr>
          <p:nvPr/>
        </p:nvSpPr>
        <p:spPr bwMode="auto">
          <a:xfrm>
            <a:off x="3962400" y="1600200"/>
            <a:ext cx="1262063"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Outlook</a:t>
            </a:r>
          </a:p>
        </p:txBody>
      </p:sp>
      <p:sp>
        <p:nvSpPr>
          <p:cNvPr id="27660" name="Text Box 11"/>
          <p:cNvSpPr txBox="1">
            <a:spLocks noChangeArrowheads="1"/>
          </p:cNvSpPr>
          <p:nvPr/>
        </p:nvSpPr>
        <p:spPr bwMode="auto">
          <a:xfrm>
            <a:off x="2438400" y="2590800"/>
            <a:ext cx="1054100"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Sunny</a:t>
            </a:r>
          </a:p>
        </p:txBody>
      </p:sp>
      <p:sp>
        <p:nvSpPr>
          <p:cNvPr id="27661" name="Text Box 12"/>
          <p:cNvSpPr txBox="1">
            <a:spLocks noChangeArrowheads="1"/>
          </p:cNvSpPr>
          <p:nvPr/>
        </p:nvSpPr>
        <p:spPr bwMode="auto">
          <a:xfrm>
            <a:off x="4038600" y="2590800"/>
            <a:ext cx="1400175"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Overcast</a:t>
            </a:r>
          </a:p>
        </p:txBody>
      </p:sp>
      <p:sp>
        <p:nvSpPr>
          <p:cNvPr id="27662" name="Text Box 13"/>
          <p:cNvSpPr txBox="1">
            <a:spLocks noChangeArrowheads="1"/>
          </p:cNvSpPr>
          <p:nvPr/>
        </p:nvSpPr>
        <p:spPr bwMode="auto">
          <a:xfrm>
            <a:off x="5867400" y="2590800"/>
            <a:ext cx="81121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Rain</a:t>
            </a:r>
          </a:p>
        </p:txBody>
      </p:sp>
      <p:sp>
        <p:nvSpPr>
          <p:cNvPr id="27663" name="Text Box 14"/>
          <p:cNvSpPr txBox="1">
            <a:spLocks noChangeArrowheads="1"/>
          </p:cNvSpPr>
          <p:nvPr/>
        </p:nvSpPr>
        <p:spPr bwMode="auto">
          <a:xfrm>
            <a:off x="1109663" y="3581400"/>
            <a:ext cx="1416050"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Humidity</a:t>
            </a:r>
          </a:p>
        </p:txBody>
      </p:sp>
      <p:sp>
        <p:nvSpPr>
          <p:cNvPr id="27664" name="Text Box 15"/>
          <p:cNvSpPr txBox="1">
            <a:spLocks noChangeArrowheads="1"/>
          </p:cNvSpPr>
          <p:nvPr/>
        </p:nvSpPr>
        <p:spPr bwMode="auto">
          <a:xfrm>
            <a:off x="496888" y="4648200"/>
            <a:ext cx="836612"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High</a:t>
            </a:r>
          </a:p>
        </p:txBody>
      </p:sp>
      <p:sp>
        <p:nvSpPr>
          <p:cNvPr id="27665" name="Text Box 16"/>
          <p:cNvSpPr txBox="1">
            <a:spLocks noChangeArrowheads="1"/>
          </p:cNvSpPr>
          <p:nvPr/>
        </p:nvSpPr>
        <p:spPr bwMode="auto">
          <a:xfrm>
            <a:off x="2068513" y="4648200"/>
            <a:ext cx="1185862"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Normal</a:t>
            </a:r>
          </a:p>
        </p:txBody>
      </p:sp>
      <p:sp>
        <p:nvSpPr>
          <p:cNvPr id="27666" name="Text Box 17"/>
          <p:cNvSpPr txBox="1">
            <a:spLocks noChangeArrowheads="1"/>
          </p:cNvSpPr>
          <p:nvPr/>
        </p:nvSpPr>
        <p:spPr bwMode="auto">
          <a:xfrm>
            <a:off x="6526213" y="3581400"/>
            <a:ext cx="904875"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Wind</a:t>
            </a:r>
          </a:p>
        </p:txBody>
      </p:sp>
      <p:sp>
        <p:nvSpPr>
          <p:cNvPr id="27667" name="Text Box 18"/>
          <p:cNvSpPr txBox="1">
            <a:spLocks noChangeArrowheads="1"/>
          </p:cNvSpPr>
          <p:nvPr/>
        </p:nvSpPr>
        <p:spPr bwMode="auto">
          <a:xfrm>
            <a:off x="5867400" y="4648200"/>
            <a:ext cx="1106488"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Strong</a:t>
            </a:r>
          </a:p>
        </p:txBody>
      </p:sp>
      <p:sp>
        <p:nvSpPr>
          <p:cNvPr id="27668" name="Text Box 19"/>
          <p:cNvSpPr txBox="1">
            <a:spLocks noChangeArrowheads="1"/>
          </p:cNvSpPr>
          <p:nvPr/>
        </p:nvSpPr>
        <p:spPr bwMode="auto">
          <a:xfrm>
            <a:off x="7372350" y="4648200"/>
            <a:ext cx="96996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Weak</a:t>
            </a:r>
          </a:p>
        </p:txBody>
      </p:sp>
      <p:sp>
        <p:nvSpPr>
          <p:cNvPr id="27669" name="Text Box 20"/>
          <p:cNvSpPr txBox="1">
            <a:spLocks noChangeArrowheads="1"/>
          </p:cNvSpPr>
          <p:nvPr/>
        </p:nvSpPr>
        <p:spPr bwMode="auto">
          <a:xfrm>
            <a:off x="309563" y="54864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sp>
        <p:nvSpPr>
          <p:cNvPr id="27670" name="Text Box 21"/>
          <p:cNvSpPr txBox="1">
            <a:spLocks noChangeArrowheads="1"/>
          </p:cNvSpPr>
          <p:nvPr/>
        </p:nvSpPr>
        <p:spPr bwMode="auto">
          <a:xfrm>
            <a:off x="2609850" y="54864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27671" name="Text Box 22"/>
          <p:cNvSpPr txBox="1">
            <a:spLocks noChangeArrowheads="1"/>
          </p:cNvSpPr>
          <p:nvPr/>
        </p:nvSpPr>
        <p:spPr bwMode="auto">
          <a:xfrm>
            <a:off x="4286250" y="35814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27672" name="Text Box 23"/>
          <p:cNvSpPr txBox="1">
            <a:spLocks noChangeArrowheads="1"/>
          </p:cNvSpPr>
          <p:nvPr/>
        </p:nvSpPr>
        <p:spPr bwMode="auto">
          <a:xfrm>
            <a:off x="7867650" y="54864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27673" name="Text Box 24"/>
          <p:cNvSpPr txBox="1">
            <a:spLocks noChangeArrowheads="1"/>
          </p:cNvSpPr>
          <p:nvPr/>
        </p:nvSpPr>
        <p:spPr bwMode="auto">
          <a:xfrm>
            <a:off x="5719763" y="54864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sp>
        <p:nvSpPr>
          <p:cNvPr id="27674" name="Rectangle 25"/>
          <p:cNvSpPr>
            <a:spLocks noChangeArrowheads="1"/>
          </p:cNvSpPr>
          <p:nvPr/>
        </p:nvSpPr>
        <p:spPr bwMode="auto">
          <a:xfrm>
            <a:off x="3429000" y="4027488"/>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sv-SE" altLang="en-US"/>
              <a:t>[D3,D7,D12,D13]</a:t>
            </a:r>
            <a:endParaRPr lang="en-US" altLang="en-US"/>
          </a:p>
        </p:txBody>
      </p:sp>
      <p:sp>
        <p:nvSpPr>
          <p:cNvPr id="27675" name="Rectangle 26"/>
          <p:cNvSpPr>
            <a:spLocks noChangeArrowheads="1"/>
          </p:cNvSpPr>
          <p:nvPr/>
        </p:nvSpPr>
        <p:spPr bwMode="auto">
          <a:xfrm>
            <a:off x="2209800" y="6035675"/>
            <a:ext cx="22336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sv-SE" altLang="en-US"/>
              <a:t>[D8,D9,D11] [mistake]</a:t>
            </a:r>
            <a:endParaRPr lang="en-US" altLang="en-US"/>
          </a:p>
        </p:txBody>
      </p:sp>
      <p:sp>
        <p:nvSpPr>
          <p:cNvPr id="27676" name="Rectangle 27"/>
          <p:cNvSpPr>
            <a:spLocks noChangeArrowheads="1"/>
          </p:cNvSpPr>
          <p:nvPr/>
        </p:nvSpPr>
        <p:spPr bwMode="auto">
          <a:xfrm>
            <a:off x="5310188" y="6084888"/>
            <a:ext cx="223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sv-SE" altLang="en-US"/>
              <a:t>[D6,D14]</a:t>
            </a:r>
            <a:endParaRPr lang="en-US" altLang="en-US"/>
          </a:p>
        </p:txBody>
      </p:sp>
      <p:sp>
        <p:nvSpPr>
          <p:cNvPr id="27677" name="Rectangle 28"/>
          <p:cNvSpPr>
            <a:spLocks noChangeArrowheads="1"/>
          </p:cNvSpPr>
          <p:nvPr/>
        </p:nvSpPr>
        <p:spPr bwMode="auto">
          <a:xfrm>
            <a:off x="0" y="6172200"/>
            <a:ext cx="1395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sv-SE" altLang="en-US"/>
              <a:t>[D1,D2]</a:t>
            </a:r>
            <a:endParaRPr lang="en-US" altLang="en-US"/>
          </a:p>
        </p:txBody>
      </p:sp>
      <p:sp>
        <p:nvSpPr>
          <p:cNvPr id="27678" name="Rectangle 29"/>
          <p:cNvSpPr>
            <a:spLocks noChangeArrowheads="1"/>
          </p:cNvSpPr>
          <p:nvPr/>
        </p:nvSpPr>
        <p:spPr bwMode="auto">
          <a:xfrm>
            <a:off x="7291388" y="6084888"/>
            <a:ext cx="223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sv-SE" altLang="en-US"/>
              <a:t>[D4,D5,D10]</a:t>
            </a:r>
            <a:endParaRPr lang="en-US" altLang="en-US"/>
          </a:p>
        </p:txBody>
      </p:sp>
    </p:spTree>
    <p:extLst>
      <p:ext uri="{BB962C8B-B14F-4D97-AF65-F5344CB8AC3E}">
        <p14:creationId xmlns:p14="http://schemas.microsoft.com/office/powerpoint/2010/main" val="116459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334908" y="32657"/>
            <a:ext cx="8229600" cy="1143000"/>
          </a:xfrm>
        </p:spPr>
        <p:txBody>
          <a:bodyPr/>
          <a:lstStyle/>
          <a:p>
            <a:r>
              <a:rPr lang="en-US" altLang="zh-CN" b="1" dirty="0">
                <a:ea typeface="宋体" charset="-122"/>
              </a:rPr>
              <a:t>Curse of Dimensionality </a:t>
            </a:r>
          </a:p>
        </p:txBody>
      </p:sp>
      <p:sp>
        <p:nvSpPr>
          <p:cNvPr id="100355" name="Rectangle 3"/>
          <p:cNvSpPr>
            <a:spLocks noGrp="1" noChangeArrowheads="1"/>
          </p:cNvSpPr>
          <p:nvPr>
            <p:ph type="body" idx="1"/>
          </p:nvPr>
        </p:nvSpPr>
        <p:spPr>
          <a:xfrm>
            <a:off x="609600" y="1546243"/>
            <a:ext cx="7924800" cy="2873357"/>
          </a:xfrm>
        </p:spPr>
        <p:txBody>
          <a:bodyPr/>
          <a:lstStyle/>
          <a:p>
            <a:pPr>
              <a:buFont typeface="Arial" pitchFamily="34" charset="0"/>
              <a:buChar char="•"/>
            </a:pPr>
            <a:r>
              <a:rPr lang="en-US" altLang="zh-CN" sz="2400" dirty="0">
                <a:ea typeface="宋体" charset="-122"/>
              </a:rPr>
              <a:t>Imagine instances described by 20 attributes, but only 2 are relevant to target function</a:t>
            </a:r>
          </a:p>
          <a:p>
            <a:pPr>
              <a:buFont typeface="Arial" pitchFamily="34" charset="0"/>
              <a:buChar char="•"/>
            </a:pPr>
            <a:r>
              <a:rPr lang="en-US" altLang="zh-CN" sz="2400" dirty="0">
                <a:ea typeface="宋体" charset="-122"/>
              </a:rPr>
              <a:t>Curse of dimensionality: </a:t>
            </a:r>
            <a:r>
              <a:rPr lang="en-US" altLang="zh-CN" sz="2400" dirty="0" smtClean="0">
                <a:ea typeface="宋体" charset="-122"/>
              </a:rPr>
              <a:t>machine learning algorithms are </a:t>
            </a:r>
            <a:r>
              <a:rPr lang="en-US" altLang="zh-CN" sz="2400" dirty="0">
                <a:ea typeface="宋体" charset="-122"/>
              </a:rPr>
              <a:t>easily mislead when high dimensional </a:t>
            </a:r>
            <a:r>
              <a:rPr lang="en-US" altLang="zh-CN" sz="2400" dirty="0" smtClean="0">
                <a:ea typeface="宋体" charset="-122"/>
              </a:rPr>
              <a:t>X</a:t>
            </a:r>
            <a:endParaRPr lang="en-US" altLang="zh-CN" sz="2400" dirty="0">
              <a:ea typeface="宋体" charset="-122"/>
            </a:endParaRPr>
          </a:p>
        </p:txBody>
      </p:sp>
    </p:spTree>
    <p:extLst>
      <p:ext uri="{BB962C8B-B14F-4D97-AF65-F5344CB8AC3E}">
        <p14:creationId xmlns:p14="http://schemas.microsoft.com/office/powerpoint/2010/main" val="6497340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37444E14-3F86-463A-9608-BCF52D36C3A9}" type="slidenum">
              <a:rPr lang="he-IL" altLang="en-US" sz="1400"/>
              <a:pPr eaLnBrk="1" hangingPunct="1"/>
              <a:t>48</a:t>
            </a:fld>
            <a:endParaRPr lang="en-US" altLang="en-US" sz="1400"/>
          </a:p>
        </p:txBody>
      </p:sp>
      <p:sp>
        <p:nvSpPr>
          <p:cNvPr id="28675" name="Rectangle 2"/>
          <p:cNvSpPr>
            <a:spLocks noGrp="1" noChangeArrowheads="1"/>
          </p:cNvSpPr>
          <p:nvPr>
            <p:ph type="title"/>
          </p:nvPr>
        </p:nvSpPr>
        <p:spPr>
          <a:xfrm>
            <a:off x="381000" y="152400"/>
            <a:ext cx="7793038" cy="1143000"/>
          </a:xfrm>
        </p:spPr>
        <p:txBody>
          <a:bodyPr/>
          <a:lstStyle/>
          <a:p>
            <a:pPr algn="ctr" eaLnBrk="1" hangingPunct="1"/>
            <a:r>
              <a:rPr lang="sv-SE" altLang="en-US" b="1" dirty="0" smtClean="0"/>
              <a:t>Occam’s Razor</a:t>
            </a:r>
          </a:p>
        </p:txBody>
      </p:sp>
      <p:sp>
        <p:nvSpPr>
          <p:cNvPr id="28676" name="Rectangle 3"/>
          <p:cNvSpPr>
            <a:spLocks noGrp="1" noChangeArrowheads="1"/>
          </p:cNvSpPr>
          <p:nvPr>
            <p:ph type="body" sz="half" idx="1"/>
          </p:nvPr>
        </p:nvSpPr>
        <p:spPr>
          <a:xfrm>
            <a:off x="838200" y="1524000"/>
            <a:ext cx="8153400" cy="4114800"/>
          </a:xfrm>
        </p:spPr>
        <p:txBody>
          <a:bodyPr/>
          <a:lstStyle/>
          <a:p>
            <a:pPr eaLnBrk="1" hangingPunct="1">
              <a:lnSpc>
                <a:spcPct val="80000"/>
              </a:lnSpc>
              <a:buFont typeface="Wingdings" pitchFamily="2" charset="2"/>
              <a:buNone/>
            </a:pPr>
            <a:r>
              <a:rPr lang="sv-SE" altLang="en-US" sz="2300" smtClean="0"/>
              <a:t>”If two theories explain the facts equally weel, then the simpler theory is to be preferred”</a:t>
            </a:r>
          </a:p>
          <a:p>
            <a:pPr eaLnBrk="1" hangingPunct="1">
              <a:lnSpc>
                <a:spcPct val="80000"/>
              </a:lnSpc>
              <a:buFont typeface="Wingdings" pitchFamily="2" charset="2"/>
              <a:buNone/>
            </a:pPr>
            <a:endParaRPr lang="sv-SE" altLang="en-US" sz="1000" smtClean="0"/>
          </a:p>
          <a:p>
            <a:pPr eaLnBrk="1" hangingPunct="1">
              <a:lnSpc>
                <a:spcPct val="80000"/>
              </a:lnSpc>
              <a:buFont typeface="Wingdings" pitchFamily="2" charset="2"/>
              <a:buNone/>
            </a:pPr>
            <a:r>
              <a:rPr lang="sv-SE" altLang="en-US" sz="2300" smtClean="0"/>
              <a:t>Arguments in favor: </a:t>
            </a:r>
          </a:p>
          <a:p>
            <a:pPr lvl="1" eaLnBrk="1" hangingPunct="1">
              <a:lnSpc>
                <a:spcPct val="80000"/>
              </a:lnSpc>
            </a:pPr>
            <a:r>
              <a:rPr lang="sv-SE" altLang="en-US" sz="2300" smtClean="0"/>
              <a:t>Fewer short hypotheses than long hypotheses</a:t>
            </a:r>
          </a:p>
          <a:p>
            <a:pPr lvl="1" eaLnBrk="1" hangingPunct="1">
              <a:lnSpc>
                <a:spcPct val="80000"/>
              </a:lnSpc>
            </a:pPr>
            <a:r>
              <a:rPr lang="sv-SE" altLang="en-US" sz="2300" smtClean="0"/>
              <a:t>A short hypothesis that fits the data is unlikely to be a coincidence</a:t>
            </a:r>
          </a:p>
          <a:p>
            <a:pPr lvl="1" eaLnBrk="1" hangingPunct="1">
              <a:lnSpc>
                <a:spcPct val="80000"/>
              </a:lnSpc>
            </a:pPr>
            <a:r>
              <a:rPr lang="sv-SE" altLang="en-US" sz="2300" smtClean="0"/>
              <a:t>A long hypothesis that fits the data might be a coincidence</a:t>
            </a:r>
          </a:p>
          <a:p>
            <a:pPr lvl="1" eaLnBrk="1" hangingPunct="1">
              <a:lnSpc>
                <a:spcPct val="80000"/>
              </a:lnSpc>
            </a:pPr>
            <a:endParaRPr lang="sv-SE" altLang="en-US" sz="1000" smtClean="0"/>
          </a:p>
          <a:p>
            <a:pPr eaLnBrk="1" hangingPunct="1">
              <a:lnSpc>
                <a:spcPct val="80000"/>
              </a:lnSpc>
              <a:buFont typeface="Wingdings" pitchFamily="2" charset="2"/>
              <a:buNone/>
            </a:pPr>
            <a:r>
              <a:rPr lang="sv-SE" altLang="en-US" sz="2300" smtClean="0"/>
              <a:t>Arguments opposed:</a:t>
            </a:r>
          </a:p>
          <a:p>
            <a:pPr lvl="1" eaLnBrk="1" hangingPunct="1">
              <a:lnSpc>
                <a:spcPct val="80000"/>
              </a:lnSpc>
            </a:pPr>
            <a:r>
              <a:rPr lang="sv-SE" altLang="en-US" sz="2300" smtClean="0"/>
              <a:t>There are many ways to define small sets of hypotheses</a:t>
            </a:r>
          </a:p>
        </p:txBody>
      </p:sp>
    </p:spTree>
    <p:extLst>
      <p:ext uri="{BB962C8B-B14F-4D97-AF65-F5344CB8AC3E}">
        <p14:creationId xmlns:p14="http://schemas.microsoft.com/office/powerpoint/2010/main" val="38499310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2C600584-BEDC-41D1-BD6C-BDF13B05C3D1}" type="slidenum">
              <a:rPr lang="he-IL" altLang="en-US" sz="1400"/>
              <a:pPr eaLnBrk="1" hangingPunct="1"/>
              <a:t>49</a:t>
            </a:fld>
            <a:endParaRPr lang="en-US" altLang="en-US" sz="1400"/>
          </a:p>
        </p:txBody>
      </p:sp>
      <p:sp>
        <p:nvSpPr>
          <p:cNvPr id="29699" name="Rectangle 2"/>
          <p:cNvSpPr>
            <a:spLocks noGrp="1" noChangeArrowheads="1"/>
          </p:cNvSpPr>
          <p:nvPr>
            <p:ph type="title"/>
          </p:nvPr>
        </p:nvSpPr>
        <p:spPr/>
        <p:txBody>
          <a:bodyPr/>
          <a:lstStyle/>
          <a:p>
            <a:pPr algn="ctr" eaLnBrk="1" hangingPunct="1"/>
            <a:r>
              <a:rPr lang="sv-SE" altLang="en-US" b="1" dirty="0" smtClean="0"/>
              <a:t>Overfitting</a:t>
            </a:r>
            <a:endParaRPr lang="en-US" altLang="en-US" b="1" dirty="0" smtClean="0"/>
          </a:p>
        </p:txBody>
      </p:sp>
      <p:sp>
        <p:nvSpPr>
          <p:cNvPr id="29700" name="Rectangle 3"/>
          <p:cNvSpPr>
            <a:spLocks noGrp="1" noChangeArrowheads="1"/>
          </p:cNvSpPr>
          <p:nvPr>
            <p:ph type="body" sz="half" idx="1"/>
          </p:nvPr>
        </p:nvSpPr>
        <p:spPr>
          <a:xfrm>
            <a:off x="1143000" y="1600200"/>
            <a:ext cx="6970713" cy="1030288"/>
          </a:xfrm>
        </p:spPr>
        <p:txBody>
          <a:bodyPr/>
          <a:lstStyle/>
          <a:p>
            <a:pPr eaLnBrk="1" hangingPunct="1">
              <a:lnSpc>
                <a:spcPct val="90000"/>
              </a:lnSpc>
            </a:pPr>
            <a:r>
              <a:rPr lang="sv-SE" altLang="en-US" sz="2200" smtClean="0"/>
              <a:t>One of the biggest problems with decision trees is </a:t>
            </a:r>
            <a:r>
              <a:rPr lang="sv-SE" altLang="en-US" sz="2200" b="1" smtClean="0"/>
              <a:t>Overfitting</a:t>
            </a:r>
            <a:endParaRPr lang="sv-SE" altLang="en-US" sz="2200" smtClean="0"/>
          </a:p>
          <a:p>
            <a:pPr eaLnBrk="1" hangingPunct="1">
              <a:lnSpc>
                <a:spcPct val="90000"/>
              </a:lnSpc>
              <a:buFont typeface="Wingdings" pitchFamily="2" charset="2"/>
              <a:buNone/>
            </a:pPr>
            <a:endParaRPr lang="sv-SE" altLang="en-US" sz="2200" smtClean="0"/>
          </a:p>
        </p:txBody>
      </p:sp>
      <p:pic>
        <p:nvPicPr>
          <p:cNvPr id="29701"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71600" y="2438400"/>
            <a:ext cx="6172200" cy="3505200"/>
          </a:xfrm>
          <a:noFill/>
        </p:spPr>
      </p:pic>
    </p:spTree>
    <p:extLst>
      <p:ext uri="{BB962C8B-B14F-4D97-AF65-F5344CB8AC3E}">
        <p14:creationId xmlns:p14="http://schemas.microsoft.com/office/powerpoint/2010/main" val="124192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170BCE7D-F213-4737-B61B-AF4E4DC7AECE}" type="slidenum">
              <a:rPr lang="he-IL" altLang="en-US" sz="1400"/>
              <a:pPr eaLnBrk="1" hangingPunct="1"/>
              <a:t>5</a:t>
            </a:fld>
            <a:endParaRPr lang="en-US" altLang="en-US" sz="1400"/>
          </a:p>
        </p:txBody>
      </p:sp>
      <p:sp>
        <p:nvSpPr>
          <p:cNvPr id="10243" name="Rectangle 2"/>
          <p:cNvSpPr>
            <a:spLocks noGrp="1" noChangeArrowheads="1"/>
          </p:cNvSpPr>
          <p:nvPr>
            <p:ph type="title"/>
          </p:nvPr>
        </p:nvSpPr>
        <p:spPr/>
        <p:txBody>
          <a:bodyPr/>
          <a:lstStyle/>
          <a:p>
            <a:pPr eaLnBrk="1" hangingPunct="1"/>
            <a:endParaRPr lang="en-US" altLang="en-US" smtClean="0"/>
          </a:p>
        </p:txBody>
      </p:sp>
      <p:sp>
        <p:nvSpPr>
          <p:cNvPr id="10244" name="Rectangle 3"/>
          <p:cNvSpPr>
            <a:spLocks noGrp="1" noChangeArrowheads="1"/>
          </p:cNvSpPr>
          <p:nvPr>
            <p:ph type="body" idx="1"/>
          </p:nvPr>
        </p:nvSpPr>
        <p:spPr/>
        <p:txBody>
          <a:bodyPr/>
          <a:lstStyle/>
          <a:p>
            <a:pPr eaLnBrk="1" hangingPunct="1"/>
            <a:endParaRPr lang="en-US" altLang="en-US" smtClean="0"/>
          </a:p>
        </p:txBody>
      </p:sp>
      <p:pic>
        <p:nvPicPr>
          <p:cNvPr id="10245" name="Picture 4" descr="IMG_15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8785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descr="ori1"/>
          <p:cNvPicPr>
            <a:picLocks noChangeAspect="1" noChangeArrowheads="1"/>
          </p:cNvPicPr>
          <p:nvPr/>
        </p:nvPicPr>
        <p:blipFill>
          <a:blip r:embed="rId3">
            <a:extLst>
              <a:ext uri="{28A0092B-C50C-407E-A947-70E740481C1C}">
                <a14:useLocalDpi xmlns:a14="http://schemas.microsoft.com/office/drawing/2010/main" val="0"/>
              </a:ext>
            </a:extLst>
          </a:blip>
          <a:srcRect l="18958" r="17815"/>
          <a:stretch>
            <a:fillRect/>
          </a:stretch>
        </p:blipFill>
        <p:spPr bwMode="auto">
          <a:xfrm>
            <a:off x="-473075" y="3068638"/>
            <a:ext cx="3600450"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descr="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0"/>
            <a:ext cx="573087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descr="cimg1387.JPG"/>
          <p:cNvPicPr>
            <a:picLocks noChangeAspect="1"/>
          </p:cNvPicPr>
          <p:nvPr/>
        </p:nvPicPr>
        <p:blipFill>
          <a:blip r:embed="rId5">
            <a:extLst>
              <a:ext uri="{28A0092B-C50C-407E-A947-70E740481C1C}">
                <a14:useLocalDpi xmlns:a14="http://schemas.microsoft.com/office/drawing/2010/main" val="0"/>
              </a:ext>
            </a:extLst>
          </a:blip>
          <a:srcRect l="10098" t="26353" r="54434"/>
          <a:stretch>
            <a:fillRect/>
          </a:stretch>
        </p:blipFill>
        <p:spPr bwMode="auto">
          <a:xfrm>
            <a:off x="2409825" y="2708275"/>
            <a:ext cx="28829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39" name="Picture 3" descr="C:\Users\user\Pictures\2014\20140328_1607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648200"/>
            <a:ext cx="14859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449540" name="Picture 4" descr="C:\Users\user\Pictures\2014\2014-01-09 18.24.1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800" y="4694323"/>
            <a:ext cx="1835646" cy="244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855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BE990723-B7E5-4716-8917-3D77E46E228E}" type="slidenum">
              <a:rPr lang="he-IL" altLang="en-US" sz="1400"/>
              <a:pPr eaLnBrk="1" hangingPunct="1"/>
              <a:t>50</a:t>
            </a:fld>
            <a:endParaRPr lang="en-US" altLang="en-US" sz="1400"/>
          </a:p>
        </p:txBody>
      </p:sp>
      <p:sp>
        <p:nvSpPr>
          <p:cNvPr id="30723" name="Rectangle 2"/>
          <p:cNvSpPr>
            <a:spLocks noGrp="1" noChangeArrowheads="1"/>
          </p:cNvSpPr>
          <p:nvPr>
            <p:ph type="title"/>
          </p:nvPr>
        </p:nvSpPr>
        <p:spPr>
          <a:xfrm>
            <a:off x="457200" y="381000"/>
            <a:ext cx="8229600" cy="1143000"/>
          </a:xfrm>
        </p:spPr>
        <p:txBody>
          <a:bodyPr/>
          <a:lstStyle/>
          <a:p>
            <a:pPr algn="ctr" eaLnBrk="1" hangingPunct="1"/>
            <a:r>
              <a:rPr lang="sv-SE" altLang="en-US" b="1" dirty="0" smtClean="0"/>
              <a:t>Avoid Overfitting</a:t>
            </a:r>
          </a:p>
        </p:txBody>
      </p:sp>
      <p:sp>
        <p:nvSpPr>
          <p:cNvPr id="30724" name="Rectangle 3"/>
          <p:cNvSpPr>
            <a:spLocks noGrp="1" noChangeArrowheads="1"/>
          </p:cNvSpPr>
          <p:nvPr>
            <p:ph type="body" idx="1"/>
          </p:nvPr>
        </p:nvSpPr>
        <p:spPr>
          <a:xfrm>
            <a:off x="990600" y="1600200"/>
            <a:ext cx="7772400" cy="4114800"/>
          </a:xfrm>
        </p:spPr>
        <p:txBody>
          <a:bodyPr/>
          <a:lstStyle/>
          <a:p>
            <a:pPr eaLnBrk="1" hangingPunct="1"/>
            <a:r>
              <a:rPr lang="sv-SE" altLang="en-US" smtClean="0"/>
              <a:t>stop growing when split not statistically significant</a:t>
            </a:r>
          </a:p>
          <a:p>
            <a:pPr eaLnBrk="1" hangingPunct="1"/>
            <a:r>
              <a:rPr lang="sv-SE" altLang="en-US" smtClean="0"/>
              <a:t>grow full tree, then post-prune</a:t>
            </a:r>
          </a:p>
          <a:p>
            <a:pPr eaLnBrk="1" hangingPunct="1">
              <a:buFont typeface="Wingdings" pitchFamily="2" charset="2"/>
              <a:buNone/>
            </a:pPr>
            <a:endParaRPr lang="sv-SE" altLang="en-US" smtClean="0"/>
          </a:p>
          <a:p>
            <a:pPr eaLnBrk="1" hangingPunct="1">
              <a:buFont typeface="Wingdings" pitchFamily="2" charset="2"/>
              <a:buNone/>
            </a:pPr>
            <a:r>
              <a:rPr lang="sv-SE" altLang="en-US" smtClean="0"/>
              <a:t>Select “best” tree:</a:t>
            </a:r>
          </a:p>
          <a:p>
            <a:pPr eaLnBrk="1" hangingPunct="1"/>
            <a:r>
              <a:rPr lang="sv-SE" altLang="en-US" smtClean="0"/>
              <a:t>measure performance over training data</a:t>
            </a:r>
          </a:p>
          <a:p>
            <a:pPr eaLnBrk="1" hangingPunct="1"/>
            <a:r>
              <a:rPr lang="sv-SE" altLang="en-US" smtClean="0"/>
              <a:t>measure performance over separate validation data set</a:t>
            </a:r>
          </a:p>
          <a:p>
            <a:pPr eaLnBrk="1" hangingPunct="1"/>
            <a:r>
              <a:rPr lang="sv-SE" altLang="en-US" smtClean="0"/>
              <a:t>min( |tree|+|misclassifications(tree)|)</a:t>
            </a:r>
            <a:endParaRPr lang="sv-SE" altLang="en-US" sz="2400" smtClean="0"/>
          </a:p>
        </p:txBody>
      </p:sp>
    </p:spTree>
    <p:extLst>
      <p:ext uri="{BB962C8B-B14F-4D97-AF65-F5344CB8AC3E}">
        <p14:creationId xmlns:p14="http://schemas.microsoft.com/office/powerpoint/2010/main" val="39814433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D4FA0373-2CF5-4F27-AB48-6D4CBAF988C8}" type="slidenum">
              <a:rPr lang="he-IL" altLang="en-US" sz="1400"/>
              <a:pPr eaLnBrk="1" hangingPunct="1"/>
              <a:t>51</a:t>
            </a:fld>
            <a:endParaRPr lang="en-US" altLang="en-US" sz="1400"/>
          </a:p>
        </p:txBody>
      </p:sp>
      <p:sp>
        <p:nvSpPr>
          <p:cNvPr id="31747" name="Rectangle 3"/>
          <p:cNvSpPr>
            <a:spLocks noGrp="1" noChangeArrowheads="1"/>
          </p:cNvSpPr>
          <p:nvPr>
            <p:ph type="title"/>
          </p:nvPr>
        </p:nvSpPr>
        <p:spPr>
          <a:xfrm>
            <a:off x="-228600" y="381000"/>
            <a:ext cx="8229600" cy="1143000"/>
          </a:xfrm>
        </p:spPr>
        <p:txBody>
          <a:bodyPr/>
          <a:lstStyle/>
          <a:p>
            <a:pPr eaLnBrk="1" hangingPunct="1"/>
            <a:r>
              <a:rPr lang="sv-SE" altLang="en-US" sz="4000" b="1" dirty="0" smtClean="0"/>
              <a:t>Effect of Reduced Error Pruning</a:t>
            </a:r>
          </a:p>
        </p:txBody>
      </p:sp>
      <p:pic>
        <p:nvPicPr>
          <p:cNvPr id="3174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825" t="21335" r="12924" b="39777"/>
          <a:stretch>
            <a:fillRect/>
          </a:stretch>
        </p:blipFill>
        <p:spPr>
          <a:xfrm>
            <a:off x="1371600" y="2095274"/>
            <a:ext cx="6400800" cy="4799012"/>
          </a:xfrm>
          <a:noFill/>
        </p:spPr>
      </p:pic>
    </p:spTree>
    <p:extLst>
      <p:ext uri="{BB962C8B-B14F-4D97-AF65-F5344CB8AC3E}">
        <p14:creationId xmlns:p14="http://schemas.microsoft.com/office/powerpoint/2010/main" val="7707279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A2BA671E-3860-4543-9FEB-F656CFA951DC}" type="slidenum">
              <a:rPr lang="he-IL" altLang="en-US" sz="1400"/>
              <a:pPr eaLnBrk="1" hangingPunct="1"/>
              <a:t>52</a:t>
            </a:fld>
            <a:endParaRPr lang="en-US" altLang="en-US" sz="1400"/>
          </a:p>
        </p:txBody>
      </p:sp>
      <p:sp>
        <p:nvSpPr>
          <p:cNvPr id="32771" name="Rectangle 2"/>
          <p:cNvSpPr>
            <a:spLocks noGrp="1" noChangeArrowheads="1"/>
          </p:cNvSpPr>
          <p:nvPr>
            <p:ph type="title"/>
          </p:nvPr>
        </p:nvSpPr>
        <p:spPr>
          <a:xfrm>
            <a:off x="0" y="152400"/>
            <a:ext cx="8229600" cy="1143000"/>
          </a:xfrm>
        </p:spPr>
        <p:txBody>
          <a:bodyPr/>
          <a:lstStyle/>
          <a:p>
            <a:pPr eaLnBrk="1" hangingPunct="1"/>
            <a:r>
              <a:rPr lang="sv-SE" altLang="en-US" b="1" dirty="0" smtClean="0"/>
              <a:t>Converting a Tree to Rules</a:t>
            </a:r>
          </a:p>
        </p:txBody>
      </p:sp>
      <p:grpSp>
        <p:nvGrpSpPr>
          <p:cNvPr id="32772" name="Group 3"/>
          <p:cNvGrpSpPr>
            <a:grpSpLocks/>
          </p:cNvGrpSpPr>
          <p:nvPr/>
        </p:nvGrpSpPr>
        <p:grpSpPr bwMode="auto">
          <a:xfrm>
            <a:off x="609600" y="1460500"/>
            <a:ext cx="7727950" cy="3209925"/>
            <a:chOff x="96" y="1104"/>
            <a:chExt cx="5222" cy="3008"/>
          </a:xfrm>
        </p:grpSpPr>
        <p:sp>
          <p:nvSpPr>
            <p:cNvPr id="32774" name="Line 4"/>
            <p:cNvSpPr>
              <a:spLocks noChangeShapeType="1"/>
            </p:cNvSpPr>
            <p:nvPr/>
          </p:nvSpPr>
          <p:spPr bwMode="auto">
            <a:xfrm flipH="1">
              <a:off x="1008" y="1392"/>
              <a:ext cx="1632" cy="1056"/>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2775" name="Line 5"/>
            <p:cNvSpPr>
              <a:spLocks noChangeShapeType="1"/>
            </p:cNvSpPr>
            <p:nvPr/>
          </p:nvSpPr>
          <p:spPr bwMode="auto">
            <a:xfrm>
              <a:off x="3072" y="1392"/>
              <a:ext cx="1200" cy="1056"/>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2776" name="Line 6"/>
            <p:cNvSpPr>
              <a:spLocks noChangeShapeType="1"/>
            </p:cNvSpPr>
            <p:nvPr/>
          </p:nvSpPr>
          <p:spPr bwMode="auto">
            <a:xfrm flipH="1">
              <a:off x="288" y="2736"/>
              <a:ext cx="576" cy="91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2777" name="Line 7"/>
            <p:cNvSpPr>
              <a:spLocks noChangeShapeType="1"/>
            </p:cNvSpPr>
            <p:nvPr/>
          </p:nvSpPr>
          <p:spPr bwMode="auto">
            <a:xfrm>
              <a:off x="1056" y="2736"/>
              <a:ext cx="672" cy="91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2778" name="Line 8"/>
            <p:cNvSpPr>
              <a:spLocks noChangeShapeType="1"/>
            </p:cNvSpPr>
            <p:nvPr/>
          </p:nvSpPr>
          <p:spPr bwMode="auto">
            <a:xfrm>
              <a:off x="4368" y="2736"/>
              <a:ext cx="624" cy="91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2779" name="Line 9"/>
            <p:cNvSpPr>
              <a:spLocks noChangeShapeType="1"/>
            </p:cNvSpPr>
            <p:nvPr/>
          </p:nvSpPr>
          <p:spPr bwMode="auto">
            <a:xfrm flipH="1">
              <a:off x="3696" y="2736"/>
              <a:ext cx="576" cy="91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2780" name="Line 10"/>
            <p:cNvSpPr>
              <a:spLocks noChangeShapeType="1"/>
            </p:cNvSpPr>
            <p:nvPr/>
          </p:nvSpPr>
          <p:spPr bwMode="auto">
            <a:xfrm>
              <a:off x="2784" y="1440"/>
              <a:ext cx="0" cy="1008"/>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2781" name="Text Box 11"/>
            <p:cNvSpPr txBox="1">
              <a:spLocks noChangeArrowheads="1"/>
            </p:cNvSpPr>
            <p:nvPr/>
          </p:nvSpPr>
          <p:spPr bwMode="auto">
            <a:xfrm>
              <a:off x="2400" y="1104"/>
              <a:ext cx="853" cy="464"/>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Outlook</a:t>
              </a:r>
            </a:p>
          </p:txBody>
        </p:sp>
        <p:sp>
          <p:nvSpPr>
            <p:cNvPr id="32782" name="Text Box 12"/>
            <p:cNvSpPr txBox="1">
              <a:spLocks noChangeArrowheads="1"/>
            </p:cNvSpPr>
            <p:nvPr/>
          </p:nvSpPr>
          <p:spPr bwMode="auto">
            <a:xfrm>
              <a:off x="1488" y="1727"/>
              <a:ext cx="713" cy="464"/>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Sunny</a:t>
              </a:r>
            </a:p>
          </p:txBody>
        </p:sp>
        <p:sp>
          <p:nvSpPr>
            <p:cNvPr id="32783" name="Text Box 13"/>
            <p:cNvSpPr txBox="1">
              <a:spLocks noChangeArrowheads="1"/>
            </p:cNvSpPr>
            <p:nvPr/>
          </p:nvSpPr>
          <p:spPr bwMode="auto">
            <a:xfrm>
              <a:off x="2352" y="1727"/>
              <a:ext cx="946" cy="464"/>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Overcast</a:t>
              </a:r>
            </a:p>
          </p:txBody>
        </p:sp>
        <p:sp>
          <p:nvSpPr>
            <p:cNvPr id="32784" name="Text Box 14"/>
            <p:cNvSpPr txBox="1">
              <a:spLocks noChangeArrowheads="1"/>
            </p:cNvSpPr>
            <p:nvPr/>
          </p:nvSpPr>
          <p:spPr bwMode="auto">
            <a:xfrm>
              <a:off x="3456" y="1727"/>
              <a:ext cx="548" cy="464"/>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Rain</a:t>
              </a:r>
            </a:p>
          </p:txBody>
        </p:sp>
        <p:sp>
          <p:nvSpPr>
            <p:cNvPr id="32785" name="Text Box 15"/>
            <p:cNvSpPr txBox="1">
              <a:spLocks noChangeArrowheads="1"/>
            </p:cNvSpPr>
            <p:nvPr/>
          </p:nvSpPr>
          <p:spPr bwMode="auto">
            <a:xfrm>
              <a:off x="528" y="2447"/>
              <a:ext cx="957" cy="464"/>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Humidity</a:t>
              </a:r>
            </a:p>
          </p:txBody>
        </p:sp>
        <p:sp>
          <p:nvSpPr>
            <p:cNvPr id="32786" name="Text Box 16"/>
            <p:cNvSpPr txBox="1">
              <a:spLocks noChangeArrowheads="1"/>
            </p:cNvSpPr>
            <p:nvPr/>
          </p:nvSpPr>
          <p:spPr bwMode="auto">
            <a:xfrm>
              <a:off x="191" y="3120"/>
              <a:ext cx="566" cy="464"/>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High</a:t>
              </a:r>
            </a:p>
          </p:txBody>
        </p:sp>
        <p:sp>
          <p:nvSpPr>
            <p:cNvPr id="32787" name="Text Box 17"/>
            <p:cNvSpPr txBox="1">
              <a:spLocks noChangeArrowheads="1"/>
            </p:cNvSpPr>
            <p:nvPr/>
          </p:nvSpPr>
          <p:spPr bwMode="auto">
            <a:xfrm>
              <a:off x="1152" y="3120"/>
              <a:ext cx="801" cy="464"/>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Normal</a:t>
              </a:r>
            </a:p>
          </p:txBody>
        </p:sp>
        <p:sp>
          <p:nvSpPr>
            <p:cNvPr id="32788" name="Text Box 18"/>
            <p:cNvSpPr txBox="1">
              <a:spLocks noChangeArrowheads="1"/>
            </p:cNvSpPr>
            <p:nvPr/>
          </p:nvSpPr>
          <p:spPr bwMode="auto">
            <a:xfrm>
              <a:off x="3984" y="2447"/>
              <a:ext cx="611" cy="464"/>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Wind</a:t>
              </a:r>
            </a:p>
          </p:txBody>
        </p:sp>
        <p:sp>
          <p:nvSpPr>
            <p:cNvPr id="32789" name="Text Box 19"/>
            <p:cNvSpPr txBox="1">
              <a:spLocks noChangeArrowheads="1"/>
            </p:cNvSpPr>
            <p:nvPr/>
          </p:nvSpPr>
          <p:spPr bwMode="auto">
            <a:xfrm>
              <a:off x="3552" y="3120"/>
              <a:ext cx="748" cy="464"/>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Strong</a:t>
              </a:r>
            </a:p>
          </p:txBody>
        </p:sp>
        <p:sp>
          <p:nvSpPr>
            <p:cNvPr id="32790" name="Text Box 20"/>
            <p:cNvSpPr txBox="1">
              <a:spLocks noChangeArrowheads="1"/>
            </p:cNvSpPr>
            <p:nvPr/>
          </p:nvSpPr>
          <p:spPr bwMode="auto">
            <a:xfrm>
              <a:off x="4512" y="3120"/>
              <a:ext cx="656" cy="464"/>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Weak</a:t>
              </a:r>
            </a:p>
          </p:txBody>
        </p:sp>
        <p:sp>
          <p:nvSpPr>
            <p:cNvPr id="32791" name="Text Box 21"/>
            <p:cNvSpPr txBox="1">
              <a:spLocks noChangeArrowheads="1"/>
            </p:cNvSpPr>
            <p:nvPr/>
          </p:nvSpPr>
          <p:spPr bwMode="auto">
            <a:xfrm>
              <a:off x="96" y="3648"/>
              <a:ext cx="399" cy="464"/>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sp>
          <p:nvSpPr>
            <p:cNvPr id="32792" name="Text Box 22"/>
            <p:cNvSpPr txBox="1">
              <a:spLocks noChangeArrowheads="1"/>
            </p:cNvSpPr>
            <p:nvPr/>
          </p:nvSpPr>
          <p:spPr bwMode="auto">
            <a:xfrm>
              <a:off x="1536" y="3648"/>
              <a:ext cx="469" cy="464"/>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32793" name="Text Box 23"/>
            <p:cNvSpPr txBox="1">
              <a:spLocks noChangeArrowheads="1"/>
            </p:cNvSpPr>
            <p:nvPr/>
          </p:nvSpPr>
          <p:spPr bwMode="auto">
            <a:xfrm>
              <a:off x="2592" y="2447"/>
              <a:ext cx="470" cy="464"/>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32794" name="Text Box 24"/>
            <p:cNvSpPr txBox="1">
              <a:spLocks noChangeArrowheads="1"/>
            </p:cNvSpPr>
            <p:nvPr/>
          </p:nvSpPr>
          <p:spPr bwMode="auto">
            <a:xfrm>
              <a:off x="4848" y="3648"/>
              <a:ext cx="470" cy="464"/>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Yes</a:t>
              </a:r>
            </a:p>
          </p:txBody>
        </p:sp>
        <p:sp>
          <p:nvSpPr>
            <p:cNvPr id="32795" name="Text Box 25"/>
            <p:cNvSpPr txBox="1">
              <a:spLocks noChangeArrowheads="1"/>
            </p:cNvSpPr>
            <p:nvPr/>
          </p:nvSpPr>
          <p:spPr bwMode="auto">
            <a:xfrm>
              <a:off x="3505" y="3648"/>
              <a:ext cx="399" cy="464"/>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No</a:t>
              </a:r>
            </a:p>
          </p:txBody>
        </p:sp>
      </p:grpSp>
      <p:sp>
        <p:nvSpPr>
          <p:cNvPr id="32773" name="Text Box 26"/>
          <p:cNvSpPr txBox="1">
            <a:spLocks noChangeArrowheads="1"/>
          </p:cNvSpPr>
          <p:nvPr/>
        </p:nvSpPr>
        <p:spPr bwMode="auto">
          <a:xfrm>
            <a:off x="369888" y="4845050"/>
            <a:ext cx="8545512"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sv-SE" altLang="en-US" sz="2200"/>
              <a:t>R</a:t>
            </a:r>
            <a:r>
              <a:rPr lang="sv-SE" altLang="en-US" sz="2200" baseline="-25000"/>
              <a:t>1</a:t>
            </a:r>
            <a:r>
              <a:rPr lang="sv-SE" altLang="en-US" sz="2200"/>
              <a:t>: If (Outlook=Sunny) </a:t>
            </a:r>
            <a:r>
              <a:rPr lang="sv-SE" altLang="en-US" sz="2200">
                <a:sym typeface="Symbol" pitchFamily="18" charset="2"/>
              </a:rPr>
              <a:t> (Humidity=High) Then PlayTennis=No </a:t>
            </a:r>
          </a:p>
          <a:p>
            <a:pPr eaLnBrk="1" hangingPunct="1"/>
            <a:r>
              <a:rPr lang="sv-SE" altLang="en-US" sz="2200"/>
              <a:t>R</a:t>
            </a:r>
            <a:r>
              <a:rPr lang="sv-SE" altLang="en-US" sz="2200" baseline="-25000"/>
              <a:t>2</a:t>
            </a:r>
            <a:r>
              <a:rPr lang="sv-SE" altLang="en-US" sz="2200"/>
              <a:t>: If (Outlook=Sunny) </a:t>
            </a:r>
            <a:r>
              <a:rPr lang="sv-SE" altLang="en-US" sz="2200">
                <a:sym typeface="Symbol" pitchFamily="18" charset="2"/>
              </a:rPr>
              <a:t> (Humidity=Normal) Then PlayTennis=Yes</a:t>
            </a:r>
          </a:p>
          <a:p>
            <a:pPr eaLnBrk="1" hangingPunct="1"/>
            <a:r>
              <a:rPr lang="sv-SE" altLang="en-US" sz="2200"/>
              <a:t>R</a:t>
            </a:r>
            <a:r>
              <a:rPr lang="sv-SE" altLang="en-US" sz="2200" baseline="-25000"/>
              <a:t>3</a:t>
            </a:r>
            <a:r>
              <a:rPr lang="sv-SE" altLang="en-US" sz="2200"/>
              <a:t>: If (Outlook=Overcast</a:t>
            </a:r>
            <a:r>
              <a:rPr lang="sv-SE" altLang="en-US" sz="2200">
                <a:sym typeface="Symbol" pitchFamily="18" charset="2"/>
              </a:rPr>
              <a:t>) Then PlayTennis=Yes</a:t>
            </a:r>
            <a:r>
              <a:rPr lang="sv-SE" altLang="en-US" sz="2200"/>
              <a:t> </a:t>
            </a:r>
          </a:p>
          <a:p>
            <a:pPr eaLnBrk="1" hangingPunct="1"/>
            <a:r>
              <a:rPr lang="sv-SE" altLang="en-US" sz="2200"/>
              <a:t>R</a:t>
            </a:r>
            <a:r>
              <a:rPr lang="sv-SE" altLang="en-US" sz="2200" baseline="-25000"/>
              <a:t>4</a:t>
            </a:r>
            <a:r>
              <a:rPr lang="sv-SE" altLang="en-US" sz="2200"/>
              <a:t>: If (Outlook=Rain) </a:t>
            </a:r>
            <a:r>
              <a:rPr lang="sv-SE" altLang="en-US" sz="2200">
                <a:sym typeface="Symbol" pitchFamily="18" charset="2"/>
              </a:rPr>
              <a:t></a:t>
            </a:r>
            <a:r>
              <a:rPr lang="sv-SE" altLang="en-US" sz="2200"/>
              <a:t>  (Wind=Strong) </a:t>
            </a:r>
            <a:r>
              <a:rPr lang="sv-SE" altLang="en-US" sz="2200">
                <a:sym typeface="Symbol" pitchFamily="18" charset="2"/>
              </a:rPr>
              <a:t>Then PlayTennis=No</a:t>
            </a:r>
          </a:p>
          <a:p>
            <a:pPr eaLnBrk="1" hangingPunct="1"/>
            <a:r>
              <a:rPr lang="sv-SE" altLang="en-US" sz="2200"/>
              <a:t>R</a:t>
            </a:r>
            <a:r>
              <a:rPr lang="sv-SE" altLang="en-US" sz="2200" baseline="-25000"/>
              <a:t>5</a:t>
            </a:r>
            <a:r>
              <a:rPr lang="sv-SE" altLang="en-US" sz="2200"/>
              <a:t>: If (Outlook=Rain) </a:t>
            </a:r>
            <a:r>
              <a:rPr lang="sv-SE" altLang="en-US" sz="2200">
                <a:sym typeface="Symbol" pitchFamily="18" charset="2"/>
              </a:rPr>
              <a:t></a:t>
            </a:r>
            <a:r>
              <a:rPr lang="sv-SE" altLang="en-US" sz="2200"/>
              <a:t>  (Wind=Weak) </a:t>
            </a:r>
            <a:r>
              <a:rPr lang="sv-SE" altLang="en-US" sz="2200">
                <a:sym typeface="Symbol" pitchFamily="18" charset="2"/>
              </a:rPr>
              <a:t>Then PlayTennis=Yes</a:t>
            </a:r>
            <a:endParaRPr lang="en-US" altLang="en-US" sz="2200"/>
          </a:p>
        </p:txBody>
      </p:sp>
    </p:spTree>
    <p:extLst>
      <p:ext uri="{BB962C8B-B14F-4D97-AF65-F5344CB8AC3E}">
        <p14:creationId xmlns:p14="http://schemas.microsoft.com/office/powerpoint/2010/main" val="8463452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838200" y="533400"/>
            <a:ext cx="7851648" cy="1828800"/>
          </a:xfrm>
        </p:spPr>
        <p:txBody>
          <a:bodyPr/>
          <a:lstStyle/>
          <a:p>
            <a:r>
              <a:rPr lang="en-US" altLang="en-US" b="0" dirty="0">
                <a:solidFill>
                  <a:srgbClr val="0070C0"/>
                </a:solidFill>
                <a:effectLst/>
              </a:rPr>
              <a:t>Artificial Neural Networks</a:t>
            </a:r>
          </a:p>
        </p:txBody>
      </p:sp>
      <p:sp>
        <p:nvSpPr>
          <p:cNvPr id="62467" name="Rectangle 3"/>
          <p:cNvSpPr>
            <a:spLocks noGrp="1" noChangeArrowheads="1"/>
          </p:cNvSpPr>
          <p:nvPr>
            <p:ph type="subTitle" idx="1"/>
          </p:nvPr>
        </p:nvSpPr>
        <p:spPr>
          <a:xfrm>
            <a:off x="1371600" y="3581400"/>
            <a:ext cx="6400800" cy="2590800"/>
          </a:xfrm>
        </p:spPr>
        <p:txBody>
          <a:bodyPr/>
          <a:lstStyle/>
          <a:p>
            <a:pPr algn="l"/>
            <a:endParaRPr lang="en-US" altLang="en-US" dirty="0"/>
          </a:p>
        </p:txBody>
      </p:sp>
      <p:pic>
        <p:nvPicPr>
          <p:cNvPr id="62468" name="Picture 4" descr="brain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733800"/>
            <a:ext cx="2743200" cy="1833563"/>
          </a:xfrm>
          <a:prstGeom prst="rect">
            <a:avLst/>
          </a:prstGeom>
          <a:noFill/>
          <a:extLst>
            <a:ext uri="{909E8E84-426E-40DD-AFC4-6F175D3DCCD1}">
              <a14:hiddenFill xmlns:a14="http://schemas.microsoft.com/office/drawing/2010/main">
                <a:solidFill>
                  <a:srgbClr val="FFFFFF"/>
                </a:solidFill>
              </a14:hiddenFill>
            </a:ext>
          </a:extLst>
        </p:spPr>
      </p:pic>
      <p:pic>
        <p:nvPicPr>
          <p:cNvPr id="62469" name="Picture 5" descr="feedfwd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581400"/>
            <a:ext cx="2895600" cy="135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7884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3"/>
          <p:cNvSpPr>
            <a:spLocks noGrp="1"/>
          </p:cNvSpPr>
          <p:nvPr>
            <p:ph type="sldNum" sz="quarter" idx="12"/>
          </p:nvPr>
        </p:nvSpPr>
        <p:spPr/>
        <p:txBody>
          <a:bodyPr/>
          <a:lstStyle/>
          <a:p>
            <a:fld id="{B060A53B-FFDD-4B2F-B12A-D81EEF20EA64}" type="slidenum">
              <a:rPr lang="he-IL" altLang="en-US"/>
              <a:pPr/>
              <a:t>54</a:t>
            </a:fld>
            <a:endParaRPr lang="en-US" altLang="en-US"/>
          </a:p>
        </p:txBody>
      </p:sp>
      <p:sp>
        <p:nvSpPr>
          <p:cNvPr id="109570" name="Rectangle 2"/>
          <p:cNvSpPr>
            <a:spLocks noChangeArrowheads="1"/>
          </p:cNvSpPr>
          <p:nvPr/>
        </p:nvSpPr>
        <p:spPr bwMode="auto">
          <a:xfrm>
            <a:off x="1295400" y="304800"/>
            <a:ext cx="7467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eaLnBrk="0" hangingPunct="0"/>
            <a:r>
              <a:rPr lang="en-GB" altLang="en-US" sz="4400" b="1">
                <a:solidFill>
                  <a:schemeClr val="tx2"/>
                </a:solidFill>
              </a:rPr>
              <a:t>An Artificial Neuron</a:t>
            </a:r>
          </a:p>
        </p:txBody>
      </p:sp>
      <p:sp>
        <p:nvSpPr>
          <p:cNvPr id="109571" name="Rectangle 3"/>
          <p:cNvSpPr>
            <a:spLocks noChangeArrowheads="1"/>
          </p:cNvSpPr>
          <p:nvPr/>
        </p:nvSpPr>
        <p:spPr bwMode="auto">
          <a:xfrm>
            <a:off x="685800" y="3810000"/>
            <a:ext cx="8458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FontTx/>
              <a:buChar char="•"/>
            </a:pPr>
            <a:r>
              <a:rPr lang="en-GB" altLang="en-US">
                <a:latin typeface="Tahoma" pitchFamily="34" charset="0"/>
              </a:rPr>
              <a:t>Each hidden or output neuron has weighted input connections from each of the units in the preceding layer.</a:t>
            </a:r>
          </a:p>
          <a:p>
            <a:pPr>
              <a:spcBef>
                <a:spcPct val="20000"/>
              </a:spcBef>
              <a:buFontTx/>
              <a:buChar char="•"/>
            </a:pPr>
            <a:r>
              <a:rPr lang="en-GB" altLang="en-US">
                <a:latin typeface="Tahoma" pitchFamily="34" charset="0"/>
              </a:rPr>
              <a:t>The unit performs a weighted sum of its inputs, and subtracts its threshold value, to give its activation level.</a:t>
            </a:r>
          </a:p>
          <a:p>
            <a:pPr>
              <a:spcBef>
                <a:spcPct val="20000"/>
              </a:spcBef>
              <a:buFontTx/>
              <a:buChar char="•"/>
            </a:pPr>
            <a:r>
              <a:rPr lang="en-GB" altLang="en-US">
                <a:latin typeface="Tahoma" pitchFamily="34" charset="0"/>
              </a:rPr>
              <a:t>Activation level is passed through a sigmoid activation function to determine output.</a:t>
            </a:r>
          </a:p>
        </p:txBody>
      </p:sp>
      <p:sp>
        <p:nvSpPr>
          <p:cNvPr id="109592" name="Rectangle 24"/>
          <p:cNvSpPr>
            <a:spLocks noChangeArrowheads="1"/>
          </p:cNvSpPr>
          <p:nvPr/>
        </p:nvSpPr>
        <p:spPr bwMode="auto">
          <a:xfrm>
            <a:off x="1828800" y="1524000"/>
            <a:ext cx="4953000" cy="2209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9572" name="Group 4"/>
          <p:cNvGrpSpPr>
            <a:grpSpLocks/>
          </p:cNvGrpSpPr>
          <p:nvPr/>
        </p:nvGrpSpPr>
        <p:grpSpPr bwMode="auto">
          <a:xfrm>
            <a:off x="2347913" y="1585913"/>
            <a:ext cx="4383087" cy="2054225"/>
            <a:chOff x="1479" y="999"/>
            <a:chExt cx="2761" cy="1294"/>
          </a:xfrm>
        </p:grpSpPr>
        <p:sp>
          <p:nvSpPr>
            <p:cNvPr id="109573" name="Oval 5"/>
            <p:cNvSpPr>
              <a:spLocks noChangeArrowheads="1"/>
            </p:cNvSpPr>
            <p:nvPr/>
          </p:nvSpPr>
          <p:spPr bwMode="auto">
            <a:xfrm>
              <a:off x="2404" y="1348"/>
              <a:ext cx="856" cy="76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4" name="Line 6"/>
            <p:cNvSpPr>
              <a:spLocks noChangeShapeType="1"/>
            </p:cNvSpPr>
            <p:nvPr/>
          </p:nvSpPr>
          <p:spPr bwMode="auto">
            <a:xfrm flipH="1" flipV="1">
              <a:off x="1776" y="1200"/>
              <a:ext cx="720" cy="2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5" name="Line 7"/>
            <p:cNvSpPr>
              <a:spLocks noChangeShapeType="1"/>
            </p:cNvSpPr>
            <p:nvPr/>
          </p:nvSpPr>
          <p:spPr bwMode="auto">
            <a:xfrm flipH="1" flipV="1">
              <a:off x="1728" y="1488"/>
              <a:ext cx="672"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6" name="Line 8"/>
            <p:cNvSpPr>
              <a:spLocks noChangeShapeType="1"/>
            </p:cNvSpPr>
            <p:nvPr/>
          </p:nvSpPr>
          <p:spPr bwMode="auto">
            <a:xfrm flipH="1">
              <a:off x="1776" y="1728"/>
              <a:ext cx="624" cy="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7" name="Line 9"/>
            <p:cNvSpPr>
              <a:spLocks noChangeShapeType="1"/>
            </p:cNvSpPr>
            <p:nvPr/>
          </p:nvSpPr>
          <p:spPr bwMode="auto">
            <a:xfrm flipH="1">
              <a:off x="1776" y="1968"/>
              <a:ext cx="672" cy="2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8" name="Rectangle 10"/>
            <p:cNvSpPr>
              <a:spLocks noChangeArrowheads="1"/>
            </p:cNvSpPr>
            <p:nvPr/>
          </p:nvSpPr>
          <p:spPr bwMode="auto">
            <a:xfrm>
              <a:off x="2151" y="1095"/>
              <a:ext cx="360"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altLang="en-US" b="1">
                  <a:latin typeface="Times New Roman" pitchFamily="18" charset="0"/>
                </a:rPr>
                <a:t>w</a:t>
              </a:r>
              <a:r>
                <a:rPr lang="en-GB" altLang="en-US" b="1" baseline="-25000">
                  <a:latin typeface="Times New Roman" pitchFamily="18" charset="0"/>
                </a:rPr>
                <a:t>1j</a:t>
              </a:r>
            </a:p>
          </p:txBody>
        </p:sp>
        <p:sp>
          <p:nvSpPr>
            <p:cNvPr id="109579" name="Rectangle 11"/>
            <p:cNvSpPr>
              <a:spLocks noChangeArrowheads="1"/>
            </p:cNvSpPr>
            <p:nvPr/>
          </p:nvSpPr>
          <p:spPr bwMode="auto">
            <a:xfrm>
              <a:off x="1911" y="1249"/>
              <a:ext cx="361"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r>
                <a:rPr lang="en-GB" altLang="en-US" b="1">
                  <a:latin typeface="Times New Roman" pitchFamily="18" charset="0"/>
                </a:rPr>
                <a:t>w</a:t>
              </a:r>
              <a:r>
                <a:rPr lang="en-GB" altLang="en-US" b="1" baseline="-25000">
                  <a:latin typeface="Times New Roman" pitchFamily="18" charset="0"/>
                </a:rPr>
                <a:t>2j</a:t>
              </a:r>
            </a:p>
          </p:txBody>
        </p:sp>
        <p:sp>
          <p:nvSpPr>
            <p:cNvPr id="109580" name="Rectangle 12"/>
            <p:cNvSpPr>
              <a:spLocks noChangeArrowheads="1"/>
            </p:cNvSpPr>
            <p:nvPr/>
          </p:nvSpPr>
          <p:spPr bwMode="auto">
            <a:xfrm>
              <a:off x="1815" y="1479"/>
              <a:ext cx="360"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altLang="en-US" b="1">
                  <a:latin typeface="Times New Roman" pitchFamily="18" charset="0"/>
                </a:rPr>
                <a:t>w</a:t>
              </a:r>
              <a:r>
                <a:rPr lang="en-GB" altLang="en-US" b="1" baseline="-25000">
                  <a:latin typeface="Times New Roman" pitchFamily="18" charset="0"/>
                </a:rPr>
                <a:t>3j</a:t>
              </a:r>
            </a:p>
          </p:txBody>
        </p:sp>
        <p:sp>
          <p:nvSpPr>
            <p:cNvPr id="109581" name="Rectangle 13"/>
            <p:cNvSpPr>
              <a:spLocks noChangeArrowheads="1"/>
            </p:cNvSpPr>
            <p:nvPr/>
          </p:nvSpPr>
          <p:spPr bwMode="auto">
            <a:xfrm>
              <a:off x="2103" y="2007"/>
              <a:ext cx="332"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altLang="en-US" b="1">
                  <a:latin typeface="Times New Roman" pitchFamily="18" charset="0"/>
                </a:rPr>
                <a:t>w</a:t>
              </a:r>
              <a:r>
                <a:rPr lang="en-GB" altLang="en-US" b="1" baseline="-25000">
                  <a:latin typeface="Times New Roman" pitchFamily="18" charset="0"/>
                </a:rPr>
                <a:t>ij</a:t>
              </a:r>
            </a:p>
          </p:txBody>
        </p:sp>
        <p:sp>
          <p:nvSpPr>
            <p:cNvPr id="109582" name="Rectangle 14"/>
            <p:cNvSpPr>
              <a:spLocks noChangeArrowheads="1"/>
            </p:cNvSpPr>
            <p:nvPr/>
          </p:nvSpPr>
          <p:spPr bwMode="auto">
            <a:xfrm>
              <a:off x="1479" y="999"/>
              <a:ext cx="274"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altLang="en-US" b="1">
                  <a:latin typeface="Times New Roman" pitchFamily="18" charset="0"/>
                </a:rPr>
                <a:t>y</a:t>
              </a:r>
              <a:r>
                <a:rPr lang="en-GB" altLang="en-US" b="1" baseline="-25000">
                  <a:latin typeface="Times New Roman" pitchFamily="18" charset="0"/>
                </a:rPr>
                <a:t>1</a:t>
              </a:r>
            </a:p>
          </p:txBody>
        </p:sp>
        <p:sp>
          <p:nvSpPr>
            <p:cNvPr id="109583" name="Rectangle 15"/>
            <p:cNvSpPr>
              <a:spLocks noChangeArrowheads="1"/>
            </p:cNvSpPr>
            <p:nvPr/>
          </p:nvSpPr>
          <p:spPr bwMode="auto">
            <a:xfrm>
              <a:off x="1479" y="1335"/>
              <a:ext cx="274"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altLang="en-US" b="1">
                  <a:latin typeface="Times New Roman" pitchFamily="18" charset="0"/>
                </a:rPr>
                <a:t>y</a:t>
              </a:r>
              <a:r>
                <a:rPr lang="en-GB" altLang="en-US" b="1" baseline="-25000">
                  <a:latin typeface="Times New Roman" pitchFamily="18" charset="0"/>
                </a:rPr>
                <a:t>2</a:t>
              </a:r>
            </a:p>
          </p:txBody>
        </p:sp>
        <p:sp>
          <p:nvSpPr>
            <p:cNvPr id="109584" name="Rectangle 16"/>
            <p:cNvSpPr>
              <a:spLocks noChangeArrowheads="1"/>
            </p:cNvSpPr>
            <p:nvPr/>
          </p:nvSpPr>
          <p:spPr bwMode="auto">
            <a:xfrm>
              <a:off x="1479" y="1671"/>
              <a:ext cx="274"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altLang="en-US" b="1">
                  <a:latin typeface="Times New Roman" pitchFamily="18" charset="0"/>
                </a:rPr>
                <a:t>y</a:t>
              </a:r>
              <a:r>
                <a:rPr lang="en-GB" altLang="en-US" b="1" baseline="-25000">
                  <a:latin typeface="Times New Roman" pitchFamily="18" charset="0"/>
                </a:rPr>
                <a:t>3</a:t>
              </a:r>
            </a:p>
          </p:txBody>
        </p:sp>
        <p:sp>
          <p:nvSpPr>
            <p:cNvPr id="109585" name="Rectangle 17"/>
            <p:cNvSpPr>
              <a:spLocks noChangeArrowheads="1"/>
            </p:cNvSpPr>
            <p:nvPr/>
          </p:nvSpPr>
          <p:spPr bwMode="auto">
            <a:xfrm>
              <a:off x="1507" y="2007"/>
              <a:ext cx="246"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altLang="en-US" b="1">
                  <a:latin typeface="Times New Roman" pitchFamily="18" charset="0"/>
                </a:rPr>
                <a:t>y</a:t>
              </a:r>
              <a:r>
                <a:rPr lang="en-GB" altLang="en-US" b="1" baseline="-25000">
                  <a:latin typeface="Times New Roman" pitchFamily="18" charset="0"/>
                </a:rPr>
                <a:t>i</a:t>
              </a:r>
            </a:p>
          </p:txBody>
        </p:sp>
        <p:sp>
          <p:nvSpPr>
            <p:cNvPr id="109586" name="Line 18"/>
            <p:cNvSpPr>
              <a:spLocks noChangeShapeType="1"/>
            </p:cNvSpPr>
            <p:nvPr/>
          </p:nvSpPr>
          <p:spPr bwMode="auto">
            <a:xfrm>
              <a:off x="1824" y="1824"/>
              <a:ext cx="0" cy="336"/>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87" name="Line 19"/>
            <p:cNvSpPr>
              <a:spLocks noChangeShapeType="1"/>
            </p:cNvSpPr>
            <p:nvPr/>
          </p:nvSpPr>
          <p:spPr bwMode="auto">
            <a:xfrm>
              <a:off x="2832" y="1344"/>
              <a:ext cx="0" cy="7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09588" name="Object 20">
              <a:hlinkClick r:id="" action="ppaction://ole?verb=0"/>
            </p:cNvPr>
            <p:cNvGraphicFramePr>
              <a:graphicFrameLocks/>
            </p:cNvGraphicFramePr>
            <p:nvPr/>
          </p:nvGraphicFramePr>
          <p:xfrm>
            <a:off x="2488" y="1536"/>
            <a:ext cx="719" cy="528"/>
          </p:xfrm>
          <a:graphic>
            <a:graphicData uri="http://schemas.openxmlformats.org/presentationml/2006/ole">
              <mc:AlternateContent xmlns:mc="http://schemas.openxmlformats.org/markup-compatibility/2006">
                <mc:Choice xmlns:v="urn:schemas-microsoft-com:vml" Requires="v">
                  <p:oleObj spid="_x0000_s450598" name="Equation" r:id="rId4" imgW="483840" imgH="358560" progId="Equation.2">
                    <p:embed/>
                  </p:oleObj>
                </mc:Choice>
                <mc:Fallback>
                  <p:oleObj name="Equation" r:id="rId4" imgW="483840" imgH="358560"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8" y="1536"/>
                          <a:ext cx="719"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589" name="Rectangle 21"/>
            <p:cNvSpPr>
              <a:spLocks noChangeArrowheads="1"/>
            </p:cNvSpPr>
            <p:nvPr/>
          </p:nvSpPr>
          <p:spPr bwMode="auto">
            <a:xfrm>
              <a:off x="2823" y="1546"/>
              <a:ext cx="451"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altLang="en-US" sz="2800" b="1" i="1">
                  <a:latin typeface="Times New Roman" pitchFamily="18" charset="0"/>
                </a:rPr>
                <a:t>f</a:t>
              </a:r>
              <a:r>
                <a:rPr lang="en-GB" altLang="en-US" sz="2800" b="1">
                  <a:latin typeface="Times New Roman" pitchFamily="18" charset="0"/>
                </a:rPr>
                <a:t>(x)</a:t>
              </a:r>
            </a:p>
          </p:txBody>
        </p:sp>
        <p:sp>
          <p:nvSpPr>
            <p:cNvPr id="109590" name="Line 22"/>
            <p:cNvSpPr>
              <a:spLocks noChangeShapeType="1"/>
            </p:cNvSpPr>
            <p:nvPr/>
          </p:nvSpPr>
          <p:spPr bwMode="auto">
            <a:xfrm>
              <a:off x="3264" y="1728"/>
              <a:ext cx="67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91" name="Rectangle 23"/>
            <p:cNvSpPr>
              <a:spLocks noChangeArrowheads="1"/>
            </p:cNvSpPr>
            <p:nvPr/>
          </p:nvSpPr>
          <p:spPr bwMode="auto">
            <a:xfrm>
              <a:off x="3927" y="1566"/>
              <a:ext cx="313"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altLang="en-US" sz="3200" b="1">
                  <a:latin typeface="Times New Roman" pitchFamily="18" charset="0"/>
                </a:rPr>
                <a:t>O</a:t>
              </a:r>
            </a:p>
          </p:txBody>
        </p:sp>
      </p:grpSp>
    </p:spTree>
    <p:extLst>
      <p:ext uri="{BB962C8B-B14F-4D97-AF65-F5344CB8AC3E}">
        <p14:creationId xmlns:p14="http://schemas.microsoft.com/office/powerpoint/2010/main" val="315078344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728EE6FF-A83F-4C0F-B765-85C0346A5693}" type="slidenum">
              <a:rPr lang="he-IL" altLang="en-US"/>
              <a:pPr/>
              <a:t>55</a:t>
            </a:fld>
            <a:endParaRPr lang="en-US" altLang="en-US"/>
          </a:p>
        </p:txBody>
      </p:sp>
      <p:sp>
        <p:nvSpPr>
          <p:cNvPr id="157698" name="Rectangle 2050"/>
          <p:cNvSpPr>
            <a:spLocks noGrp="1" noChangeArrowheads="1"/>
          </p:cNvSpPr>
          <p:nvPr>
            <p:ph type="title"/>
          </p:nvPr>
        </p:nvSpPr>
        <p:spPr>
          <a:xfrm>
            <a:off x="1165225" y="381000"/>
            <a:ext cx="7793038" cy="893763"/>
          </a:xfrm>
        </p:spPr>
        <p:txBody>
          <a:bodyPr/>
          <a:lstStyle/>
          <a:p>
            <a:pPr algn="ctr"/>
            <a:r>
              <a:rPr lang="en-US" altLang="en-US" b="1" dirty="0"/>
              <a:t>Perceptron Training</a:t>
            </a:r>
          </a:p>
        </p:txBody>
      </p:sp>
      <p:sp>
        <p:nvSpPr>
          <p:cNvPr id="157699" name="Rectangle 2051"/>
          <p:cNvSpPr>
            <a:spLocks noGrp="1" noChangeArrowheads="1"/>
          </p:cNvSpPr>
          <p:nvPr>
            <p:ph type="body" idx="1"/>
          </p:nvPr>
        </p:nvSpPr>
        <p:spPr>
          <a:xfrm>
            <a:off x="1182688" y="4724400"/>
            <a:ext cx="7772400" cy="1408113"/>
          </a:xfrm>
        </p:spPr>
        <p:txBody>
          <a:bodyPr/>
          <a:lstStyle/>
          <a:p>
            <a:r>
              <a:rPr lang="en-US" altLang="en-US" sz="2400"/>
              <a:t>Linear threshold is used. </a:t>
            </a:r>
          </a:p>
          <a:p>
            <a:r>
              <a:rPr lang="en-US" altLang="en-US" sz="2400"/>
              <a:t>W - weight value</a:t>
            </a:r>
          </a:p>
          <a:p>
            <a:r>
              <a:rPr lang="en-US" altLang="en-US" sz="2400"/>
              <a:t>t - threshold value</a:t>
            </a:r>
          </a:p>
        </p:txBody>
      </p:sp>
      <p:graphicFrame>
        <p:nvGraphicFramePr>
          <p:cNvPr id="157701" name="Object 2053"/>
          <p:cNvGraphicFramePr>
            <a:graphicFrameLocks noChangeAspect="1"/>
          </p:cNvGraphicFramePr>
          <p:nvPr/>
        </p:nvGraphicFramePr>
        <p:xfrm>
          <a:off x="838200" y="1447800"/>
          <a:ext cx="7772400" cy="2089150"/>
        </p:xfrm>
        <a:graphic>
          <a:graphicData uri="http://schemas.openxmlformats.org/presentationml/2006/ole">
            <mc:AlternateContent xmlns:mc="http://schemas.openxmlformats.org/markup-compatibility/2006">
              <mc:Choice xmlns:v="urn:schemas-microsoft-com:vml" Requires="v">
                <p:oleObj spid="_x0000_s451620" name="Bitmap Image" r:id="rId3" imgW="5315692" imgH="1428949" progId="Paint.Picture">
                  <p:embed/>
                </p:oleObj>
              </mc:Choice>
              <mc:Fallback>
                <p:oleObj name="Bitmap Image" r:id="rId3" imgW="5315692" imgH="142894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7772400" cy="2089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7702" name="Text Box 2054"/>
          <p:cNvSpPr txBox="1">
            <a:spLocks noChangeArrowheads="1"/>
          </p:cNvSpPr>
          <p:nvPr/>
        </p:nvSpPr>
        <p:spPr bwMode="auto">
          <a:xfrm>
            <a:off x="4419600" y="3733800"/>
            <a:ext cx="4149725" cy="851259"/>
          </a:xfrm>
          <a:prstGeom prst="rect">
            <a:avLst/>
          </a:prstGeom>
          <a:solidFill>
            <a:srgbClr val="FFFF99"/>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sv-SE" altLang="en-US" dirty="0"/>
              <a:t>               1 </a:t>
            </a:r>
            <a:r>
              <a:rPr lang="sv-SE" altLang="en-US" dirty="0" smtClean="0"/>
              <a:t>        if </a:t>
            </a:r>
            <a:r>
              <a:rPr lang="en-US" altLang="en-US" sz="3600" dirty="0">
                <a:sym typeface="Symbol" pitchFamily="18" charset="2"/>
              </a:rPr>
              <a:t></a:t>
            </a:r>
            <a:r>
              <a:rPr lang="sv-SE" altLang="en-US" sz="2800" dirty="0">
                <a:sym typeface="Symbol" pitchFamily="18" charset="2"/>
              </a:rPr>
              <a:t> </a:t>
            </a:r>
            <a:r>
              <a:rPr lang="sv-SE" altLang="en-US" dirty="0">
                <a:sym typeface="Symbol" pitchFamily="18" charset="2"/>
              </a:rPr>
              <a:t>w</a:t>
            </a:r>
            <a:r>
              <a:rPr lang="sv-SE" altLang="en-US" baseline="-25000" dirty="0">
                <a:sym typeface="Symbol" pitchFamily="18" charset="2"/>
              </a:rPr>
              <a:t>i</a:t>
            </a:r>
            <a:r>
              <a:rPr lang="sv-SE" altLang="en-US" dirty="0">
                <a:sym typeface="Symbol" pitchFamily="18" charset="2"/>
              </a:rPr>
              <a:t> x</a:t>
            </a:r>
            <a:r>
              <a:rPr lang="sv-SE" altLang="en-US" baseline="-25000" dirty="0">
                <a:sym typeface="Symbol" pitchFamily="18" charset="2"/>
              </a:rPr>
              <a:t>i </a:t>
            </a:r>
            <a:r>
              <a:rPr lang="sv-SE" altLang="en-US" dirty="0">
                <a:sym typeface="Symbol" pitchFamily="18" charset="2"/>
              </a:rPr>
              <a:t>&gt;t</a:t>
            </a:r>
            <a:endParaRPr lang="en-US" altLang="en-US" dirty="0"/>
          </a:p>
          <a:p>
            <a:pPr>
              <a:lnSpc>
                <a:spcPct val="50000"/>
              </a:lnSpc>
            </a:pPr>
            <a:r>
              <a:rPr lang="sv-SE" altLang="en-US" dirty="0"/>
              <a:t>Output= </a:t>
            </a:r>
          </a:p>
          <a:p>
            <a:pPr>
              <a:lnSpc>
                <a:spcPct val="60000"/>
              </a:lnSpc>
            </a:pPr>
            <a:r>
              <a:rPr lang="sv-SE" altLang="en-US" dirty="0"/>
              <a:t>               0 </a:t>
            </a:r>
            <a:r>
              <a:rPr lang="sv-SE" altLang="en-US" dirty="0" smtClean="0"/>
              <a:t>         otherwise</a:t>
            </a:r>
            <a:endParaRPr lang="en-US" altLang="en-US" dirty="0"/>
          </a:p>
        </p:txBody>
      </p:sp>
      <p:sp>
        <p:nvSpPr>
          <p:cNvPr id="157703" name="Text Box 2055"/>
          <p:cNvSpPr txBox="1">
            <a:spLocks noChangeArrowheads="1"/>
          </p:cNvSpPr>
          <p:nvPr/>
        </p:nvSpPr>
        <p:spPr bwMode="auto">
          <a:xfrm>
            <a:off x="5181600" y="3748087"/>
            <a:ext cx="533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v-SE" altLang="en-US" sz="4800" dirty="0"/>
              <a:t>{</a:t>
            </a:r>
            <a:endParaRPr lang="en-US" altLang="en-US" sz="4800" dirty="0"/>
          </a:p>
        </p:txBody>
      </p:sp>
      <p:sp>
        <p:nvSpPr>
          <p:cNvPr id="157704" name="Rectangle 2056"/>
          <p:cNvSpPr>
            <a:spLocks noChangeArrowheads="1"/>
          </p:cNvSpPr>
          <p:nvPr/>
        </p:nvSpPr>
        <p:spPr bwMode="auto">
          <a:xfrm>
            <a:off x="6234113" y="3962400"/>
            <a:ext cx="54768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altLang="en-US" sz="2800" baseline="-25000" dirty="0">
                <a:sym typeface="Symbol" pitchFamily="18" charset="2"/>
              </a:rPr>
              <a:t>i=0</a:t>
            </a:r>
            <a:endParaRPr lang="en-US" altLang="en-US" sz="2800" baseline="-25000" dirty="0">
              <a:sym typeface="Symbol" pitchFamily="18" charset="2"/>
            </a:endParaRPr>
          </a:p>
        </p:txBody>
      </p:sp>
      <p:sp>
        <p:nvSpPr>
          <p:cNvPr id="157705" name="Line 2057"/>
          <p:cNvSpPr>
            <a:spLocks noChangeShapeType="1"/>
          </p:cNvSpPr>
          <p:nvPr/>
        </p:nvSpPr>
        <p:spPr bwMode="auto">
          <a:xfrm flipV="1">
            <a:off x="2819400" y="4267200"/>
            <a:ext cx="1600200" cy="5334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27533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7701"/>
                                        </p:tgtEl>
                                        <p:attrNameLst>
                                          <p:attrName>style.visibility</p:attrName>
                                        </p:attrNameLst>
                                      </p:cBhvr>
                                      <p:to>
                                        <p:strVal val="visible"/>
                                      </p:to>
                                    </p:set>
                                    <p:animEffect transition="in" filter="dissolve">
                                      <p:cBhvr>
                                        <p:cTn id="7" dur="500"/>
                                        <p:tgtEl>
                                          <p:spTgt spid="157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7CC56B1E-AD60-4D6F-B982-4CB7C069ABE3}" type="slidenum">
              <a:rPr lang="he-IL" altLang="en-US"/>
              <a:pPr/>
              <a:t>56</a:t>
            </a:fld>
            <a:endParaRPr lang="en-US" altLang="en-US"/>
          </a:p>
        </p:txBody>
      </p:sp>
      <p:sp>
        <p:nvSpPr>
          <p:cNvPr id="172034" name="Rectangle 2"/>
          <p:cNvSpPr>
            <a:spLocks noGrp="1" noChangeArrowheads="1"/>
          </p:cNvSpPr>
          <p:nvPr>
            <p:ph type="title"/>
          </p:nvPr>
        </p:nvSpPr>
        <p:spPr>
          <a:xfrm>
            <a:off x="1165225" y="381000"/>
            <a:ext cx="7793038" cy="893763"/>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lIns="92075" tIns="46038" rIns="92075" bIns="46038"/>
          <a:lstStyle/>
          <a:p>
            <a:pPr>
              <a:spcAft>
                <a:spcPts val="300"/>
              </a:spcAft>
            </a:pPr>
            <a:r>
              <a:rPr lang="en-US" altLang="en-US" b="1"/>
              <a:t>Learning algorithm</a:t>
            </a:r>
            <a:endParaRPr lang="en-GB" altLang="en-US" b="1"/>
          </a:p>
        </p:txBody>
      </p:sp>
      <p:sp>
        <p:nvSpPr>
          <p:cNvPr id="172035" name="Rectangle 3"/>
          <p:cNvSpPr>
            <a:spLocks noGrp="1" noChangeArrowheads="1"/>
          </p:cNvSpPr>
          <p:nvPr>
            <p:ph type="body" idx="1"/>
          </p:nvPr>
        </p:nvSpPr>
        <p:spPr>
          <a:xfrm>
            <a:off x="838200" y="1676400"/>
            <a:ext cx="7848600" cy="3886200"/>
          </a:xfrm>
          <a:solidFill>
            <a:srgbClr val="FFFF99"/>
          </a:solidFill>
          <a:ln cap="flat">
            <a:solidFill>
              <a:schemeClr val="tx1"/>
            </a:solidFill>
            <a:miter lim="800000"/>
            <a:headEnd/>
            <a:tailEnd/>
          </a:ln>
        </p:spPr>
        <p:txBody>
          <a:bodyPr lIns="92075" tIns="46038" rIns="92075" bIns="46038"/>
          <a:lstStyle/>
          <a:p>
            <a:pPr>
              <a:buFont typeface="Wingdings" pitchFamily="2" charset="2"/>
              <a:buNone/>
            </a:pPr>
            <a:r>
              <a:rPr lang="en-US" altLang="en-US" sz="2400" b="1" dirty="0"/>
              <a:t>While epoch produces an error</a:t>
            </a:r>
          </a:p>
          <a:p>
            <a:pPr lvl="1">
              <a:buFont typeface="Wingdings" pitchFamily="2" charset="2"/>
              <a:buNone/>
            </a:pPr>
            <a:r>
              <a:rPr lang="en-US" altLang="en-US" dirty="0">
                <a:latin typeface="Comic Sans MS" pitchFamily="66" charset="0"/>
              </a:rPr>
              <a:t>Present network with next inputs from epoch </a:t>
            </a:r>
          </a:p>
          <a:p>
            <a:pPr lvl="1">
              <a:buFont typeface="Wingdings" pitchFamily="2" charset="2"/>
              <a:buNone/>
            </a:pPr>
            <a:r>
              <a:rPr lang="en-US" altLang="en-US" dirty="0">
                <a:latin typeface="Comic Sans MS" pitchFamily="66" charset="0"/>
              </a:rPr>
              <a:t>Error = T – O</a:t>
            </a:r>
          </a:p>
          <a:p>
            <a:pPr lvl="1">
              <a:buFont typeface="Wingdings" pitchFamily="2" charset="2"/>
              <a:buNone/>
            </a:pPr>
            <a:r>
              <a:rPr lang="en-US" altLang="en-US" dirty="0">
                <a:latin typeface="Comic Sans MS" pitchFamily="66" charset="0"/>
              </a:rPr>
              <a:t>If Error &lt;&gt; 0 then</a:t>
            </a:r>
          </a:p>
          <a:p>
            <a:pPr marL="1166813" lvl="2" indent="-252413">
              <a:buFont typeface="Wingdings" pitchFamily="2" charset="2"/>
              <a:buNone/>
            </a:pPr>
            <a:r>
              <a:rPr lang="en-US" altLang="en-US" sz="2800" dirty="0" err="1">
                <a:latin typeface="Comic Sans MS" pitchFamily="66" charset="0"/>
              </a:rPr>
              <a:t>W</a:t>
            </a:r>
            <a:r>
              <a:rPr lang="en-US" altLang="en-US" sz="2800" baseline="-25000" dirty="0" err="1">
                <a:latin typeface="Comic Sans MS" pitchFamily="66" charset="0"/>
              </a:rPr>
              <a:t>j</a:t>
            </a:r>
            <a:r>
              <a:rPr lang="en-US" altLang="en-US" sz="2800" dirty="0">
                <a:latin typeface="Comic Sans MS" pitchFamily="66" charset="0"/>
              </a:rPr>
              <a:t> = </a:t>
            </a:r>
            <a:r>
              <a:rPr lang="en-US" altLang="en-US" sz="2800" dirty="0" err="1">
                <a:latin typeface="Comic Sans MS" pitchFamily="66" charset="0"/>
              </a:rPr>
              <a:t>W</a:t>
            </a:r>
            <a:r>
              <a:rPr lang="en-US" altLang="en-US" sz="2800" baseline="-25000" dirty="0" err="1">
                <a:latin typeface="Comic Sans MS" pitchFamily="66" charset="0"/>
              </a:rPr>
              <a:t>j</a:t>
            </a:r>
            <a:r>
              <a:rPr lang="en-US" altLang="en-US" sz="2800" dirty="0">
                <a:latin typeface="Comic Sans MS" pitchFamily="66" charset="0"/>
              </a:rPr>
              <a:t> + LR * </a:t>
            </a:r>
            <a:r>
              <a:rPr lang="en-US" altLang="en-US" sz="2800" dirty="0" err="1">
                <a:latin typeface="Comic Sans MS" pitchFamily="66" charset="0"/>
              </a:rPr>
              <a:t>I</a:t>
            </a:r>
            <a:r>
              <a:rPr lang="en-US" altLang="en-US" sz="2800" baseline="-25000" dirty="0" err="1">
                <a:latin typeface="Comic Sans MS" pitchFamily="66" charset="0"/>
              </a:rPr>
              <a:t>j</a:t>
            </a:r>
            <a:r>
              <a:rPr lang="en-US" altLang="en-US" sz="2800" dirty="0">
                <a:latin typeface="Comic Sans MS" pitchFamily="66" charset="0"/>
              </a:rPr>
              <a:t> * Error</a:t>
            </a:r>
          </a:p>
          <a:p>
            <a:pPr lvl="1">
              <a:buFont typeface="Wingdings" pitchFamily="2" charset="2"/>
              <a:buNone/>
            </a:pPr>
            <a:r>
              <a:rPr lang="en-US" altLang="en-US" dirty="0">
                <a:latin typeface="Comic Sans MS" pitchFamily="66" charset="0"/>
              </a:rPr>
              <a:t>End If</a:t>
            </a:r>
            <a:endParaRPr lang="en-US" altLang="en-US" sz="3200" dirty="0">
              <a:latin typeface="Comic Sans MS" pitchFamily="66" charset="0"/>
            </a:endParaRPr>
          </a:p>
          <a:p>
            <a:pPr>
              <a:buFont typeface="Wingdings" pitchFamily="2" charset="2"/>
              <a:buNone/>
            </a:pPr>
            <a:r>
              <a:rPr lang="en-US" altLang="en-US" sz="2400" b="1" dirty="0"/>
              <a:t>End While</a:t>
            </a:r>
            <a:endParaRPr lang="en-GB" altLang="en-US" sz="2000" b="1" dirty="0">
              <a:solidFill>
                <a:srgbClr val="00FF00"/>
              </a:solidFill>
            </a:endParaRPr>
          </a:p>
        </p:txBody>
      </p:sp>
    </p:spTree>
    <p:extLst>
      <p:ext uri="{BB962C8B-B14F-4D97-AF65-F5344CB8AC3E}">
        <p14:creationId xmlns:p14="http://schemas.microsoft.com/office/powerpoint/2010/main" val="4105131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2035"/>
                                        </p:tgtEl>
                                        <p:attrNameLst>
                                          <p:attrName>style.visibility</p:attrName>
                                        </p:attrNameLst>
                                      </p:cBhvr>
                                      <p:to>
                                        <p:strVal val="visible"/>
                                      </p:to>
                                    </p:set>
                                    <p:anim calcmode="lin" valueType="num">
                                      <p:cBhvr additive="base">
                                        <p:cTn id="7" dur="500" fill="hold"/>
                                        <p:tgtEl>
                                          <p:spTgt spid="172035"/>
                                        </p:tgtEl>
                                        <p:attrNameLst>
                                          <p:attrName>ppt_x</p:attrName>
                                        </p:attrNameLst>
                                      </p:cBhvr>
                                      <p:tavLst>
                                        <p:tav tm="0">
                                          <p:val>
                                            <p:strVal val="0-#ppt_w/2"/>
                                          </p:val>
                                        </p:tav>
                                        <p:tav tm="100000">
                                          <p:val>
                                            <p:strVal val="#ppt_x"/>
                                          </p:val>
                                        </p:tav>
                                      </p:tavLst>
                                    </p:anim>
                                    <p:anim calcmode="lin" valueType="num">
                                      <p:cBhvr additive="base">
                                        <p:cTn id="8" dur="500" fill="hold"/>
                                        <p:tgtEl>
                                          <p:spTgt spid="1720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39D96BE1-0E3C-4169-924D-0E0854E38C33}" type="slidenum">
              <a:rPr lang="he-IL" altLang="en-US"/>
              <a:pPr/>
              <a:t>57</a:t>
            </a:fld>
            <a:endParaRPr lang="en-US" altLang="en-US"/>
          </a:p>
        </p:txBody>
      </p:sp>
      <p:sp>
        <p:nvSpPr>
          <p:cNvPr id="176130" name="Rectangle 2050"/>
          <p:cNvSpPr>
            <a:spLocks noGrp="1" noChangeArrowheads="1"/>
          </p:cNvSpPr>
          <p:nvPr>
            <p:ph type="title"/>
          </p:nvPr>
        </p:nvSpPr>
        <p:spPr>
          <a:xfrm>
            <a:off x="509588" y="304800"/>
            <a:ext cx="7793038" cy="893763"/>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lIns="92075" tIns="46038" rIns="92075" bIns="46038"/>
          <a:lstStyle/>
          <a:p>
            <a:pPr algn="ctr" rtl="1">
              <a:spcAft>
                <a:spcPts val="300"/>
              </a:spcAft>
            </a:pPr>
            <a:r>
              <a:rPr lang="en-US" altLang="en-US" b="1" dirty="0"/>
              <a:t>Learning algorithm</a:t>
            </a:r>
            <a:endParaRPr lang="en-GB" altLang="en-US" b="1" dirty="0"/>
          </a:p>
        </p:txBody>
      </p:sp>
      <p:sp>
        <p:nvSpPr>
          <p:cNvPr id="176132" name="Text Box 2052"/>
          <p:cNvSpPr txBox="1">
            <a:spLocks noChangeArrowheads="1"/>
          </p:cNvSpPr>
          <p:nvPr/>
        </p:nvSpPr>
        <p:spPr bwMode="auto">
          <a:xfrm>
            <a:off x="509588" y="1676400"/>
            <a:ext cx="8253412"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47763" indent="-1147763" eaLnBrk="0" hangingPunct="0">
              <a:defRPr sz="2400">
                <a:solidFill>
                  <a:schemeClr val="tx1"/>
                </a:solidFill>
                <a:latin typeface="Times New Roman" pitchFamily="18" charset="0"/>
              </a:defRPr>
            </a:lvl1pPr>
            <a:lvl2pPr marL="2003425" eaLnBrk="0" hangingPunct="0">
              <a:defRPr sz="2400">
                <a:solidFill>
                  <a:schemeClr val="tx1"/>
                </a:solidFill>
                <a:latin typeface="Times New Roman" pitchFamily="18" charset="0"/>
              </a:defRPr>
            </a:lvl2pPr>
            <a:lvl3pPr marL="2193925" eaLnBrk="0" hangingPunct="0">
              <a:defRPr sz="2400">
                <a:solidFill>
                  <a:schemeClr val="tx1"/>
                </a:solidFill>
                <a:latin typeface="Times New Roman" pitchFamily="18" charset="0"/>
              </a:defRPr>
            </a:lvl3pPr>
            <a:lvl4pPr marL="2384425" eaLnBrk="0" hangingPunct="0">
              <a:defRPr sz="2400">
                <a:solidFill>
                  <a:schemeClr val="tx1"/>
                </a:solidFill>
                <a:latin typeface="Times New Roman" pitchFamily="18" charset="0"/>
              </a:defRPr>
            </a:lvl4pPr>
            <a:lvl5pPr marL="2574925" eaLnBrk="0" hangingPunct="0">
              <a:defRPr sz="2400">
                <a:solidFill>
                  <a:schemeClr val="tx1"/>
                </a:solidFill>
                <a:latin typeface="Times New Roman" pitchFamily="18" charset="0"/>
              </a:defRPr>
            </a:lvl5pPr>
            <a:lvl6pPr marL="3032125" eaLnBrk="0" fontAlgn="base" hangingPunct="0">
              <a:spcBef>
                <a:spcPct val="0"/>
              </a:spcBef>
              <a:spcAft>
                <a:spcPct val="0"/>
              </a:spcAft>
              <a:defRPr sz="2400">
                <a:solidFill>
                  <a:schemeClr val="tx1"/>
                </a:solidFill>
                <a:latin typeface="Times New Roman" pitchFamily="18" charset="0"/>
              </a:defRPr>
            </a:lvl6pPr>
            <a:lvl7pPr marL="3489325" eaLnBrk="0" fontAlgn="base" hangingPunct="0">
              <a:spcBef>
                <a:spcPct val="0"/>
              </a:spcBef>
              <a:spcAft>
                <a:spcPct val="0"/>
              </a:spcAft>
              <a:defRPr sz="2400">
                <a:solidFill>
                  <a:schemeClr val="tx1"/>
                </a:solidFill>
                <a:latin typeface="Times New Roman" pitchFamily="18" charset="0"/>
              </a:defRPr>
            </a:lvl7pPr>
            <a:lvl8pPr marL="3946525" eaLnBrk="0" fontAlgn="base" hangingPunct="0">
              <a:spcBef>
                <a:spcPct val="0"/>
              </a:spcBef>
              <a:spcAft>
                <a:spcPct val="0"/>
              </a:spcAft>
              <a:defRPr sz="2400">
                <a:solidFill>
                  <a:schemeClr val="tx1"/>
                </a:solidFill>
                <a:latin typeface="Times New Roman" pitchFamily="18" charset="0"/>
              </a:defRPr>
            </a:lvl8pPr>
            <a:lvl9pPr marL="4403725"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u="sng">
                <a:latin typeface="Tahoma" pitchFamily="34" charset="0"/>
              </a:rPr>
              <a:t>Epoch </a:t>
            </a:r>
            <a:r>
              <a:rPr lang="en-US" altLang="en-US" b="1">
                <a:latin typeface="Tahoma" pitchFamily="34" charset="0"/>
              </a:rPr>
              <a:t>: </a:t>
            </a:r>
            <a:r>
              <a:rPr lang="en-US" altLang="en-US">
                <a:latin typeface="Tahoma" pitchFamily="34" charset="0"/>
              </a:rPr>
              <a:t>Presentation of the entire training set to the neural network. </a:t>
            </a:r>
            <a:br>
              <a:rPr lang="en-US" altLang="en-US">
                <a:latin typeface="Tahoma" pitchFamily="34" charset="0"/>
              </a:rPr>
            </a:br>
            <a:r>
              <a:rPr lang="en-US" altLang="en-US">
                <a:latin typeface="Tahoma" pitchFamily="34" charset="0"/>
              </a:rPr>
              <a:t>In the case of the AND function an epoch consists of four sets of inputs being presented to the network (i.e. [0,0], [0,1], [1,0], [1,1])</a:t>
            </a:r>
          </a:p>
          <a:p>
            <a:pPr>
              <a:spcBef>
                <a:spcPct val="50000"/>
              </a:spcBef>
            </a:pPr>
            <a:r>
              <a:rPr lang="en-US" altLang="en-US" b="1" u="sng">
                <a:latin typeface="Tahoma" pitchFamily="34" charset="0"/>
              </a:rPr>
              <a:t>Error</a:t>
            </a:r>
            <a:r>
              <a:rPr lang="en-US" altLang="en-US">
                <a:latin typeface="Tahoma" pitchFamily="34" charset="0"/>
              </a:rPr>
              <a:t>: The error value is the amount by which the value output by the network differs from the target value. For example, if we required the network to output 0 and it output a 1, then   Error = -1</a:t>
            </a:r>
          </a:p>
        </p:txBody>
      </p:sp>
    </p:spTree>
    <p:extLst>
      <p:ext uri="{BB962C8B-B14F-4D97-AF65-F5344CB8AC3E}">
        <p14:creationId xmlns:p14="http://schemas.microsoft.com/office/powerpoint/2010/main" val="3251881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6132"/>
                                        </p:tgtEl>
                                        <p:attrNameLst>
                                          <p:attrName>style.visibility</p:attrName>
                                        </p:attrNameLst>
                                      </p:cBhvr>
                                      <p:to>
                                        <p:strVal val="visible"/>
                                      </p:to>
                                    </p:set>
                                    <p:animEffect transition="in" filter="slide(fromBottom)">
                                      <p:cBhvr>
                                        <p:cTn id="7" dur="500"/>
                                        <p:tgtEl>
                                          <p:spTgt spid="176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2"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9C6D38BB-307A-49FC-8E43-22BFF50BE3E7}" type="slidenum">
              <a:rPr lang="he-IL" altLang="en-US"/>
              <a:pPr/>
              <a:t>58</a:t>
            </a:fld>
            <a:endParaRPr lang="en-US" altLang="en-US"/>
          </a:p>
        </p:txBody>
      </p:sp>
      <p:sp>
        <p:nvSpPr>
          <p:cNvPr id="171010" name="Rectangle 2"/>
          <p:cNvSpPr>
            <a:spLocks noGrp="1" noChangeArrowheads="1"/>
          </p:cNvSpPr>
          <p:nvPr>
            <p:ph type="title"/>
          </p:nvPr>
        </p:nvSpPr>
        <p:spPr>
          <a:xfrm>
            <a:off x="1165225" y="381000"/>
            <a:ext cx="7793038" cy="893763"/>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lIns="92075" tIns="46038" rIns="92075" bIns="46038"/>
          <a:lstStyle/>
          <a:p>
            <a:pPr algn="ctr">
              <a:spcAft>
                <a:spcPts val="300"/>
              </a:spcAft>
            </a:pPr>
            <a:r>
              <a:rPr lang="en-US" altLang="en-US" b="1" dirty="0"/>
              <a:t>Learning algorithm</a:t>
            </a:r>
            <a:endParaRPr lang="en-GB" altLang="en-US" b="1" dirty="0"/>
          </a:p>
        </p:txBody>
      </p:sp>
      <p:sp>
        <p:nvSpPr>
          <p:cNvPr id="171012" name="Text Box 4"/>
          <p:cNvSpPr txBox="1">
            <a:spLocks noChangeArrowheads="1"/>
          </p:cNvSpPr>
          <p:nvPr/>
        </p:nvSpPr>
        <p:spPr bwMode="auto">
          <a:xfrm>
            <a:off x="609600" y="1676400"/>
            <a:ext cx="8305800"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47763" indent="-1147763" eaLnBrk="0" hangingPunct="0">
              <a:defRPr sz="2400">
                <a:solidFill>
                  <a:schemeClr val="tx1"/>
                </a:solidFill>
                <a:latin typeface="Times New Roman" pitchFamily="18" charset="0"/>
              </a:defRPr>
            </a:lvl1pPr>
            <a:lvl2pPr marL="2003425" eaLnBrk="0" hangingPunct="0">
              <a:defRPr sz="2400">
                <a:solidFill>
                  <a:schemeClr val="tx1"/>
                </a:solidFill>
                <a:latin typeface="Times New Roman" pitchFamily="18" charset="0"/>
              </a:defRPr>
            </a:lvl2pPr>
            <a:lvl3pPr marL="2193925" eaLnBrk="0" hangingPunct="0">
              <a:defRPr sz="2400">
                <a:solidFill>
                  <a:schemeClr val="tx1"/>
                </a:solidFill>
                <a:latin typeface="Times New Roman" pitchFamily="18" charset="0"/>
              </a:defRPr>
            </a:lvl3pPr>
            <a:lvl4pPr marL="2384425" eaLnBrk="0" hangingPunct="0">
              <a:defRPr sz="2400">
                <a:solidFill>
                  <a:schemeClr val="tx1"/>
                </a:solidFill>
                <a:latin typeface="Times New Roman" pitchFamily="18" charset="0"/>
              </a:defRPr>
            </a:lvl4pPr>
            <a:lvl5pPr marL="2574925" eaLnBrk="0" hangingPunct="0">
              <a:defRPr sz="2400">
                <a:solidFill>
                  <a:schemeClr val="tx1"/>
                </a:solidFill>
                <a:latin typeface="Times New Roman" pitchFamily="18" charset="0"/>
              </a:defRPr>
            </a:lvl5pPr>
            <a:lvl6pPr marL="3032125" eaLnBrk="0" fontAlgn="base" hangingPunct="0">
              <a:spcBef>
                <a:spcPct val="0"/>
              </a:spcBef>
              <a:spcAft>
                <a:spcPct val="0"/>
              </a:spcAft>
              <a:defRPr sz="2400">
                <a:solidFill>
                  <a:schemeClr val="tx1"/>
                </a:solidFill>
                <a:latin typeface="Times New Roman" pitchFamily="18" charset="0"/>
              </a:defRPr>
            </a:lvl6pPr>
            <a:lvl7pPr marL="3489325" eaLnBrk="0" fontAlgn="base" hangingPunct="0">
              <a:spcBef>
                <a:spcPct val="0"/>
              </a:spcBef>
              <a:spcAft>
                <a:spcPct val="0"/>
              </a:spcAft>
              <a:defRPr sz="2400">
                <a:solidFill>
                  <a:schemeClr val="tx1"/>
                </a:solidFill>
                <a:latin typeface="Times New Roman" pitchFamily="18" charset="0"/>
              </a:defRPr>
            </a:lvl7pPr>
            <a:lvl8pPr marL="3946525" eaLnBrk="0" fontAlgn="base" hangingPunct="0">
              <a:spcBef>
                <a:spcPct val="0"/>
              </a:spcBef>
              <a:spcAft>
                <a:spcPct val="0"/>
              </a:spcAft>
              <a:defRPr sz="2400">
                <a:solidFill>
                  <a:schemeClr val="tx1"/>
                </a:solidFill>
                <a:latin typeface="Times New Roman" pitchFamily="18" charset="0"/>
              </a:defRPr>
            </a:lvl8pPr>
            <a:lvl9pPr marL="4403725"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b="1" u="sng">
                <a:latin typeface="Tahoma" pitchFamily="34" charset="0"/>
              </a:rPr>
              <a:t>Target Value, T</a:t>
            </a:r>
            <a:r>
              <a:rPr lang="en-US" altLang="en-US" b="1">
                <a:latin typeface="Tahoma" pitchFamily="34" charset="0"/>
              </a:rPr>
              <a:t> </a:t>
            </a:r>
            <a:r>
              <a:rPr lang="en-US" altLang="en-US">
                <a:latin typeface="Tahoma" pitchFamily="34" charset="0"/>
              </a:rPr>
              <a:t>: When we are training a network we not only present it with the input but also with a value that we require the network to produce. For example, if we present the network with [1,1] for the AND function the target value will be 1</a:t>
            </a:r>
          </a:p>
          <a:p>
            <a:pPr>
              <a:lnSpc>
                <a:spcPct val="90000"/>
              </a:lnSpc>
              <a:spcBef>
                <a:spcPct val="50000"/>
              </a:spcBef>
            </a:pPr>
            <a:r>
              <a:rPr lang="en-US" altLang="en-US" b="1" u="sng">
                <a:latin typeface="Tahoma" pitchFamily="34" charset="0"/>
              </a:rPr>
              <a:t>Output , O</a:t>
            </a:r>
            <a:r>
              <a:rPr lang="en-US" altLang="en-US" b="1">
                <a:latin typeface="Tahoma" pitchFamily="34" charset="0"/>
              </a:rPr>
              <a:t> </a:t>
            </a:r>
            <a:r>
              <a:rPr lang="en-US" altLang="en-US">
                <a:latin typeface="Tahoma" pitchFamily="34" charset="0"/>
              </a:rPr>
              <a:t>: The output value from the neuron</a:t>
            </a:r>
          </a:p>
          <a:p>
            <a:pPr>
              <a:lnSpc>
                <a:spcPct val="90000"/>
              </a:lnSpc>
              <a:spcBef>
                <a:spcPct val="50000"/>
              </a:spcBef>
            </a:pPr>
            <a:r>
              <a:rPr lang="en-US" altLang="en-US" b="1" u="sng">
                <a:latin typeface="Tahoma" pitchFamily="34" charset="0"/>
              </a:rPr>
              <a:t>Ij </a:t>
            </a:r>
            <a:r>
              <a:rPr lang="en-US" altLang="en-US">
                <a:latin typeface="Tahoma" pitchFamily="34" charset="0"/>
              </a:rPr>
              <a:t>: Inputs being presented to the neuron</a:t>
            </a:r>
          </a:p>
          <a:p>
            <a:pPr>
              <a:lnSpc>
                <a:spcPct val="90000"/>
              </a:lnSpc>
              <a:spcBef>
                <a:spcPct val="50000"/>
              </a:spcBef>
            </a:pPr>
            <a:r>
              <a:rPr lang="en-US" altLang="en-US" b="1" u="sng">
                <a:latin typeface="Tahoma" pitchFamily="34" charset="0"/>
              </a:rPr>
              <a:t>Wj</a:t>
            </a:r>
            <a:r>
              <a:rPr lang="en-US" altLang="en-US" b="1" baseline="-25000">
                <a:latin typeface="Tahoma" pitchFamily="34" charset="0"/>
              </a:rPr>
              <a:t> </a:t>
            </a:r>
            <a:r>
              <a:rPr lang="en-US" altLang="en-US">
                <a:latin typeface="Tahoma" pitchFamily="34" charset="0"/>
              </a:rPr>
              <a:t>: Weight from input neuron (I</a:t>
            </a:r>
            <a:r>
              <a:rPr lang="en-US" altLang="en-US" b="1" baseline="-25000">
                <a:latin typeface="Tahoma" pitchFamily="34" charset="0"/>
              </a:rPr>
              <a:t>j</a:t>
            </a:r>
            <a:r>
              <a:rPr lang="en-US" altLang="en-US">
                <a:latin typeface="Tahoma" pitchFamily="34" charset="0"/>
              </a:rPr>
              <a:t>) to the output neuron</a:t>
            </a:r>
          </a:p>
          <a:p>
            <a:pPr>
              <a:lnSpc>
                <a:spcPct val="90000"/>
              </a:lnSpc>
              <a:spcBef>
                <a:spcPct val="50000"/>
              </a:spcBef>
            </a:pPr>
            <a:r>
              <a:rPr lang="en-US" altLang="en-US" b="1" u="sng">
                <a:latin typeface="Tahoma" pitchFamily="34" charset="0"/>
              </a:rPr>
              <a:t>LR </a:t>
            </a:r>
            <a:r>
              <a:rPr lang="en-US" altLang="en-US">
                <a:latin typeface="Tahoma" pitchFamily="34" charset="0"/>
              </a:rPr>
              <a:t>: The learning rate. This dictates how quickly the network converges. It is set by a matter of experimentation. It is typically 0.1</a:t>
            </a:r>
          </a:p>
        </p:txBody>
      </p:sp>
    </p:spTree>
    <p:extLst>
      <p:ext uri="{BB962C8B-B14F-4D97-AF65-F5344CB8AC3E}">
        <p14:creationId xmlns:p14="http://schemas.microsoft.com/office/powerpoint/2010/main" val="3220906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2"/>
                                        </p:tgtEl>
                                        <p:attrNameLst>
                                          <p:attrName>style.visibility</p:attrName>
                                        </p:attrNameLst>
                                      </p:cBhvr>
                                      <p:to>
                                        <p:strVal val="visible"/>
                                      </p:to>
                                    </p:set>
                                    <p:animEffect transition="in" filter="slide(fromBottom)">
                                      <p:cBhvr>
                                        <p:cTn id="7" dur="500"/>
                                        <p:tgtEl>
                                          <p:spTgt spid="17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70976B79-0DD0-4D71-841F-0C38EA70C66A}" type="slidenum">
              <a:rPr lang="he-IL" smtClean="0"/>
              <a:pPr/>
              <a:t>59</a:t>
            </a:fld>
            <a:endParaRPr lang="en-US"/>
          </a:p>
        </p:txBody>
      </p:sp>
      <p:pic>
        <p:nvPicPr>
          <p:cNvPr id="452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20" y="457200"/>
            <a:ext cx="9073008"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776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E4F4D260-9C88-4D35-A868-07DEBEC1953D}" type="slidenum">
              <a:rPr lang="he-IL" altLang="en-US" sz="1400"/>
              <a:pPr eaLnBrk="1" hangingPunct="1"/>
              <a:t>6</a:t>
            </a:fld>
            <a:endParaRPr lang="en-US" altLang="en-US" sz="1400"/>
          </a:p>
        </p:txBody>
      </p:sp>
      <p:sp>
        <p:nvSpPr>
          <p:cNvPr id="11267" name="Rectangle 2"/>
          <p:cNvSpPr>
            <a:spLocks noGrp="1" noChangeArrowheads="1"/>
          </p:cNvSpPr>
          <p:nvPr>
            <p:ph type="title"/>
          </p:nvPr>
        </p:nvSpPr>
        <p:spPr/>
        <p:txBody>
          <a:bodyPr/>
          <a:lstStyle/>
          <a:p>
            <a:pPr eaLnBrk="1" hangingPunct="1"/>
            <a:endParaRPr lang="en-US" altLang="en-US" smtClean="0"/>
          </a:p>
        </p:txBody>
      </p:sp>
      <p:pic>
        <p:nvPicPr>
          <p:cNvPr id="11268" name="Picture 4" descr="P1010009"/>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0825" y="188913"/>
            <a:ext cx="5486400" cy="4114800"/>
          </a:xfrm>
          <a:noFill/>
        </p:spPr>
      </p:pic>
      <p:pic>
        <p:nvPicPr>
          <p:cNvPr id="11269" name="Picture 5" descr="P1010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906463"/>
            <a:ext cx="38671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CIMG1377.JPG"/>
          <p:cNvPicPr>
            <a:picLocks noChangeAspect="1"/>
          </p:cNvPicPr>
          <p:nvPr/>
        </p:nvPicPr>
        <p:blipFill>
          <a:blip r:embed="rId4">
            <a:extLst>
              <a:ext uri="{28A0092B-C50C-407E-A947-70E740481C1C}">
                <a14:useLocalDpi xmlns:a14="http://schemas.microsoft.com/office/drawing/2010/main" val="0"/>
              </a:ext>
            </a:extLst>
          </a:blip>
          <a:srcRect l="27356" t="17734" r="28874" b="23151"/>
          <a:stretch>
            <a:fillRect/>
          </a:stretch>
        </p:blipFill>
        <p:spPr bwMode="auto">
          <a:xfrm>
            <a:off x="2770188" y="3429000"/>
            <a:ext cx="28829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62" name="Picture 2" descr="C:\Users\user\Pictures\2014\2014-01-09 20.00.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209" y="3421743"/>
            <a:ext cx="25717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833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70976B79-0DD0-4D71-841F-0C38EA70C66A}" type="slidenum">
              <a:rPr lang="he-IL" smtClean="0"/>
              <a:pPr/>
              <a:t>60</a:t>
            </a:fld>
            <a:endParaRPr lang="en-US"/>
          </a:p>
        </p:txBody>
      </p:sp>
      <p:pic>
        <p:nvPicPr>
          <p:cNvPr id="453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229"/>
            <a:ext cx="9056602"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1812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70976B79-0DD0-4D71-841F-0C38EA70C66A}" type="slidenum">
              <a:rPr lang="he-IL" smtClean="0"/>
              <a:pPr/>
              <a:t>61</a:t>
            </a:fld>
            <a:endParaRPr lang="en-US"/>
          </a:p>
        </p:txBody>
      </p:sp>
      <p:pic>
        <p:nvPicPr>
          <p:cNvPr id="454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771524"/>
            <a:ext cx="8529399"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7535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Using ML for Deception</a:t>
            </a:r>
            <a:r>
              <a:rPr lang="en-US" dirty="0" smtClean="0"/>
              <a:t>, Fraud and </a:t>
            </a:r>
            <a:r>
              <a:rPr lang="en-US" dirty="0" smtClean="0"/>
              <a:t>Cheating identifications</a:t>
            </a:r>
            <a:endParaRPr lang="en-US" dirty="0"/>
          </a:p>
        </p:txBody>
      </p:sp>
      <p:sp>
        <p:nvSpPr>
          <p:cNvPr id="3" name="Content Placeholder 2"/>
          <p:cNvSpPr>
            <a:spLocks noGrp="1"/>
          </p:cNvSpPr>
          <p:nvPr>
            <p:ph idx="1"/>
          </p:nvPr>
        </p:nvSpPr>
        <p:spPr>
          <a:xfrm>
            <a:off x="457200" y="2040017"/>
            <a:ext cx="8229600" cy="4389120"/>
          </a:xfrm>
        </p:spPr>
        <p:txBody>
          <a:bodyPr>
            <a:normAutofit/>
          </a:bodyPr>
          <a:lstStyle/>
          <a:p>
            <a:pPr marL="274320" lvl="1" indent="-274320">
              <a:buClr>
                <a:schemeClr val="accent3"/>
              </a:buClr>
              <a:buSzPct val="95000"/>
            </a:pPr>
            <a:r>
              <a:rPr lang="en-US" dirty="0" smtClean="0"/>
              <a:t>From Psychology </a:t>
            </a:r>
            <a:r>
              <a:rPr lang="en-US" dirty="0"/>
              <a:t>(Ekman</a:t>
            </a:r>
            <a:r>
              <a:rPr lang="en-US" dirty="0" smtClean="0"/>
              <a:t>):</a:t>
            </a:r>
          </a:p>
          <a:p>
            <a:pPr lvl="1"/>
            <a:r>
              <a:rPr lang="en-US" dirty="0" smtClean="0"/>
              <a:t>It </a:t>
            </a:r>
            <a:r>
              <a:rPr lang="en-US" dirty="0"/>
              <a:t>is not a simple matter to catch </a:t>
            </a:r>
            <a:r>
              <a:rPr lang="en-US" dirty="0" smtClean="0"/>
              <a:t>lies. </a:t>
            </a:r>
          </a:p>
          <a:p>
            <a:pPr lvl="1"/>
            <a:r>
              <a:rPr lang="en-US" dirty="0" smtClean="0"/>
              <a:t>People </a:t>
            </a:r>
            <a:r>
              <a:rPr lang="en-US" dirty="0"/>
              <a:t>give away lies through body language and </a:t>
            </a:r>
            <a:r>
              <a:rPr lang="en-US" dirty="0" smtClean="0"/>
              <a:t>tone.</a:t>
            </a:r>
            <a:endParaRPr lang="en-US" dirty="0"/>
          </a:p>
          <a:p>
            <a:r>
              <a:rPr lang="en-US" dirty="0" smtClean="0"/>
              <a:t>Automatic detection of lies</a:t>
            </a:r>
          </a:p>
          <a:p>
            <a:pPr lvl="1"/>
            <a:r>
              <a:rPr lang="en-US" dirty="0" smtClean="0"/>
              <a:t>Using video / audio / text data.</a:t>
            </a:r>
          </a:p>
          <a:p>
            <a:r>
              <a:rPr lang="en-US" dirty="0" smtClean="0"/>
              <a:t>In our work we focus on discussion based environments.</a:t>
            </a:r>
          </a:p>
        </p:txBody>
      </p:sp>
      <p:pic>
        <p:nvPicPr>
          <p:cNvPr id="5122" name="Picture 2" descr="http://t1.gstatic.com/images?q=tbn:ANd9GcSx6C0xooCAyJOAhwhYKw6MfUtJ8B58piBRYe83c9l4xkkYP2CgZg"/>
          <p:cNvPicPr>
            <a:picLocks noChangeAspect="1" noChangeArrowheads="1"/>
          </p:cNvPicPr>
          <p:nvPr/>
        </p:nvPicPr>
        <p:blipFill>
          <a:blip r:embed="rId3" cstate="print"/>
          <a:srcRect/>
          <a:stretch>
            <a:fillRect/>
          </a:stretch>
        </p:blipFill>
        <p:spPr bwMode="auto">
          <a:xfrm>
            <a:off x="6629400" y="3962400"/>
            <a:ext cx="2245864" cy="2514600"/>
          </a:xfrm>
          <a:prstGeom prst="rect">
            <a:avLst/>
          </a:prstGeom>
          <a:noFill/>
        </p:spPr>
      </p:pic>
      <p:pic>
        <p:nvPicPr>
          <p:cNvPr id="5126" name="Picture 6" descr="http://sheltergirl.files.wordpress.com/2009/12/pinocchio.jpg?w=270"/>
          <p:cNvPicPr>
            <a:picLocks noChangeAspect="1" noChangeArrowheads="1"/>
          </p:cNvPicPr>
          <p:nvPr/>
        </p:nvPicPr>
        <p:blipFill>
          <a:blip r:embed="rId4" cstate="print"/>
          <a:srcRect/>
          <a:stretch>
            <a:fillRect/>
          </a:stretch>
        </p:blipFill>
        <p:spPr bwMode="auto">
          <a:xfrm>
            <a:off x="170793" y="5087056"/>
            <a:ext cx="1505607" cy="1578100"/>
          </a:xfrm>
          <a:prstGeom prst="rect">
            <a:avLst/>
          </a:prstGeom>
          <a:noFill/>
        </p:spPr>
      </p:pic>
      <p:pic>
        <p:nvPicPr>
          <p:cNvPr id="8" name="Picture 8" descr="http://t0.gstatic.com/images?q=tbn:ANd9GcQ_PHm_z21HArWHFkg7FTJvTJzeuy3l7Tuef5iYmyrz3sOJg6M-kw"/>
          <p:cNvPicPr>
            <a:picLocks noChangeAspect="1" noChangeArrowheads="1"/>
          </p:cNvPicPr>
          <p:nvPr/>
        </p:nvPicPr>
        <p:blipFill>
          <a:blip r:embed="rId5" cstate="print"/>
          <a:stretch>
            <a:fillRect/>
          </a:stretch>
        </p:blipFill>
        <p:spPr bwMode="auto">
          <a:xfrm>
            <a:off x="914400" y="1763555"/>
            <a:ext cx="3733800" cy="4942045"/>
          </a:xfrm>
          <a:prstGeom prst="rect">
            <a:avLst/>
          </a:prstGeom>
          <a:noFill/>
        </p:spPr>
      </p:pic>
      <p:pic>
        <p:nvPicPr>
          <p:cNvPr id="12292" name="Picture 4" descr="http://www.cartoonstock.com/lowres/gra070616l.jpg"/>
          <p:cNvPicPr>
            <a:picLocks noChangeAspect="1" noChangeArrowheads="1"/>
          </p:cNvPicPr>
          <p:nvPr/>
        </p:nvPicPr>
        <p:blipFill>
          <a:blip r:embed="rId6" cstate="print"/>
          <a:stretch>
            <a:fillRect/>
          </a:stretch>
        </p:blipFill>
        <p:spPr bwMode="auto">
          <a:xfrm>
            <a:off x="3276600" y="2057899"/>
            <a:ext cx="3133725" cy="3742327"/>
          </a:xfrm>
          <a:prstGeom prst="rect">
            <a:avLst/>
          </a:prstGeom>
          <a:noFill/>
        </p:spPr>
      </p:pic>
      <p:pic>
        <p:nvPicPr>
          <p:cNvPr id="12294" name="Picture 6" descr="http://www.davemanuel.com/images/bernard_l_madoff_securities_logo.gif"/>
          <p:cNvPicPr>
            <a:picLocks noChangeAspect="1" noChangeArrowheads="1"/>
          </p:cNvPicPr>
          <p:nvPr/>
        </p:nvPicPr>
        <p:blipFill>
          <a:blip r:embed="rId7" cstate="print"/>
          <a:srcRect/>
          <a:stretch>
            <a:fillRect/>
          </a:stretch>
        </p:blipFill>
        <p:spPr bwMode="auto">
          <a:xfrm>
            <a:off x="5257800" y="2362200"/>
            <a:ext cx="3231696" cy="1022458"/>
          </a:xfrm>
          <a:prstGeom prst="rect">
            <a:avLst/>
          </a:prstGeom>
          <a:noFill/>
        </p:spPr>
      </p:pic>
    </p:spTree>
    <p:extLst>
      <p:ext uri="{BB962C8B-B14F-4D97-AF65-F5344CB8AC3E}">
        <p14:creationId xmlns:p14="http://schemas.microsoft.com/office/powerpoint/2010/main" val="2047043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linds(horizontal)">
                                      <p:cBhvr>
                                        <p:cTn id="12" dur="500"/>
                                        <p:tgtEl>
                                          <p:spTgt spid="5122"/>
                                        </p:tgtEl>
                                      </p:cBhvr>
                                    </p:animEffec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3" presetClass="entr" presetSubtype="10" fill="hold" nodeType="withEffect">
                                  <p:stCondLst>
                                    <p:cond delay="0"/>
                                  </p:stCondLst>
                                  <p:childTnLst>
                                    <p:set>
                                      <p:cBhvr>
                                        <p:cTn id="16" dur="1" fill="hold">
                                          <p:stCondLst>
                                            <p:cond delay="0"/>
                                          </p:stCondLst>
                                        </p:cTn>
                                        <p:tgtEl>
                                          <p:spTgt spid="12294"/>
                                        </p:tgtEl>
                                        <p:attrNameLst>
                                          <p:attrName>style.visibility</p:attrName>
                                        </p:attrNameLst>
                                      </p:cBhvr>
                                      <p:to>
                                        <p:strVal val="visible"/>
                                      </p:to>
                                    </p:set>
                                    <p:animEffect transition="in" filter="blinds(horizontal)">
                                      <p:cBhvr>
                                        <p:cTn id="17" dur="500"/>
                                        <p:tgtEl>
                                          <p:spTgt spid="1229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292"/>
                                        </p:tgtEl>
                                        <p:attrNameLst>
                                          <p:attrName>style.visibility</p:attrName>
                                        </p:attrNameLst>
                                      </p:cBhvr>
                                      <p:to>
                                        <p:strVal val="visible"/>
                                      </p:to>
                                    </p:set>
                                    <p:animEffect transition="in" filter="blinds(horizontal)">
                                      <p:cBhvr>
                                        <p:cTn id="22" dur="500"/>
                                        <p:tgtEl>
                                          <p:spTgt spid="12292"/>
                                        </p:tgtEl>
                                      </p:cBhvr>
                                    </p:animEffect>
                                  </p:childTnLst>
                                </p:cTn>
                              </p:par>
                              <p:par>
                                <p:cTn id="23" presetID="1" presetClass="exit" presetSubtype="0" fill="hold" nodeType="withEffect">
                                  <p:stCondLst>
                                    <p:cond delay="0"/>
                                  </p:stCondLst>
                                  <p:childTnLst>
                                    <p:set>
                                      <p:cBhvr>
                                        <p:cTn id="24" dur="1" fill="hold">
                                          <p:stCondLst>
                                            <p:cond delay="0"/>
                                          </p:stCondLst>
                                        </p:cTn>
                                        <p:tgtEl>
                                          <p:spTgt spid="1229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2292"/>
                                        </p:tgtEl>
                                        <p:attrNameLst>
                                          <p:attrName>style.visibility</p:attrName>
                                        </p:attrNameLst>
                                      </p:cBhvr>
                                      <p:to>
                                        <p:strVal val="hidden"/>
                                      </p:to>
                                    </p:set>
                                  </p:childTnLst>
                                </p:cTn>
                              </p:par>
                              <p:par>
                                <p:cTn id="29" presetID="3" presetClass="entr" presetSubtype="10" fill="hold" nodeType="withEffect">
                                  <p:stCondLst>
                                    <p:cond delay="0"/>
                                  </p:stCondLst>
                                  <p:childTnLst>
                                    <p:set>
                                      <p:cBhvr>
                                        <p:cTn id="30" dur="1" fill="hold">
                                          <p:stCondLst>
                                            <p:cond delay="0"/>
                                          </p:stCondLst>
                                        </p:cTn>
                                        <p:tgtEl>
                                          <p:spTgt spid="5126"/>
                                        </p:tgtEl>
                                        <p:attrNameLst>
                                          <p:attrName>style.visibility</p:attrName>
                                        </p:attrNameLst>
                                      </p:cBhvr>
                                      <p:to>
                                        <p:strVal val="visible"/>
                                      </p:to>
                                    </p:set>
                                    <p:animEffect transition="in" filter="blinds(horizontal)">
                                      <p:cBhvr>
                                        <p:cTn id="31" dur="500"/>
                                        <p:tgtEl>
                                          <p:spTgt spid="512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blinds(horizontal)">
                                      <p:cBhvr>
                                        <p:cTn id="34" dur="500"/>
                                        <p:tgtEl>
                                          <p:spTgt spid="3">
                                            <p:txEl>
                                              <p:pRg st="0" end="0"/>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blinds(horizontal)">
                                      <p:cBhvr>
                                        <p:cTn id="37" dur="500"/>
                                        <p:tgtEl>
                                          <p:spTgt spid="3">
                                            <p:txEl>
                                              <p:pRg st="1" end="1"/>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blinds(horizontal)">
                                      <p:cBhvr>
                                        <p:cTn id="40" dur="500"/>
                                        <p:tgtEl>
                                          <p:spTgt spid="3">
                                            <p:txEl>
                                              <p:pRg st="2" end="2"/>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blinds(horizontal)">
                                      <p:cBhvr>
                                        <p:cTn id="43" dur="500"/>
                                        <p:tgtEl>
                                          <p:spTgt spid="3">
                                            <p:txEl>
                                              <p:pRg st="3" end="3"/>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blinds(horizontal)">
                                      <p:cBhvr>
                                        <p:cTn id="46" dur="500"/>
                                        <p:tgtEl>
                                          <p:spTgt spid="3">
                                            <p:txEl>
                                              <p:pRg st="4" end="4"/>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blinds(horizontal)">
                                      <p:cBhvr>
                                        <p:cTn id="4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Text Deception in Discussion Based Environments</a:t>
            </a:r>
            <a:endParaRPr lang="en-US" dirty="0"/>
          </a:p>
        </p:txBody>
      </p:sp>
      <p:pic>
        <p:nvPicPr>
          <p:cNvPr id="20482" name="Picture 2" descr="http://www.digital-detective.co.uk/images/Digital_Detective_Forensic_Forum.png"/>
          <p:cNvPicPr>
            <a:picLocks noChangeAspect="1" noChangeArrowheads="1"/>
          </p:cNvPicPr>
          <p:nvPr/>
        </p:nvPicPr>
        <p:blipFill>
          <a:blip r:embed="rId2" cstate="print"/>
          <a:srcRect/>
          <a:stretch>
            <a:fillRect/>
          </a:stretch>
        </p:blipFill>
        <p:spPr bwMode="auto">
          <a:xfrm>
            <a:off x="381000" y="2057400"/>
            <a:ext cx="4743450" cy="3743325"/>
          </a:xfrm>
          <a:prstGeom prst="rect">
            <a:avLst/>
          </a:prstGeom>
          <a:noFill/>
        </p:spPr>
      </p:pic>
      <p:pic>
        <p:nvPicPr>
          <p:cNvPr id="20485" name="Picture 5" descr="C:\Research\Pirate\slides\talkbacks.png"/>
          <p:cNvPicPr>
            <a:picLocks noChangeAspect="1" noChangeArrowheads="1"/>
          </p:cNvPicPr>
          <p:nvPr/>
        </p:nvPicPr>
        <p:blipFill>
          <a:blip r:embed="rId3" cstate="print"/>
          <a:srcRect/>
          <a:stretch>
            <a:fillRect/>
          </a:stretch>
        </p:blipFill>
        <p:spPr bwMode="auto">
          <a:xfrm>
            <a:off x="2209800" y="1934096"/>
            <a:ext cx="3529012" cy="4923904"/>
          </a:xfrm>
          <a:prstGeom prst="rect">
            <a:avLst/>
          </a:prstGeom>
          <a:noFill/>
        </p:spPr>
      </p:pic>
      <p:pic>
        <p:nvPicPr>
          <p:cNvPr id="20484" name="Picture 4" descr="http://edn.embarcadero.com/article/images/38174/0300000B.png"/>
          <p:cNvPicPr>
            <a:picLocks noChangeAspect="1" noChangeArrowheads="1"/>
          </p:cNvPicPr>
          <p:nvPr/>
        </p:nvPicPr>
        <p:blipFill>
          <a:blip r:embed="rId4" cstate="print"/>
          <a:srcRect/>
          <a:stretch>
            <a:fillRect/>
          </a:stretch>
        </p:blipFill>
        <p:spPr bwMode="auto">
          <a:xfrm>
            <a:off x="4439528" y="2853396"/>
            <a:ext cx="4648200" cy="3743325"/>
          </a:xfrm>
          <a:prstGeom prst="rect">
            <a:avLst/>
          </a:prstGeom>
          <a:noFill/>
        </p:spPr>
      </p:pic>
    </p:spTree>
    <p:extLst>
      <p:ext uri="{BB962C8B-B14F-4D97-AF65-F5344CB8AC3E}">
        <p14:creationId xmlns:p14="http://schemas.microsoft.com/office/powerpoint/2010/main" val="2374964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linds(horizont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blinds(horizontal)">
                                      <p:cBhvr>
                                        <p:cTn id="12" dur="500"/>
                                        <p:tgtEl>
                                          <p:spTgt spid="2048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484"/>
                                        </p:tgtEl>
                                        <p:attrNameLst>
                                          <p:attrName>style.visibility</p:attrName>
                                        </p:attrNameLst>
                                      </p:cBhvr>
                                      <p:to>
                                        <p:strVal val="visible"/>
                                      </p:to>
                                    </p:set>
                                    <p:animEffect transition="in" filter="blinds(horizontal)">
                                      <p:cBhvr>
                                        <p:cTn id="17"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an Agent?</a:t>
            </a:r>
            <a:endParaRPr lang="en-US" dirty="0"/>
          </a:p>
        </p:txBody>
      </p:sp>
      <p:sp>
        <p:nvSpPr>
          <p:cNvPr id="3" name="Content Placeholder 2"/>
          <p:cNvSpPr>
            <a:spLocks noGrp="1"/>
          </p:cNvSpPr>
          <p:nvPr>
            <p:ph idx="1"/>
          </p:nvPr>
        </p:nvSpPr>
        <p:spPr/>
        <p:txBody>
          <a:bodyPr/>
          <a:lstStyle/>
          <a:p>
            <a:r>
              <a:rPr lang="en-US" dirty="0" smtClean="0"/>
              <a:t>The agent may be implanted as an ordinary player when one can’t control the system.</a:t>
            </a:r>
          </a:p>
          <a:p>
            <a:r>
              <a:rPr lang="en-US" dirty="0" smtClean="0"/>
              <a:t>Since agents interacting with humans become more and more popular, future agents will also need to deal with deception.</a:t>
            </a:r>
          </a:p>
          <a:p>
            <a:r>
              <a:rPr lang="en-US" dirty="0" smtClean="0"/>
              <a:t>Agents goals (in discussion based environments):</a:t>
            </a:r>
          </a:p>
          <a:p>
            <a:pPr lvl="1"/>
            <a:r>
              <a:rPr lang="en-US" dirty="0" smtClean="0"/>
              <a:t>Detect deceiver.</a:t>
            </a:r>
          </a:p>
          <a:p>
            <a:pPr lvl="1"/>
            <a:r>
              <a:rPr lang="en-US" dirty="0" smtClean="0"/>
              <a:t>Convince others on his presence.</a:t>
            </a:r>
          </a:p>
          <a:p>
            <a:pPr lvl="1"/>
            <a:r>
              <a:rPr lang="en-US" dirty="0" smtClean="0"/>
              <a:t>Avoid raising suspicion itself.</a:t>
            </a:r>
            <a:endParaRPr lang="en-US" dirty="0"/>
          </a:p>
        </p:txBody>
      </p:sp>
      <p:sp>
        <p:nvSpPr>
          <p:cNvPr id="4" name="TextBox 3"/>
          <p:cNvSpPr txBox="1"/>
          <p:nvPr/>
        </p:nvSpPr>
        <p:spPr>
          <a:xfrm>
            <a:off x="662063" y="5943600"/>
            <a:ext cx="7379071" cy="646331"/>
          </a:xfrm>
          <a:prstGeom prst="rect">
            <a:avLst/>
          </a:prstGeom>
          <a:noFill/>
        </p:spPr>
        <p:txBody>
          <a:bodyPr wrap="none" rtlCol="0">
            <a:spAutoFit/>
          </a:bodyPr>
          <a:lstStyle/>
          <a:p>
            <a:r>
              <a:rPr lang="en-US" dirty="0" smtClean="0"/>
              <a:t>Azaria, Richardson, </a:t>
            </a:r>
            <a:r>
              <a:rPr lang="en-US" dirty="0"/>
              <a:t>Kraus S, </a:t>
            </a:r>
            <a:endParaRPr lang="en-US" dirty="0" smtClean="0"/>
          </a:p>
          <a:p>
            <a:r>
              <a:rPr lang="en-US" dirty="0" smtClean="0"/>
              <a:t>Autonomous </a:t>
            </a:r>
            <a:r>
              <a:rPr lang="en-US" dirty="0"/>
              <a:t>Agent for Deception Detection, </a:t>
            </a:r>
            <a:r>
              <a:rPr lang="en-US" dirty="0" smtClean="0"/>
              <a:t>HAIDM </a:t>
            </a:r>
            <a:r>
              <a:rPr lang="en-US" dirty="0"/>
              <a:t>(In AAMAS) 2013</a:t>
            </a:r>
          </a:p>
        </p:txBody>
      </p:sp>
    </p:spTree>
    <p:extLst>
      <p:ext uri="{BB962C8B-B14F-4D97-AF65-F5344CB8AC3E}">
        <p14:creationId xmlns:p14="http://schemas.microsoft.com/office/powerpoint/2010/main" val="3024625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Pirate Game - Story</a:t>
            </a:r>
            <a:endParaRPr lang="en-US" dirty="0"/>
          </a:p>
        </p:txBody>
      </p:sp>
      <p:pic>
        <p:nvPicPr>
          <p:cNvPr id="7171" name="Picture 3"/>
          <p:cNvPicPr>
            <a:picLocks noChangeAspect="1" noChangeArrowheads="1"/>
          </p:cNvPicPr>
          <p:nvPr/>
        </p:nvPicPr>
        <p:blipFill>
          <a:blip r:embed="rId3" cstate="print"/>
          <a:stretch>
            <a:fillRect/>
          </a:stretch>
        </p:blipFill>
        <p:spPr bwMode="auto">
          <a:xfrm>
            <a:off x="762000" y="2362200"/>
            <a:ext cx="3276600" cy="2784406"/>
          </a:xfrm>
          <a:prstGeom prst="rect">
            <a:avLst/>
          </a:prstGeom>
          <a:noFill/>
          <a:ln w="9525">
            <a:noFill/>
            <a:miter lim="800000"/>
            <a:headEnd/>
            <a:tailEnd/>
          </a:ln>
        </p:spPr>
      </p:pic>
      <p:pic>
        <p:nvPicPr>
          <p:cNvPr id="7173" name="Picture 5" descr="http://us.123rf.com/400wm/400/400/jossdiim/jossdiim1202/jossdiim120200025/12413777-vector-illustration-of-treasure-chest-on-white-background.jpg"/>
          <p:cNvPicPr>
            <a:picLocks noChangeAspect="1" noChangeArrowheads="1"/>
          </p:cNvPicPr>
          <p:nvPr/>
        </p:nvPicPr>
        <p:blipFill>
          <a:blip r:embed="rId4" cstate="print"/>
          <a:srcRect/>
          <a:stretch>
            <a:fillRect/>
          </a:stretch>
        </p:blipFill>
        <p:spPr bwMode="auto">
          <a:xfrm>
            <a:off x="4953000" y="1905000"/>
            <a:ext cx="3943350" cy="3743325"/>
          </a:xfrm>
          <a:prstGeom prst="rect">
            <a:avLst/>
          </a:prstGeom>
          <a:noFill/>
        </p:spPr>
      </p:pic>
      <p:pic>
        <p:nvPicPr>
          <p:cNvPr id="7175" name="Picture 7" descr="http://us.123rf.com/400wm/400/400/antonbrand/antonbrand1108/antonbrand110800027/10418381-cartoon-of-a-pirate-with-a-cutlass-isolated.jpg"/>
          <p:cNvPicPr>
            <a:picLocks noChangeAspect="1" noChangeArrowheads="1"/>
          </p:cNvPicPr>
          <p:nvPr/>
        </p:nvPicPr>
        <p:blipFill>
          <a:blip r:embed="rId5" cstate="print"/>
          <a:srcRect/>
          <a:stretch>
            <a:fillRect/>
          </a:stretch>
        </p:blipFill>
        <p:spPr bwMode="auto">
          <a:xfrm>
            <a:off x="4191000" y="2057400"/>
            <a:ext cx="2143125" cy="3743325"/>
          </a:xfrm>
          <a:prstGeom prst="rect">
            <a:avLst/>
          </a:prstGeom>
          <a:noFill/>
        </p:spPr>
      </p:pic>
      <p:pic>
        <p:nvPicPr>
          <p:cNvPr id="7177" name="Picture 9" descr="http://maristpoll.marist.edu/wp-content/uploads/2011/11/Ballot-Box_290.jpg"/>
          <p:cNvPicPr>
            <a:picLocks noChangeAspect="1" noChangeArrowheads="1"/>
          </p:cNvPicPr>
          <p:nvPr/>
        </p:nvPicPr>
        <p:blipFill>
          <a:blip r:embed="rId6" cstate="print"/>
          <a:srcRect/>
          <a:stretch>
            <a:fillRect/>
          </a:stretch>
        </p:blipFill>
        <p:spPr bwMode="auto">
          <a:xfrm>
            <a:off x="2819400" y="3048000"/>
            <a:ext cx="2762250" cy="1905000"/>
          </a:xfrm>
          <a:prstGeom prst="rect">
            <a:avLst/>
          </a:prstGeom>
          <a:noFill/>
        </p:spPr>
      </p:pic>
      <p:pic>
        <p:nvPicPr>
          <p:cNvPr id="7179" name="Picture 11" descr="http://www.colourbox.com/preview/3765701-537291-vector-golden-coins.jpg"/>
          <p:cNvPicPr>
            <a:picLocks noChangeAspect="1" noChangeArrowheads="1"/>
          </p:cNvPicPr>
          <p:nvPr/>
        </p:nvPicPr>
        <p:blipFill>
          <a:blip r:embed="rId7" cstate="print"/>
          <a:srcRect/>
          <a:stretch>
            <a:fillRect/>
          </a:stretch>
        </p:blipFill>
        <p:spPr bwMode="auto">
          <a:xfrm>
            <a:off x="6096000" y="3352800"/>
            <a:ext cx="765990" cy="609600"/>
          </a:xfrm>
          <a:prstGeom prst="rect">
            <a:avLst/>
          </a:prstGeom>
          <a:noFill/>
        </p:spPr>
      </p:pic>
      <p:pic>
        <p:nvPicPr>
          <p:cNvPr id="7181" name="Picture 13" descr="http://www.colourbox.com/preview/3765701-537291-vector-golden-coins.jpg"/>
          <p:cNvPicPr>
            <a:picLocks noChangeAspect="1" noChangeArrowheads="1"/>
          </p:cNvPicPr>
          <p:nvPr/>
        </p:nvPicPr>
        <p:blipFill>
          <a:blip r:embed="rId8" cstate="print"/>
          <a:srcRect/>
          <a:stretch>
            <a:fillRect/>
          </a:stretch>
        </p:blipFill>
        <p:spPr bwMode="auto">
          <a:xfrm>
            <a:off x="6781800" y="3352800"/>
            <a:ext cx="762000" cy="606425"/>
          </a:xfrm>
          <a:prstGeom prst="rect">
            <a:avLst/>
          </a:prstGeom>
          <a:noFill/>
        </p:spPr>
      </p:pic>
      <p:pic>
        <p:nvPicPr>
          <p:cNvPr id="7183" name="Picture 15" descr="http://www.colourbox.com/preview/3765701-537291-vector-golden-coins.jpg"/>
          <p:cNvPicPr>
            <a:picLocks noChangeAspect="1" noChangeArrowheads="1"/>
          </p:cNvPicPr>
          <p:nvPr/>
        </p:nvPicPr>
        <p:blipFill>
          <a:blip r:embed="rId9" cstate="print"/>
          <a:srcRect/>
          <a:stretch>
            <a:fillRect/>
          </a:stretch>
        </p:blipFill>
        <p:spPr bwMode="auto">
          <a:xfrm>
            <a:off x="6553200" y="3810000"/>
            <a:ext cx="685800" cy="545783"/>
          </a:xfrm>
          <a:prstGeom prst="rect">
            <a:avLst/>
          </a:prstGeom>
          <a:noFill/>
        </p:spPr>
      </p:pic>
      <p:pic>
        <p:nvPicPr>
          <p:cNvPr id="7184" name="Picture 16" descr="C:\Research\Pirate\slides\pirateVillager.png"/>
          <p:cNvPicPr>
            <a:picLocks noChangeAspect="1" noChangeArrowheads="1"/>
          </p:cNvPicPr>
          <p:nvPr/>
        </p:nvPicPr>
        <p:blipFill>
          <a:blip r:embed="rId10" cstate="print"/>
          <a:srcRect/>
          <a:stretch>
            <a:fillRect/>
          </a:stretch>
        </p:blipFill>
        <p:spPr bwMode="auto">
          <a:xfrm>
            <a:off x="756088" y="2376268"/>
            <a:ext cx="1654176" cy="1411754"/>
          </a:xfrm>
          <a:prstGeom prst="rect">
            <a:avLst/>
          </a:prstGeom>
          <a:noFill/>
        </p:spPr>
      </p:pic>
      <p:pic>
        <p:nvPicPr>
          <p:cNvPr id="7186" name="Picture 18" descr="http://www.photo-dictionary.com/photofiles/list/2034/11172treasure_map.jpg"/>
          <p:cNvPicPr>
            <a:picLocks noChangeAspect="1" noChangeArrowheads="1"/>
          </p:cNvPicPr>
          <p:nvPr/>
        </p:nvPicPr>
        <p:blipFill>
          <a:blip r:embed="rId11" cstate="print"/>
          <a:srcRect/>
          <a:stretch>
            <a:fillRect/>
          </a:stretch>
        </p:blipFill>
        <p:spPr bwMode="auto">
          <a:xfrm>
            <a:off x="4114800" y="2590800"/>
            <a:ext cx="4876800" cy="2869135"/>
          </a:xfrm>
          <a:prstGeom prst="rect">
            <a:avLst/>
          </a:prstGeom>
          <a:noFill/>
        </p:spPr>
      </p:pic>
      <p:pic>
        <p:nvPicPr>
          <p:cNvPr id="7188" name="Picture 20" descr="http://madubesbrainpot.files.wordpress.com/2011/09/the-blame-game.jpg"/>
          <p:cNvPicPr>
            <a:picLocks noChangeAspect="1" noChangeArrowheads="1"/>
          </p:cNvPicPr>
          <p:nvPr/>
        </p:nvPicPr>
        <p:blipFill>
          <a:blip r:embed="rId12" cstate="print"/>
          <a:srcRect/>
          <a:stretch>
            <a:fillRect/>
          </a:stretch>
        </p:blipFill>
        <p:spPr bwMode="auto">
          <a:xfrm>
            <a:off x="3810000" y="3200400"/>
            <a:ext cx="2152650" cy="1571626"/>
          </a:xfrm>
          <a:prstGeom prst="rect">
            <a:avLst/>
          </a:prstGeom>
          <a:noFill/>
        </p:spPr>
      </p:pic>
    </p:spTree>
    <p:extLst>
      <p:ext uri="{BB962C8B-B14F-4D97-AF65-F5344CB8AC3E}">
        <p14:creationId xmlns:p14="http://schemas.microsoft.com/office/powerpoint/2010/main" val="242000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7186"/>
                                        </p:tgtEl>
                                        <p:attrNameLst>
                                          <p:attrName>style.visibility</p:attrName>
                                        </p:attrNameLst>
                                      </p:cBhvr>
                                      <p:to>
                                        <p:strVal val="visible"/>
                                      </p:to>
                                    </p:set>
                                    <p:animEffect transition="in" filter="blinds(horizontal)">
                                      <p:cBhvr>
                                        <p:cTn id="13" dur="500"/>
                                        <p:tgtEl>
                                          <p:spTgt spid="718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7173"/>
                                        </p:tgtEl>
                                        <p:attrNameLst>
                                          <p:attrName>style.visibility</p:attrName>
                                        </p:attrNameLst>
                                      </p:cBhvr>
                                      <p:to>
                                        <p:strVal val="visible"/>
                                      </p:to>
                                    </p:set>
                                    <p:animEffect transition="in" filter="blinds(horizontal)">
                                      <p:cBhvr>
                                        <p:cTn id="18" dur="500"/>
                                        <p:tgtEl>
                                          <p:spTgt spid="7173"/>
                                        </p:tgtEl>
                                      </p:cBhvr>
                                    </p:animEffect>
                                  </p:childTnLst>
                                </p:cTn>
                              </p:par>
                              <p:par>
                                <p:cTn id="19" presetID="1" presetClass="exit" presetSubtype="0" fill="hold" nodeType="withEffect">
                                  <p:stCondLst>
                                    <p:cond delay="0"/>
                                  </p:stCondLst>
                                  <p:childTnLst>
                                    <p:set>
                                      <p:cBhvr>
                                        <p:cTn id="20" dur="1" fill="hold">
                                          <p:stCondLst>
                                            <p:cond delay="0"/>
                                          </p:stCondLst>
                                        </p:cTn>
                                        <p:tgtEl>
                                          <p:spTgt spid="718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175"/>
                                        </p:tgtEl>
                                        <p:attrNameLst>
                                          <p:attrName>style.visibility</p:attrName>
                                        </p:attrNameLst>
                                      </p:cBhvr>
                                      <p:to>
                                        <p:strVal val="visible"/>
                                      </p:to>
                                    </p:set>
                                    <p:animEffect transition="in" filter="blinds(horizontal)">
                                      <p:cBhvr>
                                        <p:cTn id="25" dur="500"/>
                                        <p:tgtEl>
                                          <p:spTgt spid="717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7175"/>
                                        </p:tgtEl>
                                        <p:attrNameLst>
                                          <p:attrName>style.visibility</p:attrName>
                                        </p:attrNameLst>
                                      </p:cBhvr>
                                      <p:to>
                                        <p:strVal val="hidden"/>
                                      </p:to>
                                    </p:set>
                                  </p:childTnLst>
                                </p:cTn>
                              </p:par>
                              <p:par>
                                <p:cTn id="30" presetID="3" presetClass="entr" presetSubtype="10" fill="hold" nodeType="withEffect">
                                  <p:stCondLst>
                                    <p:cond delay="0"/>
                                  </p:stCondLst>
                                  <p:childTnLst>
                                    <p:set>
                                      <p:cBhvr>
                                        <p:cTn id="31" dur="1" fill="hold">
                                          <p:stCondLst>
                                            <p:cond delay="0"/>
                                          </p:stCondLst>
                                        </p:cTn>
                                        <p:tgtEl>
                                          <p:spTgt spid="7188"/>
                                        </p:tgtEl>
                                        <p:attrNameLst>
                                          <p:attrName>style.visibility</p:attrName>
                                        </p:attrNameLst>
                                      </p:cBhvr>
                                      <p:to>
                                        <p:strVal val="visible"/>
                                      </p:to>
                                    </p:set>
                                    <p:animEffect transition="in" filter="blinds(horizontal)">
                                      <p:cBhvr>
                                        <p:cTn id="32" dur="500"/>
                                        <p:tgtEl>
                                          <p:spTgt spid="718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7188"/>
                                        </p:tgtEl>
                                        <p:attrNameLst>
                                          <p:attrName>style.visibility</p:attrName>
                                        </p:attrNameLst>
                                      </p:cBhvr>
                                      <p:to>
                                        <p:strVal val="hidden"/>
                                      </p:to>
                                    </p:set>
                                  </p:childTnLst>
                                </p:cTn>
                              </p:par>
                              <p:par>
                                <p:cTn id="37" presetID="3" presetClass="entr" presetSubtype="10" fill="hold" nodeType="withEffect">
                                  <p:stCondLst>
                                    <p:cond delay="0"/>
                                  </p:stCondLst>
                                  <p:childTnLst>
                                    <p:set>
                                      <p:cBhvr>
                                        <p:cTn id="38" dur="1" fill="hold">
                                          <p:stCondLst>
                                            <p:cond delay="0"/>
                                          </p:stCondLst>
                                        </p:cTn>
                                        <p:tgtEl>
                                          <p:spTgt spid="7177"/>
                                        </p:tgtEl>
                                        <p:attrNameLst>
                                          <p:attrName>style.visibility</p:attrName>
                                        </p:attrNameLst>
                                      </p:cBhvr>
                                      <p:to>
                                        <p:strVal val="visible"/>
                                      </p:to>
                                    </p:set>
                                    <p:animEffect transition="in" filter="blinds(horizontal)">
                                      <p:cBhvr>
                                        <p:cTn id="39" dur="500"/>
                                        <p:tgtEl>
                                          <p:spTgt spid="717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717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18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17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7183"/>
                                        </p:tgtEl>
                                        <p:attrNameLst>
                                          <p:attrName>style.visibility</p:attrName>
                                        </p:attrNameLst>
                                      </p:cBhvr>
                                      <p:to>
                                        <p:strVal val="visible"/>
                                      </p:to>
                                    </p:set>
                                  </p:childTnLst>
                                </p:cTn>
                              </p:par>
                              <p:par>
                                <p:cTn id="52" presetID="0" presetClass="path" presetSubtype="0" accel="50000" decel="50000" fill="hold" nodeType="withEffect">
                                  <p:stCondLst>
                                    <p:cond delay="0"/>
                                  </p:stCondLst>
                                  <p:childTnLst>
                                    <p:animMotion origin="layout" path="M -3.33333E-6 -0.03724 C -0.00503 -0.04417 -0.01024 -0.04972 -0.0151 -0.05666 C -0.01927 -0.06267 -0.02083 -0.06846 -0.02743 -0.07262 C -0.03055 -0.07724 -0.03281 -0.08002 -0.03836 -0.08164 C -0.05208 -0.09228 -0.0658 -0.09968 -0.08316 -0.10245 C -0.09045 -0.10222 -0.09774 -0.10245 -0.10503 -0.1013 C -0.11406 -0.09945 -0.12187 -0.0821 -0.12552 -0.07516 C -0.12882 -0.06846 -0.13298 -0.06198 -0.13628 -0.05551 C -0.13767 -0.05273 -0.1375 -0.04903 -0.13889 -0.04625 C -0.1408 -0.04302 -0.14357 -0.04024 -0.14583 -0.03724 C -0.15277 -0.02798 -0.15816 -0.01503 -0.17031 -0.01087 C -0.17083 -0.01087 -0.2033 -0.0118 -0.21111 -0.01365 C -0.21823 -0.01503 -0.22586 -0.01966 -0.23298 -0.02151 C -0.24305 -0.02798 -0.23802 -0.02544 -0.24791 -0.02937 C -0.2533 -0.03446 -0.25677 -0.03446 -0.26441 -0.03585 C -0.26944 -0.04094 -0.2776 -0.04533 -0.28472 -0.04764 C -0.29184 -0.05227 -0.29982 -0.05389 -0.30781 -0.05666 C -0.31545 -0.05967 -0.32309 -0.06244 -0.33107 -0.06452 C -0.37673 -0.06337 -0.36024 -0.06823 -0.38142 -0.05805 C -0.3868 -0.04764 -0.3934 -0.04348 -0.40451 -0.03978 C -0.40607 -0.03932 -0.40711 -0.03793 -0.40868 -0.03724 C -0.40989 -0.03654 -0.41145 -0.03631 -0.41267 -0.03585 C -0.41562 -0.03145 -0.41389 -0.03192 -0.41666 -0.03192 " pathEditMode="relative" rAng="0" ptsTypes="ffffffffffffffffffffffA">
                                      <p:cBhvr>
                                        <p:cTn id="53" dur="2000" fill="hold"/>
                                        <p:tgtEl>
                                          <p:spTgt spid="7181"/>
                                        </p:tgtEl>
                                        <p:attrNameLst>
                                          <p:attrName>ppt_x</p:attrName>
                                          <p:attrName>ppt_y</p:attrName>
                                        </p:attrNameLst>
                                      </p:cBhvr>
                                      <p:rCtr x="-20800" y="-1900"/>
                                    </p:animMotion>
                                  </p:childTnLst>
                                </p:cTn>
                              </p:par>
                              <p:par>
                                <p:cTn id="54" presetID="0" presetClass="path" presetSubtype="0" accel="50000" decel="50000" fill="hold" nodeType="withEffect">
                                  <p:stCondLst>
                                    <p:cond delay="0"/>
                                  </p:stCondLst>
                                  <p:childTnLst>
                                    <p:animMotion origin="layout" path="M 0.025 0.09436 C 0.02031 0.09574 0.01562 0.09713 0.01111 0.09852 C 0.00729 0.09968 0.0059 0.10106 -0.00018 0.10199 C -0.00313 0.10291 -0.00521 0.10361 -0.01025 0.10384 C -0.02292 0.10615 -0.03559 0.10777 -0.05157 0.10846 C -0.05816 0.10823 -0.06511 0.10846 -0.0717 0.108 C -0.08004 0.10777 -0.08716 0.10384 -0.09045 0.10245 C -0.09358 0.10106 -0.0974 0.09968 -0.10052 0.09829 C -0.10174 0.09759 -0.10157 0.0969 -0.10295 0.09621 C -0.10469 0.09551 -0.10712 0.09505 -0.1092 0.09436 C -0.11563 0.09228 -0.12066 0.0895 -0.13177 0.08881 C -0.13212 0.08881 -0.16216 0.08881 -0.16945 0.08927 C -0.17587 0.0895 -0.18299 0.09043 -0.18941 0.09089 C -0.19879 0.09228 -0.1941 0.09181 -0.20313 0.09274 C -0.20816 0.09366 -0.21146 0.09366 -0.21823 0.09413 C -0.22292 0.09505 -0.23056 0.09598 -0.23716 0.09667 C -0.24358 0.09759 -0.25104 0.09783 -0.25834 0.09852 C -0.26545 0.09921 -0.2724 0.09968 -0.27969 0.10014 C -0.32188 0.09991 -0.3066 0.10106 -0.32604 0.09875 C -0.33108 0.09667 -0.33716 0.09574 -0.34723 0.09482 C -0.34861 0.09482 -0.34966 0.09436 -0.35104 0.09436 C -0.35226 0.09413 -0.35365 0.09413 -0.35486 0.09413 C -0.35764 0.0932 -0.35591 0.0932 -0.35851 0.0932 " pathEditMode="relative" rAng="0" ptsTypes="ffffffffffffffffffffffA">
                                      <p:cBhvr>
                                        <p:cTn id="55" dur="2000" fill="hold"/>
                                        <p:tgtEl>
                                          <p:spTgt spid="7179"/>
                                        </p:tgtEl>
                                        <p:attrNameLst>
                                          <p:attrName>ppt_x</p:attrName>
                                          <p:attrName>ppt_y</p:attrName>
                                        </p:attrNameLst>
                                      </p:cBhvr>
                                      <p:rCtr x="-19200" y="400"/>
                                    </p:animMotion>
                                  </p:childTnLst>
                                </p:cTn>
                              </p:par>
                              <p:par>
                                <p:cTn id="56" presetID="0" presetClass="path" presetSubtype="0" accel="50000" decel="50000" fill="hold" nodeType="withEffect">
                                  <p:stCondLst>
                                    <p:cond delay="0"/>
                                  </p:stCondLst>
                                  <p:childTnLst>
                                    <p:animMotion origin="layout" path="M 3.33333E-6 0.02151 C -0.0066 0.00833 -0.01337 -0.00254 -0.01979 -0.01573 C -0.02518 -0.02683 -0.02726 -0.03793 -0.03594 -0.04579 C -0.03993 -0.05435 -0.04289 -0.05967 -0.05018 -0.06314 C -0.06806 -0.08303 -0.08629 -0.09713 -0.10903 -0.10245 C -0.11841 -0.10176 -0.12813 -0.10245 -0.1375 -0.10014 C -0.14948 -0.09667 -0.15973 -0.0636 -0.16424 -0.05042 C -0.16875 -0.03793 -0.17414 -0.0259 -0.17865 -0.01318 C -0.18039 -0.00786 -0.18004 -0.00116 -0.18195 0.00416 C -0.18438 0.01041 -0.18802 0.01573 -0.19115 0.02151 C -0.20018 0.03885 -0.20712 0.0636 -0.22309 0.07123 C -0.22361 0.07123 -0.26632 0.06938 -0.27657 0.06614 C -0.28594 0.06337 -0.29601 0.05481 -0.30521 0.05111 C -0.31841 0.03885 -0.31181 0.04371 -0.32466 0.03631 C -0.33177 0.0266 -0.33646 0.0266 -0.34618 0.02405 C -0.35295 0.01434 -0.36354 0.00601 -0.37309 0.00162 C -0.38229 -0.0074 -0.39271 -0.01018 -0.4033 -0.01573 C -0.41337 -0.02105 -0.42309 -0.02636 -0.43368 -0.03053 C -0.49358 -0.02798 -0.47188 -0.03747 -0.49966 -0.01827 C -0.5066 0.00162 -0.51528 0.00948 -0.52986 0.01642 C -0.53177 0.01734 -0.53316 0.02012 -0.53525 0.02151 C -0.53681 0.02266 -0.53889 0.02313 -0.54063 0.02405 C -0.54445 0.03215 -0.54202 0.03122 -0.54584 0.03122 " pathEditMode="relative" rAng="0" ptsTypes="ffffffffffffffffffffffA">
                                      <p:cBhvr>
                                        <p:cTn id="57" dur="2000" fill="hold"/>
                                        <p:tgtEl>
                                          <p:spTgt spid="7183"/>
                                        </p:tgtEl>
                                        <p:attrNameLst>
                                          <p:attrName>ppt_x</p:attrName>
                                          <p:attrName>ppt_y</p:attrName>
                                        </p:attrNameLst>
                                      </p:cBhvr>
                                      <p:rCtr x="-27300" y="-3700"/>
                                    </p:animMotion>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7181"/>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7183"/>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717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2.77778E-7 4.44444E-6 C 0.01771 -0.0007 0.03559 -0.00024 0.0533 -0.00186 C 0.06198 -0.00278 0.06667 -0.00857 0.07379 -0.01227 C 0.08698 -0.01922 0.1026 -0.022 0.11667 -0.02454 C 0.1342 -0.02338 0.14236 -0.02454 0.15625 -0.02037 C 0.175 -0.01482 0.19271 -0.00579 0.21146 -0.00186 C 0.2217 0.00277 0.23455 0.00902 0.24236 0.01851 C 0.24462 0.02106 0.24566 0.0243 0.24774 0.02685 C 0.2526 0.03263 0.25833 0.03726 0.26337 0.04305 C 0.28073 0.06342 0.25694 0.0405 0.27344 0.05763 C 0.2809 0.06527 0.27951 0.06134 0.28559 0.0699 C 0.29097 0.07754 0.28976 0.07824 0.29583 0.08425 C 0.30208 0.09027 0.31076 0.09583 0.31649 0.10254 C 0.32517 0.11296 0.33438 0.12245 0.34392 0.13125 C 0.35885 0.1449 0.37604 0.15393 0.39219 0.16388 C 0.40712 0.17291 0.42135 0.17986 0.43698 0.18657 C 0.44288 0.18912 0.44809 0.19328 0.45417 0.19467 C 0.47969 0.20069 0.50417 0.20694 0.52986 0.21111 C 0.54965 0.21435 0.5684 0.21944 0.58837 0.22129 C 0.64375 0.21875 0.61615 0.22268 0.64549 0.21111 C 0.64618 0.21041 0.65799 0.20115 0.66094 0.19884 C 0.6625 0.19745 0.66597 0.19467 0.66597 0.1949 C 0.67066 0.18657 0.67326 0.17847 0.67795 0.17013 C 0.68212 0.1625 0.68212 0.15324 0.68663 0.1456 C 0.68715 0.14143 0.6875 0.13726 0.68819 0.1331 C 0.68906 0.12893 0.69184 0.12106 0.69184 0.12129 C 0.69792 0.13194 0.69531 0.14351 0.69184 0.15578 C 0.69236 0.15787 0.69184 0.1618 0.6934 0.1618 C 0.69566 0.1618 0.69635 0.1581 0.69705 0.15578 C 0.69861 0.15185 0.70017 0.14351 0.70017 0.14375 C 0.70156 0.13055 0.69879 0.12569 0.70729 0.11898 C 0.71198 0.1155 0.72292 0.11296 0.72292 0.11319 C 0.81458 0.11898 0.76545 0.11759 0.87101 0.11504 C 0.87951 0.11157 0.89479 0.11064 0.90191 0.10254 " pathEditMode="relative" rAng="0" ptsTypes="fffffffffffffffffffffffffffffffffA">
                                      <p:cBhvr>
                                        <p:cTn id="69" dur="2000" fill="hold"/>
                                        <p:tgtEl>
                                          <p:spTgt spid="7184"/>
                                        </p:tgtEl>
                                        <p:attrNameLst>
                                          <p:attrName>ppt_x</p:attrName>
                                          <p:attrName>ppt_y</p:attrName>
                                        </p:attrNameLst>
                                      </p:cBhvr>
                                      <p:rCtr x="45087" y="9907"/>
                                    </p:animMotion>
                                  </p:childTnLst>
                                </p:cTn>
                              </p:par>
                              <p:par>
                                <p:cTn id="70" presetID="63" presetClass="path" presetSubtype="0" accel="50000" decel="50000" fill="hold" nodeType="withEffect">
                                  <p:stCondLst>
                                    <p:cond delay="1000"/>
                                  </p:stCondLst>
                                  <p:childTnLst>
                                    <p:animMotion origin="layout" path="M -1.66667E-6 -4.44444E-6 L 0.32604 -0.01736 " pathEditMode="relative" rAng="0" ptsTypes="AA">
                                      <p:cBhvr>
                                        <p:cTn id="71" dur="1000" fill="hold"/>
                                        <p:tgtEl>
                                          <p:spTgt spid="7173"/>
                                        </p:tgtEl>
                                        <p:attrNameLst>
                                          <p:attrName>ppt_x</p:attrName>
                                          <p:attrName>ppt_y</p:attrName>
                                        </p:attrNameLst>
                                      </p:cBhvr>
                                      <p:rCtr x="16302" y="-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rate4.avi">
            <a:hlinkClick r:id="" action="ppaction://media"/>
          </p:cNvPr>
          <p:cNvPicPr>
            <a:picLocks noRot="1" noChangeAspect="1"/>
          </p:cNvPicPr>
          <p:nvPr>
            <a:videoFile r:link="rId1"/>
          </p:nvPr>
        </p:nvPicPr>
        <p:blipFill>
          <a:blip r:embed="rId3" cstate="print"/>
          <a:stretch>
            <a:fillRect/>
          </a:stretch>
        </p:blipFill>
        <p:spPr>
          <a:xfrm>
            <a:off x="114300" y="1981200"/>
            <a:ext cx="8801100" cy="4572000"/>
          </a:xfrm>
          <a:prstGeom prst="rect">
            <a:avLst/>
          </a:prstGeom>
        </p:spPr>
      </p:pic>
      <p:sp>
        <p:nvSpPr>
          <p:cNvPr id="2" name="Title 1"/>
          <p:cNvSpPr>
            <a:spLocks noGrp="1"/>
          </p:cNvSpPr>
          <p:nvPr>
            <p:ph type="title"/>
          </p:nvPr>
        </p:nvSpPr>
        <p:spPr/>
        <p:txBody>
          <a:bodyPr>
            <a:normAutofit/>
          </a:bodyPr>
          <a:lstStyle/>
          <a:p>
            <a:r>
              <a:rPr lang="en-US" dirty="0" smtClean="0"/>
              <a:t>Experimental Environment</a:t>
            </a:r>
            <a:endParaRPr lang="en-US" dirty="0"/>
          </a:p>
        </p:txBody>
      </p:sp>
      <p:pic>
        <p:nvPicPr>
          <p:cNvPr id="4" name="Picture 9" descr="http://maristpoll.marist.edu/wp-content/uploads/2011/11/Ballot-Box_290.jpg"/>
          <p:cNvPicPr>
            <a:picLocks noChangeAspect="1" noChangeArrowheads="1"/>
          </p:cNvPicPr>
          <p:nvPr/>
        </p:nvPicPr>
        <p:blipFill>
          <a:blip r:embed="rId4" cstate="print"/>
          <a:srcRect/>
          <a:stretch>
            <a:fillRect/>
          </a:stretch>
        </p:blipFill>
        <p:spPr bwMode="auto">
          <a:xfrm>
            <a:off x="4495800" y="3429000"/>
            <a:ext cx="2762250" cy="1905000"/>
          </a:xfrm>
          <a:prstGeom prst="rect">
            <a:avLst/>
          </a:prstGeom>
          <a:noFill/>
        </p:spPr>
      </p:pic>
      <p:pic>
        <p:nvPicPr>
          <p:cNvPr id="5" name="Picture 20" descr="http://madubesbrainpot.files.wordpress.com/2011/09/the-blame-game.jpg"/>
          <p:cNvPicPr>
            <a:picLocks noChangeAspect="1" noChangeArrowheads="1"/>
          </p:cNvPicPr>
          <p:nvPr/>
        </p:nvPicPr>
        <p:blipFill>
          <a:blip r:embed="rId5" cstate="print"/>
          <a:srcRect/>
          <a:stretch>
            <a:fillRect/>
          </a:stretch>
        </p:blipFill>
        <p:spPr bwMode="auto">
          <a:xfrm>
            <a:off x="1524000" y="2590800"/>
            <a:ext cx="2152650" cy="1571626"/>
          </a:xfrm>
          <a:prstGeom prst="rect">
            <a:avLst/>
          </a:prstGeom>
          <a:noFill/>
        </p:spPr>
      </p:pic>
      <p:sp>
        <p:nvSpPr>
          <p:cNvPr id="10" name="TextBox 9"/>
          <p:cNvSpPr txBox="1"/>
          <p:nvPr/>
        </p:nvSpPr>
        <p:spPr>
          <a:xfrm>
            <a:off x="1219200" y="4572000"/>
            <a:ext cx="3352800" cy="1077218"/>
          </a:xfrm>
          <a:prstGeom prst="rect">
            <a:avLst/>
          </a:prstGeom>
          <a:noFill/>
        </p:spPr>
        <p:txBody>
          <a:bodyPr wrap="square" rtlCol="0">
            <a:spAutoFit/>
          </a:bodyPr>
          <a:lstStyle/>
          <a:p>
            <a:r>
              <a:rPr lang="en-US" sz="4800" dirty="0" smtClean="0">
                <a:hlinkClick r:id="rId6" action="ppaction://hlinkfile"/>
              </a:rPr>
              <a:t>pirate4.avi</a:t>
            </a:r>
          </a:p>
          <a:p>
            <a:r>
              <a:rPr lang="en-US" sz="1600" u="sng" dirty="0" smtClean="0">
                <a:hlinkClick r:id="rId7"/>
              </a:rPr>
              <a:t>http://cupkey.com/home/pgTrain</a:t>
            </a:r>
            <a:endParaRPr lang="en-US" sz="1600" dirty="0"/>
          </a:p>
        </p:txBody>
      </p:sp>
    </p:spTree>
    <p:extLst>
      <p:ext uri="{BB962C8B-B14F-4D97-AF65-F5344CB8AC3E}">
        <p14:creationId xmlns:p14="http://schemas.microsoft.com/office/powerpoint/2010/main" val="1679141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
                                        </p:tgtEl>
                                        <p:attrNameLst>
                                          <p:attrName>style.visibility</p:attrName>
                                        </p:attrNameLst>
                                      </p:cBhvr>
                                      <p:to>
                                        <p:strVal val="hidden"/>
                                      </p:to>
                                    </p:set>
                                  </p:childTnLst>
                                </p:cTn>
                              </p:par>
                              <p:par>
                                <p:cTn id="28" presetID="3" presetClass="entr" presetSubtype="1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1" fill="hold" display="0">
                  <p:stCondLst>
                    <p:cond delay="indefinite"/>
                  </p:stCondLst>
                  <p:endCondLst>
                    <p:cond evt="onNext" delay="0">
                      <p:tgtEl>
                        <p:sldTgt/>
                      </p:tgtEl>
                    </p:cond>
                    <p:cond evt="onPrev" delay="0">
                      <p:tgtEl>
                        <p:sldTgt/>
                      </p:tgtEl>
                    </p:cond>
                  </p:endCondLst>
                </p:cTn>
                <p:tgtEl>
                  <p:spTgt spid="9"/>
                </p:tgtEl>
              </p:cMediaNode>
            </p:vide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9"/>
                                        </p:tgtEl>
                                      </p:cBhvr>
                                    </p:cmd>
                                  </p:child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Structured Sentences</a:t>
            </a:r>
            <a:endParaRPr lang="en-US" b="1" dirty="0"/>
          </a:p>
        </p:txBody>
      </p:sp>
      <p:sp>
        <p:nvSpPr>
          <p:cNvPr id="3" name="Content Placeholder 2"/>
          <p:cNvSpPr>
            <a:spLocks noGrp="1"/>
          </p:cNvSpPr>
          <p:nvPr>
            <p:ph idx="1"/>
          </p:nvPr>
        </p:nvSpPr>
        <p:spPr/>
        <p:txBody>
          <a:bodyPr/>
          <a:lstStyle/>
          <a:p>
            <a:endParaRPr lang="en-US" dirty="0" smtClean="0"/>
          </a:p>
          <a:p>
            <a:r>
              <a:rPr lang="en-US" dirty="0" smtClean="0"/>
              <a:t>Focus </a:t>
            </a:r>
            <a:r>
              <a:rPr lang="en-US" dirty="0"/>
              <a:t>on the </a:t>
            </a:r>
            <a:r>
              <a:rPr lang="en-US" dirty="0" smtClean="0"/>
              <a:t>dynamics of </a:t>
            </a:r>
            <a:r>
              <a:rPr lang="en-US" dirty="0"/>
              <a:t>the discussion, and less on the syntax.</a:t>
            </a:r>
            <a:endParaRPr lang="en-US" dirty="0" smtClean="0"/>
          </a:p>
          <a:p>
            <a:r>
              <a:rPr lang="en-US" dirty="0" smtClean="0"/>
              <a:t>Encourage meaningful sentences.</a:t>
            </a:r>
          </a:p>
          <a:p>
            <a:r>
              <a:rPr lang="en-US" dirty="0" smtClean="0"/>
              <a:t>No need for complex NLP components.</a:t>
            </a:r>
          </a:p>
          <a:p>
            <a:r>
              <a:rPr lang="en-US" dirty="0" smtClean="0"/>
              <a:t>Eliminates typing speed disparity issues.</a:t>
            </a:r>
          </a:p>
          <a:p>
            <a:r>
              <a:rPr lang="en-US" dirty="0" smtClean="0"/>
              <a:t>Allows us to deploy an agent.</a:t>
            </a:r>
          </a:p>
          <a:p>
            <a:r>
              <a:rPr lang="en-US" dirty="0" smtClean="0"/>
              <a:t>Note: the pirate may not vote.</a:t>
            </a:r>
          </a:p>
          <a:p>
            <a:endParaRPr lang="en-US" dirty="0" smtClean="0"/>
          </a:p>
        </p:txBody>
      </p:sp>
    </p:spTree>
    <p:extLst>
      <p:ext uri="{BB962C8B-B14F-4D97-AF65-F5344CB8AC3E}">
        <p14:creationId xmlns:p14="http://schemas.microsoft.com/office/powerpoint/2010/main" val="1291461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Methodology</a:t>
            </a:r>
            <a:endParaRPr lang="en-US" dirty="0"/>
          </a:p>
        </p:txBody>
      </p:sp>
      <p:sp>
        <p:nvSpPr>
          <p:cNvPr id="3" name="Content Placeholder 2"/>
          <p:cNvSpPr>
            <a:spLocks noGrp="1"/>
          </p:cNvSpPr>
          <p:nvPr>
            <p:ph idx="1"/>
          </p:nvPr>
        </p:nvSpPr>
        <p:spPr/>
        <p:txBody>
          <a:bodyPr>
            <a:normAutofit lnSpcReduction="10000"/>
          </a:bodyPr>
          <a:lstStyle/>
          <a:p>
            <a:r>
              <a:rPr lang="en-US" dirty="0" smtClean="0"/>
              <a:t>SVM</a:t>
            </a:r>
          </a:p>
          <a:p>
            <a:r>
              <a:rPr lang="en-US" dirty="0" smtClean="0"/>
              <a:t>41 features:</a:t>
            </a:r>
          </a:p>
          <a:p>
            <a:pPr lvl="1"/>
            <a:r>
              <a:rPr lang="en-US" dirty="0" smtClean="0"/>
              <a:t>Fraction of talking</a:t>
            </a:r>
          </a:p>
          <a:p>
            <a:pPr lvl="1"/>
            <a:r>
              <a:rPr lang="en-US" dirty="0" smtClean="0"/>
              <a:t>Accusations</a:t>
            </a:r>
          </a:p>
          <a:p>
            <a:pPr lvl="1"/>
            <a:r>
              <a:rPr lang="en-US" dirty="0" smtClean="0"/>
              <a:t>Consistency</a:t>
            </a:r>
          </a:p>
          <a:p>
            <a:pPr lvl="1"/>
            <a:r>
              <a:rPr lang="en-US" dirty="0" smtClean="0"/>
              <a:t>First Sentence</a:t>
            </a:r>
          </a:p>
          <a:p>
            <a:pPr lvl="1"/>
            <a:r>
              <a:rPr lang="en-US" dirty="0" smtClean="0"/>
              <a:t>First accusation</a:t>
            </a:r>
          </a:p>
          <a:p>
            <a:pPr lvl="1"/>
            <a:r>
              <a:rPr lang="en-US" dirty="0" smtClean="0"/>
              <a:t>Self-justification</a:t>
            </a:r>
          </a:p>
          <a:p>
            <a:pPr lvl="1"/>
            <a:r>
              <a:rPr lang="en-US" dirty="0" smtClean="0"/>
              <a:t>Alter Justification</a:t>
            </a:r>
          </a:p>
          <a:p>
            <a:pPr lvl="1"/>
            <a:r>
              <a:rPr lang="en-US" dirty="0" smtClean="0"/>
              <a:t>Agreeing to others</a:t>
            </a:r>
          </a:p>
          <a:p>
            <a:endParaRPr lang="en-US" dirty="0"/>
          </a:p>
        </p:txBody>
      </p:sp>
      <p:sp>
        <p:nvSpPr>
          <p:cNvPr id="4" name="Slide Number Placeholder 3"/>
          <p:cNvSpPr>
            <a:spLocks noGrp="1"/>
          </p:cNvSpPr>
          <p:nvPr>
            <p:ph type="sldNum" sz="quarter" idx="12"/>
          </p:nvPr>
        </p:nvSpPr>
        <p:spPr/>
        <p:txBody>
          <a:bodyPr/>
          <a:lstStyle/>
          <a:p>
            <a:fld id="{70976B79-0DD0-4D71-841F-0C38EA70C66A}" type="slidenum">
              <a:rPr lang="he-IL" smtClean="0"/>
              <a:pPr/>
              <a:t>68</a:t>
            </a:fld>
            <a:endParaRPr lang="en-US"/>
          </a:p>
        </p:txBody>
      </p:sp>
    </p:spTree>
    <p:extLst>
      <p:ext uri="{BB962C8B-B14F-4D97-AF65-F5344CB8AC3E}">
        <p14:creationId xmlns:p14="http://schemas.microsoft.com/office/powerpoint/2010/main" val="1551435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Experimental Setup</a:t>
            </a:r>
            <a:endParaRPr lang="en-US" dirty="0"/>
          </a:p>
        </p:txBody>
      </p:sp>
      <p:sp>
        <p:nvSpPr>
          <p:cNvPr id="3" name="Content Placeholder 2"/>
          <p:cNvSpPr>
            <a:spLocks noGrp="1"/>
          </p:cNvSpPr>
          <p:nvPr>
            <p:ph idx="1"/>
          </p:nvPr>
        </p:nvSpPr>
        <p:spPr/>
        <p:txBody>
          <a:bodyPr/>
          <a:lstStyle/>
          <a:p>
            <a:r>
              <a:rPr lang="en-US" dirty="0" smtClean="0"/>
              <a:t>We ran our experiments using Amazon’s Mechanical Turk (AMT).</a:t>
            </a:r>
          </a:p>
          <a:p>
            <a:r>
              <a:rPr lang="en-US" dirty="0" smtClean="0"/>
              <a:t>All subjects from USA (47.8% females and 52.2% males).</a:t>
            </a:r>
          </a:p>
          <a:p>
            <a:r>
              <a:rPr lang="en-US" dirty="0" smtClean="0"/>
              <a:t>A total of 320 subjects in 4 different groups:</a:t>
            </a:r>
          </a:p>
          <a:p>
            <a:pPr lvl="1"/>
            <a:r>
              <a:rPr lang="en-US" dirty="0" smtClean="0"/>
              <a:t>Basic / informer version.</a:t>
            </a:r>
          </a:p>
          <a:p>
            <a:pPr lvl="1"/>
            <a:r>
              <a:rPr lang="en-US" dirty="0" smtClean="0"/>
              <a:t>With / without agent.</a:t>
            </a:r>
          </a:p>
          <a:p>
            <a:r>
              <a:rPr lang="en-US" dirty="0" smtClean="0"/>
              <a:t>Each subject played 5 games</a:t>
            </a:r>
            <a:r>
              <a:rPr lang="en-US" dirty="0" smtClean="0"/>
              <a:t>.</a:t>
            </a:r>
          </a:p>
          <a:p>
            <a:endParaRPr lang="en-US" dirty="0" smtClean="0"/>
          </a:p>
          <a:p>
            <a:endParaRPr lang="en-US" dirty="0"/>
          </a:p>
        </p:txBody>
      </p:sp>
    </p:spTree>
    <p:extLst>
      <p:ext uri="{BB962C8B-B14F-4D97-AF65-F5344CB8AC3E}">
        <p14:creationId xmlns:p14="http://schemas.microsoft.com/office/powerpoint/2010/main" val="2896223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BD85183B-E1DB-426A-83F2-FB61369FA90E}" type="slidenum">
              <a:rPr lang="he-IL" altLang="en-US" sz="1400"/>
              <a:pPr eaLnBrk="1" hangingPunct="1"/>
              <a:t>7</a:t>
            </a:fld>
            <a:endParaRPr lang="en-US" altLang="en-US" sz="1400"/>
          </a:p>
        </p:txBody>
      </p:sp>
      <p:sp>
        <p:nvSpPr>
          <p:cNvPr id="12291" name="Rectangle 2"/>
          <p:cNvSpPr>
            <a:spLocks noGrp="1" noChangeArrowheads="1"/>
          </p:cNvSpPr>
          <p:nvPr>
            <p:ph type="title"/>
          </p:nvPr>
        </p:nvSpPr>
        <p:spPr/>
        <p:txBody>
          <a:bodyPr/>
          <a:lstStyle/>
          <a:p>
            <a:pPr algn="ctr" eaLnBrk="1" hangingPunct="1"/>
            <a:r>
              <a:rPr lang="en-GB" altLang="en-US" b="1" dirty="0" smtClean="0"/>
              <a:t>A few achievements</a:t>
            </a:r>
          </a:p>
        </p:txBody>
      </p:sp>
      <p:sp>
        <p:nvSpPr>
          <p:cNvPr id="12292" name="Rectangle 3"/>
          <p:cNvSpPr>
            <a:spLocks noGrp="1" noChangeArrowheads="1"/>
          </p:cNvSpPr>
          <p:nvPr>
            <p:ph type="body" idx="1"/>
          </p:nvPr>
        </p:nvSpPr>
        <p:spPr/>
        <p:txBody>
          <a:bodyPr/>
          <a:lstStyle/>
          <a:p>
            <a:pPr eaLnBrk="1" hangingPunct="1">
              <a:buFont typeface="Wingdings" pitchFamily="2" charset="2"/>
              <a:buNone/>
            </a:pPr>
            <a:r>
              <a:rPr lang="en-GB" altLang="en-US" dirty="0" smtClean="0"/>
              <a:t>Programs that can:</a:t>
            </a:r>
          </a:p>
          <a:p>
            <a:pPr lvl="1" eaLnBrk="1" hangingPunct="1"/>
            <a:r>
              <a:rPr lang="en-GB" altLang="en-US" dirty="0" smtClean="0"/>
              <a:t>Recognize spoken words</a:t>
            </a:r>
          </a:p>
          <a:p>
            <a:pPr lvl="1" eaLnBrk="1" hangingPunct="1"/>
            <a:r>
              <a:rPr lang="en-GB" altLang="en-US" dirty="0" smtClean="0"/>
              <a:t>Predict recovery rates of pneumonia patients</a:t>
            </a:r>
          </a:p>
          <a:p>
            <a:pPr lvl="1" eaLnBrk="1" hangingPunct="1"/>
            <a:r>
              <a:rPr lang="en-GB" altLang="en-US" dirty="0" smtClean="0"/>
              <a:t>Detect fraudulent use of credit cards</a:t>
            </a:r>
          </a:p>
          <a:p>
            <a:pPr lvl="1" eaLnBrk="1" hangingPunct="1"/>
            <a:r>
              <a:rPr lang="en-GB" altLang="en-US" dirty="0" smtClean="0"/>
              <a:t>Drive autonomous vehicles</a:t>
            </a:r>
          </a:p>
          <a:p>
            <a:pPr lvl="1"/>
            <a:r>
              <a:rPr lang="en-GB" altLang="en-US" dirty="0" smtClean="0"/>
              <a:t>Play games like </a:t>
            </a:r>
            <a:r>
              <a:rPr lang="en-GB" altLang="en-US" dirty="0"/>
              <a:t>backgammon; </a:t>
            </a:r>
            <a:r>
              <a:rPr lang="en-GB" altLang="en-US" dirty="0" smtClean="0"/>
              <a:t>Jeopardy; – approaching the human champion!</a:t>
            </a:r>
          </a:p>
        </p:txBody>
      </p:sp>
    </p:spTree>
    <p:extLst>
      <p:ext uri="{BB962C8B-B14F-4D97-AF65-F5344CB8AC3E}">
        <p14:creationId xmlns:p14="http://schemas.microsoft.com/office/powerpoint/2010/main" val="40012601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Results</a:t>
            </a:r>
            <a:endParaRPr lang="en-US" dirty="0"/>
          </a:p>
        </p:txBody>
      </p:sp>
      <p:graphicFrame>
        <p:nvGraphicFramePr>
          <p:cNvPr id="6" name="Chart 5"/>
          <p:cNvGraphicFramePr/>
          <p:nvPr/>
        </p:nvGraphicFramePr>
        <p:xfrm>
          <a:off x="990600" y="2133600"/>
          <a:ext cx="647700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6324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Voting Results (random vote:33.3%)</a:t>
            </a:r>
            <a:endParaRPr lang="en-US" sz="4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2050230"/>
              </p:ext>
            </p:extLst>
          </p:nvPr>
        </p:nvGraphicFramePr>
        <p:xfrm>
          <a:off x="762000" y="2438400"/>
          <a:ext cx="7391402" cy="3773976"/>
        </p:xfrm>
        <a:graphic>
          <a:graphicData uri="http://schemas.openxmlformats.org/drawingml/2006/table">
            <a:tbl>
              <a:tblPr firstRow="1" bandRow="1">
                <a:tableStyleId>{3C2FFA5D-87B4-456A-9821-1D502468CF0F}</a:tableStyleId>
              </a:tblPr>
              <a:tblGrid>
                <a:gridCol w="1524000"/>
                <a:gridCol w="1629171"/>
                <a:gridCol w="1418927"/>
                <a:gridCol w="1409652"/>
                <a:gridCol w="1409652"/>
              </a:tblGrid>
              <a:tr h="935182">
                <a:tc>
                  <a:txBody>
                    <a:bodyPr/>
                    <a:lstStyle/>
                    <a:p>
                      <a:pPr algn="ctr" fontAlgn="b"/>
                      <a:r>
                        <a:rPr lang="en-US" sz="2800" b="1" i="0" u="none" strike="noStrike" dirty="0"/>
                        <a:t>game version</a:t>
                      </a:r>
                      <a:endParaRPr lang="en-US" sz="2800" b="1" i="0" u="none" strike="noStrike" dirty="0">
                        <a:solidFill>
                          <a:srgbClr val="000000"/>
                        </a:solidFill>
                        <a:latin typeface="Calibri"/>
                      </a:endParaRPr>
                    </a:p>
                  </a:txBody>
                  <a:tcPr marL="0" marR="0" marT="0" marB="0" anchor="ctr"/>
                </a:tc>
                <a:tc>
                  <a:txBody>
                    <a:bodyPr/>
                    <a:lstStyle/>
                    <a:p>
                      <a:pPr algn="ctr" fontAlgn="b"/>
                      <a:r>
                        <a:rPr lang="en-US" sz="2800" b="1" i="0" u="none" strike="noStrike" dirty="0"/>
                        <a:t>agent</a:t>
                      </a:r>
                      <a:endParaRPr lang="en-US" sz="2800" b="1" i="0" u="none" strike="noStrike" dirty="0">
                        <a:solidFill>
                          <a:srgbClr val="000000"/>
                        </a:solidFill>
                        <a:latin typeface="Calibri"/>
                      </a:endParaRPr>
                    </a:p>
                  </a:txBody>
                  <a:tcPr marL="0" marR="0" marT="0" marB="0" anchor="ctr"/>
                </a:tc>
                <a:tc>
                  <a:txBody>
                    <a:bodyPr/>
                    <a:lstStyle/>
                    <a:p>
                      <a:pPr algn="ctr" fontAlgn="b"/>
                      <a:r>
                        <a:rPr lang="en-US" sz="2800" b="1" i="0" u="none" strike="noStrike" dirty="0"/>
                        <a:t>correct votes</a:t>
                      </a:r>
                      <a:endParaRPr lang="en-US" sz="2800" b="1" i="0" u="none" strike="noStrike" dirty="0">
                        <a:solidFill>
                          <a:srgbClr val="000000"/>
                        </a:solidFill>
                        <a:latin typeface="Calibri"/>
                      </a:endParaRPr>
                    </a:p>
                  </a:txBody>
                  <a:tcPr marL="0" marR="0" marT="0" marB="0" anchor="ctr"/>
                </a:tc>
                <a:tc>
                  <a:txBody>
                    <a:bodyPr/>
                    <a:lstStyle/>
                    <a:p>
                      <a:pPr algn="ctr" fontAlgn="b"/>
                      <a:r>
                        <a:rPr lang="en-US" sz="2800" b="1" i="0" u="none" strike="noStrike" dirty="0"/>
                        <a:t>correct agent votes</a:t>
                      </a:r>
                      <a:endParaRPr lang="en-US" sz="2800" b="1" i="0" u="none" strike="noStrike" dirty="0">
                        <a:solidFill>
                          <a:srgbClr val="000000"/>
                        </a:solidFill>
                        <a:latin typeface="Calibri"/>
                      </a:endParaRPr>
                    </a:p>
                  </a:txBody>
                  <a:tcPr marL="0" marR="0" marT="0" marB="0" anchor="ctr"/>
                </a:tc>
                <a:tc>
                  <a:txBody>
                    <a:bodyPr/>
                    <a:lstStyle/>
                    <a:p>
                      <a:pPr algn="ctr" fontAlgn="b"/>
                      <a:r>
                        <a:rPr lang="en-US" sz="2800" b="1" i="0" u="none" strike="noStrike" dirty="0"/>
                        <a:t>correct human votes</a:t>
                      </a:r>
                      <a:endParaRPr lang="en-US" sz="2800" b="1" i="0" u="none" strike="noStrike" dirty="0">
                        <a:solidFill>
                          <a:srgbClr val="000000"/>
                        </a:solidFill>
                        <a:latin typeface="Calibri"/>
                      </a:endParaRPr>
                    </a:p>
                  </a:txBody>
                  <a:tcPr marL="0" marR="0" marT="0" marB="0" anchor="ctr"/>
                </a:tc>
              </a:tr>
              <a:tr h="623454">
                <a:tc>
                  <a:txBody>
                    <a:bodyPr/>
                    <a:lstStyle/>
                    <a:p>
                      <a:pPr algn="ctr" fontAlgn="b"/>
                      <a:r>
                        <a:rPr lang="en-US" sz="2400" u="none" strike="noStrike" dirty="0"/>
                        <a:t>basic</a:t>
                      </a:r>
                      <a:endParaRPr lang="en-US" sz="2400" b="0" i="0" u="none" strike="noStrike" dirty="0">
                        <a:solidFill>
                          <a:srgbClr val="000000"/>
                        </a:solidFill>
                        <a:latin typeface="Calibri"/>
                      </a:endParaRPr>
                    </a:p>
                  </a:txBody>
                  <a:tcPr marL="0" marR="0" marT="0" marB="0" anchor="ctr"/>
                </a:tc>
                <a:tc>
                  <a:txBody>
                    <a:bodyPr/>
                    <a:lstStyle/>
                    <a:p>
                      <a:pPr algn="ctr" fontAlgn="b"/>
                      <a:r>
                        <a:rPr lang="en-US" sz="2400" u="none" strike="noStrike" dirty="0"/>
                        <a:t>no agent</a:t>
                      </a:r>
                      <a:endParaRPr lang="en-US" sz="2400" b="0" i="0" u="none" strike="noStrike" dirty="0">
                        <a:solidFill>
                          <a:srgbClr val="000000"/>
                        </a:solidFill>
                        <a:latin typeface="Calibri"/>
                      </a:endParaRPr>
                    </a:p>
                  </a:txBody>
                  <a:tcPr marL="0" marR="0" marT="0" marB="0" anchor="ctr"/>
                </a:tc>
                <a:tc>
                  <a:txBody>
                    <a:bodyPr/>
                    <a:lstStyle/>
                    <a:p>
                      <a:pPr algn="ctr" fontAlgn="b"/>
                      <a:r>
                        <a:rPr lang="en-US" sz="2400" u="none" strike="noStrike"/>
                        <a:t>35.10%</a:t>
                      </a:r>
                      <a:endParaRPr lang="en-US" sz="2400" b="0" i="0" u="none" strike="noStrike">
                        <a:solidFill>
                          <a:srgbClr val="000000"/>
                        </a:solidFill>
                        <a:latin typeface="Calibri"/>
                      </a:endParaRPr>
                    </a:p>
                  </a:txBody>
                  <a:tcPr marL="0" marR="0" marT="0" marB="0" anchor="ctr"/>
                </a:tc>
                <a:tc>
                  <a:txBody>
                    <a:bodyPr/>
                    <a:lstStyle/>
                    <a:p>
                      <a:pPr algn="ctr" fontAlgn="b"/>
                      <a:r>
                        <a:rPr lang="en-US" sz="2400" u="none" strike="noStrike" dirty="0"/>
                        <a:t>-</a:t>
                      </a:r>
                      <a:endParaRPr lang="en-US" sz="2400" b="0" i="0" u="none" strike="noStrike" dirty="0">
                        <a:solidFill>
                          <a:srgbClr val="000000"/>
                        </a:solidFill>
                        <a:latin typeface="Calibri"/>
                      </a:endParaRPr>
                    </a:p>
                  </a:txBody>
                  <a:tcPr marL="0" marR="0" marT="0" marB="0" anchor="ctr"/>
                </a:tc>
                <a:tc>
                  <a:txBody>
                    <a:bodyPr/>
                    <a:lstStyle/>
                    <a:p>
                      <a:pPr algn="ctr" fontAlgn="b"/>
                      <a:r>
                        <a:rPr lang="en-US" sz="2400" u="none" strike="noStrike"/>
                        <a:t>35.10%</a:t>
                      </a:r>
                      <a:endParaRPr lang="en-US" sz="2400" b="0" i="0" u="none" strike="noStrike">
                        <a:solidFill>
                          <a:srgbClr val="000000"/>
                        </a:solidFill>
                        <a:latin typeface="Calibri"/>
                      </a:endParaRPr>
                    </a:p>
                  </a:txBody>
                  <a:tcPr marL="0" marR="0" marT="0" marB="0" anchor="ctr"/>
                </a:tc>
              </a:tr>
              <a:tr h="623454">
                <a:tc>
                  <a:txBody>
                    <a:bodyPr/>
                    <a:lstStyle/>
                    <a:p>
                      <a:pPr algn="ctr" fontAlgn="b"/>
                      <a:r>
                        <a:rPr lang="en-US" sz="2400" u="none" strike="noStrike"/>
                        <a:t>basic</a:t>
                      </a:r>
                      <a:endParaRPr lang="en-US" sz="2400" b="0" i="0" u="none" strike="noStrike">
                        <a:solidFill>
                          <a:srgbClr val="000000"/>
                        </a:solidFill>
                        <a:latin typeface="Calibri"/>
                      </a:endParaRPr>
                    </a:p>
                  </a:txBody>
                  <a:tcPr marL="0" marR="0" marT="0" marB="0" anchor="ctr"/>
                </a:tc>
                <a:tc>
                  <a:txBody>
                    <a:bodyPr/>
                    <a:lstStyle/>
                    <a:p>
                      <a:pPr algn="ctr" fontAlgn="b"/>
                      <a:r>
                        <a:rPr lang="en-US" sz="2400" u="none" strike="noStrike" dirty="0"/>
                        <a:t>with agent</a:t>
                      </a:r>
                      <a:endParaRPr lang="en-US" sz="2400" b="0" i="0" u="none" strike="noStrike" dirty="0">
                        <a:solidFill>
                          <a:srgbClr val="000000"/>
                        </a:solidFill>
                        <a:latin typeface="Calibri"/>
                      </a:endParaRPr>
                    </a:p>
                  </a:txBody>
                  <a:tcPr marL="0" marR="0" marT="0" marB="0" anchor="ctr"/>
                </a:tc>
                <a:tc>
                  <a:txBody>
                    <a:bodyPr/>
                    <a:lstStyle/>
                    <a:p>
                      <a:pPr algn="ctr" fontAlgn="b"/>
                      <a:r>
                        <a:rPr lang="en-US" sz="2400" u="none" strike="noStrike" dirty="0"/>
                        <a:t>41.90%</a:t>
                      </a:r>
                      <a:endParaRPr lang="en-US" sz="2400" b="0" i="0" u="none" strike="noStrike" dirty="0">
                        <a:solidFill>
                          <a:srgbClr val="000000"/>
                        </a:solidFill>
                        <a:latin typeface="Calibri"/>
                      </a:endParaRPr>
                    </a:p>
                  </a:txBody>
                  <a:tcPr marL="0" marR="0" marT="0" marB="0" anchor="ctr"/>
                </a:tc>
                <a:tc>
                  <a:txBody>
                    <a:bodyPr/>
                    <a:lstStyle/>
                    <a:p>
                      <a:pPr algn="ctr" fontAlgn="b"/>
                      <a:r>
                        <a:rPr lang="en-US" sz="2400" u="none" strike="noStrike"/>
                        <a:t>48.30%</a:t>
                      </a:r>
                      <a:endParaRPr lang="en-US" sz="2400" b="0" i="0" u="none" strike="noStrike">
                        <a:solidFill>
                          <a:srgbClr val="000000"/>
                        </a:solidFill>
                        <a:latin typeface="Calibri"/>
                      </a:endParaRPr>
                    </a:p>
                  </a:txBody>
                  <a:tcPr marL="0" marR="0" marT="0" marB="0" anchor="ctr"/>
                </a:tc>
                <a:tc>
                  <a:txBody>
                    <a:bodyPr/>
                    <a:lstStyle/>
                    <a:p>
                      <a:pPr algn="ctr" fontAlgn="b"/>
                      <a:r>
                        <a:rPr lang="en-US" sz="2400" u="none" strike="noStrike"/>
                        <a:t>38.60%</a:t>
                      </a:r>
                      <a:endParaRPr lang="en-US" sz="2400" b="0" i="0" u="none" strike="noStrike">
                        <a:solidFill>
                          <a:srgbClr val="000000"/>
                        </a:solidFill>
                        <a:latin typeface="Calibri"/>
                      </a:endParaRPr>
                    </a:p>
                  </a:txBody>
                  <a:tcPr marL="0" marR="0" marT="0" marB="0" anchor="ctr"/>
                </a:tc>
              </a:tr>
              <a:tr h="623454">
                <a:tc>
                  <a:txBody>
                    <a:bodyPr/>
                    <a:lstStyle/>
                    <a:p>
                      <a:pPr algn="ctr" fontAlgn="b"/>
                      <a:r>
                        <a:rPr lang="en-US" sz="2400" u="none" strike="noStrike"/>
                        <a:t>informer</a:t>
                      </a:r>
                      <a:endParaRPr lang="en-US" sz="2400" b="0" i="0" u="none" strike="noStrike">
                        <a:solidFill>
                          <a:srgbClr val="000000"/>
                        </a:solidFill>
                        <a:latin typeface="Calibri"/>
                      </a:endParaRPr>
                    </a:p>
                  </a:txBody>
                  <a:tcPr marL="0" marR="0" marT="0" marB="0" anchor="ctr"/>
                </a:tc>
                <a:tc>
                  <a:txBody>
                    <a:bodyPr/>
                    <a:lstStyle/>
                    <a:p>
                      <a:pPr algn="ctr" fontAlgn="b"/>
                      <a:r>
                        <a:rPr lang="en-US" sz="2400" u="none" strike="noStrike"/>
                        <a:t>no agent</a:t>
                      </a:r>
                      <a:endParaRPr lang="en-US" sz="2400" b="0" i="0" u="none" strike="noStrike">
                        <a:solidFill>
                          <a:srgbClr val="000000"/>
                        </a:solidFill>
                        <a:latin typeface="Calibri"/>
                      </a:endParaRPr>
                    </a:p>
                  </a:txBody>
                  <a:tcPr marL="0" marR="0" marT="0" marB="0" anchor="ctr"/>
                </a:tc>
                <a:tc>
                  <a:txBody>
                    <a:bodyPr/>
                    <a:lstStyle/>
                    <a:p>
                      <a:pPr algn="ctr" fontAlgn="b"/>
                      <a:r>
                        <a:rPr lang="en-US" sz="2400" u="none" strike="noStrike" dirty="0"/>
                        <a:t>33.80%</a:t>
                      </a:r>
                      <a:endParaRPr lang="en-US" sz="2400" b="0" i="0" u="none" strike="noStrike" dirty="0">
                        <a:solidFill>
                          <a:srgbClr val="000000"/>
                        </a:solidFill>
                        <a:latin typeface="Calibri"/>
                      </a:endParaRPr>
                    </a:p>
                  </a:txBody>
                  <a:tcPr marL="0" marR="0" marT="0" marB="0" anchor="ctr"/>
                </a:tc>
                <a:tc>
                  <a:txBody>
                    <a:bodyPr/>
                    <a:lstStyle/>
                    <a:p>
                      <a:pPr algn="ctr" fontAlgn="b"/>
                      <a:r>
                        <a:rPr lang="en-US" sz="2400" u="none" strike="noStrike" dirty="0"/>
                        <a:t>-</a:t>
                      </a:r>
                      <a:endParaRPr lang="en-US" sz="2400" b="0" i="0" u="none" strike="noStrike" dirty="0">
                        <a:solidFill>
                          <a:srgbClr val="000000"/>
                        </a:solidFill>
                        <a:latin typeface="Calibri"/>
                      </a:endParaRPr>
                    </a:p>
                  </a:txBody>
                  <a:tcPr marL="0" marR="0" marT="0" marB="0" anchor="ctr"/>
                </a:tc>
                <a:tc>
                  <a:txBody>
                    <a:bodyPr/>
                    <a:lstStyle/>
                    <a:p>
                      <a:pPr algn="ctr" fontAlgn="b"/>
                      <a:r>
                        <a:rPr lang="en-US" sz="2400" u="none" strike="noStrike" dirty="0"/>
                        <a:t>33.80%</a:t>
                      </a:r>
                      <a:endParaRPr lang="en-US" sz="2400" b="0" i="0" u="none" strike="noStrike" dirty="0">
                        <a:solidFill>
                          <a:srgbClr val="000000"/>
                        </a:solidFill>
                        <a:latin typeface="Calibri"/>
                      </a:endParaRPr>
                    </a:p>
                  </a:txBody>
                  <a:tcPr marL="0" marR="0" marT="0" marB="0" anchor="ctr"/>
                </a:tc>
              </a:tr>
              <a:tr h="623454">
                <a:tc>
                  <a:txBody>
                    <a:bodyPr/>
                    <a:lstStyle/>
                    <a:p>
                      <a:pPr algn="ctr" fontAlgn="b"/>
                      <a:r>
                        <a:rPr lang="en-US" sz="2400" u="none" strike="noStrike"/>
                        <a:t>informer</a:t>
                      </a:r>
                      <a:endParaRPr lang="en-US" sz="2400" b="0" i="0" u="none" strike="noStrike">
                        <a:solidFill>
                          <a:srgbClr val="000000"/>
                        </a:solidFill>
                        <a:latin typeface="Calibri"/>
                      </a:endParaRPr>
                    </a:p>
                  </a:txBody>
                  <a:tcPr marL="0" marR="0" marT="0" marB="0" anchor="ctr"/>
                </a:tc>
                <a:tc>
                  <a:txBody>
                    <a:bodyPr/>
                    <a:lstStyle/>
                    <a:p>
                      <a:pPr algn="ctr" fontAlgn="b"/>
                      <a:r>
                        <a:rPr lang="en-US" sz="2400" u="none" strike="noStrike"/>
                        <a:t>with agent</a:t>
                      </a:r>
                      <a:endParaRPr lang="en-US" sz="2400" b="0" i="0" u="none" strike="noStrike">
                        <a:solidFill>
                          <a:srgbClr val="000000"/>
                        </a:solidFill>
                        <a:latin typeface="Calibri"/>
                      </a:endParaRPr>
                    </a:p>
                  </a:txBody>
                  <a:tcPr marL="0" marR="0" marT="0" marB="0" anchor="ctr"/>
                </a:tc>
                <a:tc>
                  <a:txBody>
                    <a:bodyPr/>
                    <a:lstStyle/>
                    <a:p>
                      <a:pPr algn="ctr" fontAlgn="b"/>
                      <a:r>
                        <a:rPr lang="en-US" sz="2400" u="none" strike="noStrike" dirty="0"/>
                        <a:t>42.40%</a:t>
                      </a:r>
                      <a:endParaRPr lang="en-US" sz="2400" b="0" i="0" u="none" strike="noStrike" dirty="0">
                        <a:solidFill>
                          <a:srgbClr val="000000"/>
                        </a:solidFill>
                        <a:latin typeface="Calibri"/>
                      </a:endParaRPr>
                    </a:p>
                  </a:txBody>
                  <a:tcPr marL="0" marR="0" marT="0" marB="0" anchor="ctr"/>
                </a:tc>
                <a:tc>
                  <a:txBody>
                    <a:bodyPr/>
                    <a:lstStyle/>
                    <a:p>
                      <a:pPr algn="ctr" fontAlgn="b"/>
                      <a:r>
                        <a:rPr lang="en-US" sz="2400" u="none" strike="noStrike"/>
                        <a:t>46.60%</a:t>
                      </a:r>
                      <a:endParaRPr lang="en-US" sz="2400" b="0" i="0" u="none" strike="noStrike">
                        <a:solidFill>
                          <a:srgbClr val="000000"/>
                        </a:solidFill>
                        <a:latin typeface="Calibri"/>
                      </a:endParaRPr>
                    </a:p>
                  </a:txBody>
                  <a:tcPr marL="0" marR="0" marT="0" marB="0" anchor="ctr"/>
                </a:tc>
                <a:tc>
                  <a:txBody>
                    <a:bodyPr/>
                    <a:lstStyle/>
                    <a:p>
                      <a:pPr algn="ctr" fontAlgn="b"/>
                      <a:r>
                        <a:rPr lang="en-US" sz="2400" u="none" strike="noStrike" dirty="0"/>
                        <a:t>41.60%</a:t>
                      </a:r>
                      <a:endParaRPr lang="en-US" sz="2400" b="0" i="0" u="none" strike="noStrike" dirty="0">
                        <a:solidFill>
                          <a:srgbClr val="000000"/>
                        </a:solidFill>
                        <a:latin typeface="Calibri"/>
                      </a:endParaRPr>
                    </a:p>
                  </a:txBody>
                  <a:tcPr marL="0" marR="0" marT="0" marB="0" anchor="ctr"/>
                </a:tc>
              </a:tr>
            </a:tbl>
          </a:graphicData>
        </a:graphic>
      </p:graphicFrame>
    </p:spTree>
    <p:extLst>
      <p:ext uri="{BB962C8B-B14F-4D97-AF65-F5344CB8AC3E}">
        <p14:creationId xmlns:p14="http://schemas.microsoft.com/office/powerpoint/2010/main" val="1650238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Interesting Insights (feature set)</a:t>
            </a:r>
            <a:endParaRPr lang="en-US" dirty="0"/>
          </a:p>
        </p:txBody>
      </p:sp>
      <p:sp>
        <p:nvSpPr>
          <p:cNvPr id="3" name="Content Placeholder 2"/>
          <p:cNvSpPr>
            <a:spLocks noGrp="1"/>
          </p:cNvSpPr>
          <p:nvPr>
            <p:ph idx="1"/>
          </p:nvPr>
        </p:nvSpPr>
        <p:spPr/>
        <p:txBody>
          <a:bodyPr>
            <a:normAutofit/>
          </a:bodyPr>
          <a:lstStyle/>
          <a:p>
            <a:r>
              <a:rPr lang="en-US" dirty="0" smtClean="0"/>
              <a:t>The pirate is:</a:t>
            </a:r>
          </a:p>
          <a:p>
            <a:pPr lvl="1"/>
            <a:r>
              <a:rPr lang="en-US" dirty="0" smtClean="0"/>
              <a:t>An average talker (not too much, not too little).</a:t>
            </a:r>
          </a:p>
          <a:p>
            <a:pPr lvl="1"/>
            <a:r>
              <a:rPr lang="en-US" dirty="0" smtClean="0"/>
              <a:t>Doesn’t talk much about himself.</a:t>
            </a:r>
          </a:p>
          <a:p>
            <a:pPr lvl="1"/>
            <a:r>
              <a:rPr lang="en-US" dirty="0" smtClean="0"/>
              <a:t>Avoids direct accusation.</a:t>
            </a:r>
          </a:p>
          <a:p>
            <a:pPr lvl="1"/>
            <a:r>
              <a:rPr lang="en-US" dirty="0" smtClean="0"/>
              <a:t>Hints that someone else is the pirate.</a:t>
            </a:r>
          </a:p>
          <a:p>
            <a:pPr lvl="1"/>
            <a:r>
              <a:rPr lang="en-US" dirty="0" smtClean="0"/>
              <a:t>Many times the third to talk (rarely the first).</a:t>
            </a:r>
          </a:p>
          <a:p>
            <a:pPr lvl="1"/>
            <a:r>
              <a:rPr lang="en-US" dirty="0" smtClean="0"/>
              <a:t>In informer version – talks mostly about the same player.</a:t>
            </a:r>
          </a:p>
          <a:p>
            <a:pPr lvl="1"/>
            <a:r>
              <a:rPr lang="en-US" dirty="0" smtClean="0"/>
              <a:t>In basic version – talks about others quite equally.</a:t>
            </a:r>
          </a:p>
          <a:p>
            <a:endParaRPr lang="en-US" dirty="0"/>
          </a:p>
        </p:txBody>
      </p:sp>
    </p:spTree>
    <p:extLst>
      <p:ext uri="{BB962C8B-B14F-4D97-AF65-F5344CB8AC3E}">
        <p14:creationId xmlns:p14="http://schemas.microsoft.com/office/powerpoint/2010/main" val="2892209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Interesting Insights (cont.)</a:t>
            </a:r>
            <a:endParaRPr lang="en-US" dirty="0"/>
          </a:p>
        </p:txBody>
      </p:sp>
      <p:sp>
        <p:nvSpPr>
          <p:cNvPr id="3" name="Content Placeholder 2"/>
          <p:cNvSpPr>
            <a:spLocks noGrp="1"/>
          </p:cNvSpPr>
          <p:nvPr>
            <p:ph idx="1"/>
          </p:nvPr>
        </p:nvSpPr>
        <p:spPr/>
        <p:txBody>
          <a:bodyPr/>
          <a:lstStyle/>
          <a:p>
            <a:r>
              <a:rPr lang="en-US" dirty="0" smtClean="0"/>
              <a:t>People (incorrectly) think the pirate:</a:t>
            </a:r>
          </a:p>
          <a:p>
            <a:pPr lvl="1"/>
            <a:r>
              <a:rPr lang="en-US" dirty="0" smtClean="0"/>
              <a:t>Is quite.</a:t>
            </a:r>
          </a:p>
          <a:p>
            <a:pPr lvl="1"/>
            <a:r>
              <a:rPr lang="en-US" dirty="0" smtClean="0"/>
              <a:t>Is the first to talk.</a:t>
            </a:r>
          </a:p>
          <a:p>
            <a:pPr lvl="1"/>
            <a:r>
              <a:rPr lang="en-US" dirty="0" smtClean="0"/>
              <a:t>Tends to agree with others – especially to accusations.</a:t>
            </a:r>
            <a:endParaRPr lang="en-US" dirty="0"/>
          </a:p>
        </p:txBody>
      </p:sp>
    </p:spTree>
    <p:extLst>
      <p:ext uri="{BB962C8B-B14F-4D97-AF65-F5344CB8AC3E}">
        <p14:creationId xmlns:p14="http://schemas.microsoft.com/office/powerpoint/2010/main" val="3159208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51520" y="2924944"/>
            <a:ext cx="8496944" cy="707886"/>
          </a:xfrm>
          <a:prstGeom prst="rect">
            <a:avLst/>
          </a:prstGeom>
          <a:noFill/>
          <a:ln w="9525">
            <a:noFill/>
            <a:miter lim="800000"/>
            <a:headEnd/>
            <a:tailEnd/>
          </a:ln>
          <a:effectLst/>
        </p:spPr>
        <p:txBody>
          <a:bodyPr wrap="square">
            <a:spAutoFit/>
          </a:bodyPr>
          <a:lstStyle/>
          <a:p>
            <a:pPr algn="ctr" rtl="0"/>
            <a:r>
              <a:rPr lang="en-US" sz="2000" b="1" dirty="0">
                <a:solidFill>
                  <a:schemeClr val="bg1">
                    <a:lumMod val="65000"/>
                  </a:schemeClr>
                </a:solidFill>
                <a:latin typeface="Times New Roman" pitchFamily="18" charset="0"/>
                <a:cs typeface="Times New Roman" pitchFamily="18" charset="0"/>
              </a:rPr>
              <a:t>Moshe </a:t>
            </a:r>
            <a:r>
              <a:rPr lang="en-US" sz="2000" b="1" dirty="0" err="1">
                <a:solidFill>
                  <a:schemeClr val="bg1">
                    <a:lumMod val="65000"/>
                  </a:schemeClr>
                </a:solidFill>
                <a:latin typeface="Times New Roman" pitchFamily="18" charset="0"/>
                <a:cs typeface="Times New Roman" pitchFamily="18" charset="0"/>
              </a:rPr>
              <a:t>Bitan</a:t>
            </a:r>
            <a:r>
              <a:rPr lang="en-US" sz="2000" b="1" dirty="0">
                <a:solidFill>
                  <a:schemeClr val="bg1">
                    <a:lumMod val="65000"/>
                  </a:schemeClr>
                </a:solidFill>
                <a:latin typeface="Times New Roman" pitchFamily="18" charset="0"/>
                <a:cs typeface="Times New Roman" pitchFamily="18" charset="0"/>
              </a:rPr>
              <a:t>, Noam </a:t>
            </a:r>
            <a:r>
              <a:rPr lang="en-US" sz="2000" b="1" dirty="0" err="1">
                <a:solidFill>
                  <a:schemeClr val="bg1">
                    <a:lumMod val="65000"/>
                  </a:schemeClr>
                </a:solidFill>
                <a:latin typeface="Times New Roman" pitchFamily="18" charset="0"/>
                <a:cs typeface="Times New Roman" pitchFamily="18" charset="0"/>
              </a:rPr>
              <a:t>Peled</a:t>
            </a:r>
            <a:r>
              <a:rPr lang="en-US" sz="2000" b="1" dirty="0">
                <a:solidFill>
                  <a:schemeClr val="bg1">
                    <a:lumMod val="65000"/>
                  </a:schemeClr>
                </a:solidFill>
                <a:latin typeface="Times New Roman" pitchFamily="18" charset="0"/>
                <a:cs typeface="Times New Roman" pitchFamily="18" charset="0"/>
              </a:rPr>
              <a:t>, Joseph </a:t>
            </a:r>
            <a:r>
              <a:rPr lang="en-US" sz="2000" b="1" dirty="0" err="1">
                <a:solidFill>
                  <a:schemeClr val="bg1">
                    <a:lumMod val="65000"/>
                  </a:schemeClr>
                </a:solidFill>
                <a:latin typeface="Times New Roman" pitchFamily="18" charset="0"/>
                <a:cs typeface="Times New Roman" pitchFamily="18" charset="0"/>
              </a:rPr>
              <a:t>Keshet</a:t>
            </a:r>
            <a:r>
              <a:rPr lang="en-US" sz="2000" b="1" dirty="0">
                <a:solidFill>
                  <a:schemeClr val="bg1">
                    <a:lumMod val="65000"/>
                  </a:schemeClr>
                </a:solidFill>
                <a:latin typeface="Times New Roman" pitchFamily="18" charset="0"/>
                <a:cs typeface="Times New Roman" pitchFamily="18" charset="0"/>
              </a:rPr>
              <a:t>, </a:t>
            </a:r>
            <a:r>
              <a:rPr lang="en-US" sz="2000" b="1" dirty="0" err="1">
                <a:solidFill>
                  <a:schemeClr val="bg1">
                    <a:lumMod val="65000"/>
                  </a:schemeClr>
                </a:solidFill>
                <a:latin typeface="Times New Roman" pitchFamily="18" charset="0"/>
                <a:cs typeface="Times New Roman" pitchFamily="18" charset="0"/>
              </a:rPr>
              <a:t>Sarit</a:t>
            </a:r>
            <a:r>
              <a:rPr lang="en-US" sz="2000" b="1" dirty="0">
                <a:solidFill>
                  <a:schemeClr val="bg1">
                    <a:lumMod val="65000"/>
                  </a:schemeClr>
                </a:solidFill>
                <a:latin typeface="Times New Roman" pitchFamily="18" charset="0"/>
                <a:cs typeface="Times New Roman" pitchFamily="18" charset="0"/>
              </a:rPr>
              <a:t> Kraus</a:t>
            </a:r>
          </a:p>
          <a:p>
            <a:pPr algn="ctr" rtl="0"/>
            <a:r>
              <a:rPr lang="en-US" sz="2000" b="1" i="1" dirty="0" smtClean="0">
                <a:solidFill>
                  <a:schemeClr val="bg1">
                    <a:lumMod val="65000"/>
                  </a:schemeClr>
                </a:solidFill>
                <a:latin typeface="Times New Roman" pitchFamily="18" charset="0"/>
                <a:cs typeface="Times New Roman" pitchFamily="18" charset="0"/>
              </a:rPr>
              <a:t>Published IJCAI 2013</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9" y="1268760"/>
            <a:ext cx="9119561"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24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73" y="583403"/>
            <a:ext cx="2916572" cy="46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4738" y="1340768"/>
            <a:ext cx="7315559" cy="3823241"/>
          </a:xfrm>
          <a:prstGeom prst="rect">
            <a:avLst/>
          </a:prstGeom>
          <a:noFill/>
        </p:spPr>
        <p:txBody>
          <a:bodyPr wrap="square" lIns="82945" tIns="41473" rIns="82945" bIns="41473" rtlCol="1">
            <a:spAutoFit/>
          </a:bodyPr>
          <a:lstStyle/>
          <a:p>
            <a:pPr marL="414726" indent="-414726" algn="l" rtl="0">
              <a:lnSpc>
                <a:spcPct val="200000"/>
              </a:lnSpc>
              <a:buFont typeface="Arial" pitchFamily="34" charset="0"/>
              <a:buChar char="•"/>
            </a:pPr>
            <a:r>
              <a:rPr lang="en-US" sz="2500" dirty="0">
                <a:solidFill>
                  <a:schemeClr val="tx1">
                    <a:lumMod val="65000"/>
                    <a:lumOff val="35000"/>
                  </a:schemeClr>
                </a:solidFill>
              </a:rPr>
              <a:t>Do people’s facial expressions revealed their intentions </a:t>
            </a:r>
            <a:r>
              <a:rPr lang="en-US" sz="2500" dirty="0" smtClean="0">
                <a:solidFill>
                  <a:schemeClr val="tx1">
                    <a:lumMod val="65000"/>
                    <a:lumOff val="35000"/>
                  </a:schemeClr>
                </a:solidFill>
              </a:rPr>
              <a:t>when </a:t>
            </a:r>
            <a:r>
              <a:rPr lang="en-US" sz="2500" dirty="0">
                <a:solidFill>
                  <a:schemeClr val="tx1">
                    <a:lumMod val="65000"/>
                    <a:lumOff val="35000"/>
                  </a:schemeClr>
                </a:solidFill>
              </a:rPr>
              <a:t>there is incentive to hide them?</a:t>
            </a:r>
          </a:p>
          <a:p>
            <a:pPr marL="414726" indent="-414726" algn="l" rtl="0">
              <a:lnSpc>
                <a:spcPct val="200000"/>
              </a:lnSpc>
              <a:buFont typeface="Arial" pitchFamily="34" charset="0"/>
              <a:buChar char="•"/>
            </a:pPr>
            <a:endParaRPr lang="en-US" sz="2500" dirty="0">
              <a:solidFill>
                <a:schemeClr val="tx1">
                  <a:lumMod val="65000"/>
                  <a:lumOff val="35000"/>
                </a:schemeClr>
              </a:solidFill>
            </a:endParaRPr>
          </a:p>
          <a:p>
            <a:pPr marL="414726" indent="-414726" algn="l" rtl="0">
              <a:lnSpc>
                <a:spcPct val="200000"/>
              </a:lnSpc>
              <a:buFont typeface="Arial" pitchFamily="34" charset="0"/>
              <a:buChar char="•"/>
            </a:pPr>
            <a:r>
              <a:rPr lang="en-US" sz="2500" dirty="0">
                <a:solidFill>
                  <a:schemeClr val="tx1">
                    <a:lumMod val="65000"/>
                    <a:lumOff val="35000"/>
                  </a:schemeClr>
                </a:solidFill>
              </a:rPr>
              <a:t>If yes, can a computer detect these intentions?</a:t>
            </a:r>
          </a:p>
          <a:p>
            <a:pPr marL="414726" indent="-414726" algn="l" rtl="0">
              <a:lnSpc>
                <a:spcPct val="200000"/>
              </a:lnSpc>
              <a:buFont typeface="Arial" pitchFamily="34" charset="0"/>
              <a:buChar char="•"/>
            </a:pPr>
            <a:endParaRPr lang="en-US" sz="2500" dirty="0">
              <a:solidFill>
                <a:schemeClr val="tx1">
                  <a:lumMod val="65000"/>
                  <a:lumOff val="35000"/>
                </a:schemeClr>
              </a:solidFill>
            </a:endParaRPr>
          </a:p>
        </p:txBody>
      </p:sp>
    </p:spTree>
    <p:extLst>
      <p:ext uri="{BB962C8B-B14F-4D97-AF65-F5344CB8AC3E}">
        <p14:creationId xmlns:p14="http://schemas.microsoft.com/office/powerpoint/2010/main" val="160924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4738" y="1463945"/>
            <a:ext cx="7315559" cy="3210907"/>
          </a:xfrm>
          <a:prstGeom prst="rect">
            <a:avLst/>
          </a:prstGeom>
          <a:noFill/>
        </p:spPr>
        <p:txBody>
          <a:bodyPr wrap="square" lIns="82945" tIns="41473" rIns="82945" bIns="41473" rtlCol="1">
            <a:spAutoFit/>
          </a:bodyPr>
          <a:lstStyle/>
          <a:p>
            <a:pPr marL="414726" indent="-414726" algn="l" rtl="0">
              <a:lnSpc>
                <a:spcPct val="200000"/>
              </a:lnSpc>
              <a:buFont typeface="Arial" pitchFamily="34" charset="0"/>
              <a:buChar char="•"/>
            </a:pPr>
            <a:r>
              <a:rPr lang="en-US" sz="2500" dirty="0">
                <a:solidFill>
                  <a:schemeClr val="tx1">
                    <a:lumMod val="65000"/>
                    <a:lumOff val="35000"/>
                  </a:schemeClr>
                </a:solidFill>
              </a:rPr>
              <a:t>Simple - binary Decision</a:t>
            </a:r>
          </a:p>
          <a:p>
            <a:pPr marL="414726" indent="-414726" algn="l" rtl="0">
              <a:lnSpc>
                <a:spcPct val="200000"/>
              </a:lnSpc>
              <a:buFont typeface="Arial" pitchFamily="34" charset="0"/>
              <a:buChar char="•"/>
            </a:pPr>
            <a:r>
              <a:rPr lang="en-US" sz="2500" dirty="0">
                <a:solidFill>
                  <a:schemeClr val="tx1">
                    <a:lumMod val="65000"/>
                    <a:lumOff val="35000"/>
                  </a:schemeClr>
                </a:solidFill>
              </a:rPr>
              <a:t>Incentive to hide intentions</a:t>
            </a:r>
          </a:p>
          <a:p>
            <a:pPr marL="414726" indent="-414726" algn="l" rtl="0">
              <a:lnSpc>
                <a:spcPct val="200000"/>
              </a:lnSpc>
              <a:buFont typeface="Arial" pitchFamily="34" charset="0"/>
              <a:buChar char="•"/>
            </a:pPr>
            <a:r>
              <a:rPr lang="en-US" sz="2500" dirty="0">
                <a:solidFill>
                  <a:schemeClr val="tx1">
                    <a:lumMod val="65000"/>
                    <a:lumOff val="35000"/>
                  </a:schemeClr>
                </a:solidFill>
              </a:rPr>
              <a:t>Invoke an emotional response</a:t>
            </a:r>
          </a:p>
          <a:p>
            <a:pPr marL="414726" indent="-414726" algn="l" rtl="0">
              <a:lnSpc>
                <a:spcPct val="200000"/>
              </a:lnSpc>
              <a:buFont typeface="Arial" pitchFamily="34" charset="0"/>
              <a:buChar char="•"/>
            </a:pPr>
            <a:r>
              <a:rPr lang="en-US" sz="2500" dirty="0">
                <a:solidFill>
                  <a:schemeClr val="tx1">
                    <a:lumMod val="65000"/>
                    <a:lumOff val="35000"/>
                  </a:schemeClr>
                </a:solidFill>
              </a:rPr>
              <a:t>Can play with agents</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63" y="550044"/>
            <a:ext cx="2995287" cy="433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897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4738" y="1463945"/>
            <a:ext cx="7315559" cy="3930963"/>
          </a:xfrm>
          <a:prstGeom prst="rect">
            <a:avLst/>
          </a:prstGeom>
          <a:noFill/>
        </p:spPr>
        <p:txBody>
          <a:bodyPr wrap="square" lIns="82945" tIns="41473" rIns="82945" bIns="41473" rtlCol="1">
            <a:spAutoFit/>
          </a:bodyPr>
          <a:lstStyle/>
          <a:p>
            <a:pPr marL="414726" indent="-414726" algn="l" rtl="0">
              <a:lnSpc>
                <a:spcPct val="200000"/>
              </a:lnSpc>
              <a:buFont typeface="Arial" pitchFamily="34" charset="0"/>
              <a:buChar char="•"/>
            </a:pPr>
            <a:r>
              <a:rPr lang="en-US" sz="2500" dirty="0" smtClean="0">
                <a:solidFill>
                  <a:schemeClr val="tx1">
                    <a:lumMod val="65000"/>
                    <a:lumOff val="35000"/>
                  </a:schemeClr>
                </a:solidFill>
              </a:rPr>
              <a:t>Binary Decision – Leave or Stay</a:t>
            </a:r>
            <a:endParaRPr lang="en-US" sz="2500" dirty="0">
              <a:solidFill>
                <a:schemeClr val="tx1">
                  <a:lumMod val="65000"/>
                  <a:lumOff val="35000"/>
                </a:schemeClr>
              </a:solidFill>
            </a:endParaRPr>
          </a:p>
          <a:p>
            <a:pPr marL="414726" indent="-414726" algn="l" rtl="0">
              <a:lnSpc>
                <a:spcPct val="200000"/>
              </a:lnSpc>
              <a:buFont typeface="Arial" pitchFamily="34" charset="0"/>
              <a:buChar char="•"/>
            </a:pPr>
            <a:r>
              <a:rPr lang="en-US" sz="2500" dirty="0" smtClean="0">
                <a:solidFill>
                  <a:schemeClr val="tx1">
                    <a:lumMod val="65000"/>
                    <a:lumOff val="35000"/>
                  </a:schemeClr>
                </a:solidFill>
              </a:rPr>
              <a:t>Video - Incentive </a:t>
            </a:r>
            <a:r>
              <a:rPr lang="en-US" sz="2500" dirty="0">
                <a:solidFill>
                  <a:schemeClr val="tx1">
                    <a:lumMod val="65000"/>
                    <a:lumOff val="35000"/>
                  </a:schemeClr>
                </a:solidFill>
              </a:rPr>
              <a:t>to hide intentions</a:t>
            </a:r>
          </a:p>
          <a:p>
            <a:pPr marL="414726" indent="-414726" algn="l" rtl="0">
              <a:lnSpc>
                <a:spcPct val="200000"/>
              </a:lnSpc>
              <a:buFont typeface="Arial" pitchFamily="34" charset="0"/>
              <a:buChar char="•"/>
            </a:pPr>
            <a:r>
              <a:rPr lang="en-US" sz="2500" dirty="0" smtClean="0">
                <a:solidFill>
                  <a:schemeClr val="tx1">
                    <a:lumMod val="65000"/>
                    <a:lumOff val="35000"/>
                  </a:schemeClr>
                </a:solidFill>
              </a:rPr>
              <a:t>Leave takes the cash – Invoke </a:t>
            </a:r>
            <a:r>
              <a:rPr lang="en-US" sz="2500" dirty="0">
                <a:solidFill>
                  <a:schemeClr val="tx1">
                    <a:lumMod val="65000"/>
                    <a:lumOff val="35000"/>
                  </a:schemeClr>
                </a:solidFill>
              </a:rPr>
              <a:t>an emotional response</a:t>
            </a:r>
          </a:p>
          <a:p>
            <a:pPr marL="414726" indent="-414726" algn="l" rtl="0">
              <a:lnSpc>
                <a:spcPct val="200000"/>
              </a:lnSpc>
              <a:buFont typeface="Arial" pitchFamily="34" charset="0"/>
              <a:buChar char="•"/>
            </a:pPr>
            <a:r>
              <a:rPr lang="en-US" sz="2500" dirty="0">
                <a:solidFill>
                  <a:schemeClr val="tx1">
                    <a:lumMod val="65000"/>
                    <a:lumOff val="35000"/>
                  </a:schemeClr>
                </a:solidFill>
              </a:rPr>
              <a:t>Can play with agents</a:t>
            </a: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2457"/>
          <a:stretch/>
        </p:blipFill>
        <p:spPr bwMode="auto">
          <a:xfrm>
            <a:off x="766080" y="332656"/>
            <a:ext cx="7611544" cy="704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92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3245760" y="3123688"/>
            <a:ext cx="265248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602" rIns="0" bIns="0" anchor="ctr"/>
          <a:lstStyle>
            <a:lvl1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1pPr>
            <a:lvl2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2pPr>
            <a:lvl3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3pPr>
            <a:lvl4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4pPr>
            <a:lvl5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9pPr>
          </a:lstStyle>
          <a:p>
            <a:pPr algn="ctr" eaLnBrk="1"/>
            <a:r>
              <a:rPr lang="en-US" sz="2900">
                <a:solidFill>
                  <a:srgbClr val="000000"/>
                </a:solidFill>
              </a:rPr>
              <a:t>Stay or Leave?</a:t>
            </a:r>
          </a:p>
        </p:txBody>
      </p:sp>
      <p:pic>
        <p:nvPicPr>
          <p:cNvPr id="5126" name="Picture 6" descr="https://upload.wikimedia.org/wikipedia/commons/7/7b/United_States_one_dollar_bill%2C_obver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897" y="871292"/>
            <a:ext cx="4288205" cy="18728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990080" y="3532691"/>
            <a:ext cx="5474880" cy="1679217"/>
            <a:chOff x="2193925" y="3894137"/>
            <a:chExt cx="6035675" cy="1851026"/>
          </a:xfrm>
        </p:grpSpPr>
        <p:sp>
          <p:nvSpPr>
            <p:cNvPr id="6" name="Text Box 1"/>
            <p:cNvSpPr txBox="1">
              <a:spLocks noChangeArrowheads="1"/>
            </p:cNvSpPr>
            <p:nvPr/>
          </p:nvSpPr>
          <p:spPr bwMode="auto">
            <a:xfrm>
              <a:off x="2193925" y="5267325"/>
              <a:ext cx="12795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224" rIns="0" bIns="0" anchor="ctr"/>
            <a:lstStyle>
              <a:lvl1pPr eaLnBrk="0">
                <a:tabLst>
                  <a:tab pos="457200" algn="l"/>
                  <a:tab pos="914400" algn="l"/>
                </a:tabLst>
                <a:defRPr>
                  <a:solidFill>
                    <a:schemeClr val="tx1"/>
                  </a:solidFill>
                  <a:latin typeface="Arial" charset="0"/>
                  <a:ea typeface="DejaVu Sans" charset="0"/>
                  <a:cs typeface="DejaVu Sans" charset="0"/>
                </a:defRPr>
              </a:lvl1pPr>
              <a:lvl2pPr eaLnBrk="0">
                <a:tabLst>
                  <a:tab pos="457200" algn="l"/>
                  <a:tab pos="914400" algn="l"/>
                </a:tabLst>
                <a:defRPr>
                  <a:solidFill>
                    <a:schemeClr val="tx1"/>
                  </a:solidFill>
                  <a:latin typeface="Arial" charset="0"/>
                  <a:ea typeface="DejaVu Sans" charset="0"/>
                  <a:cs typeface="DejaVu Sans" charset="0"/>
                </a:defRPr>
              </a:lvl2pPr>
              <a:lvl3pPr eaLnBrk="0">
                <a:tabLst>
                  <a:tab pos="457200" algn="l"/>
                  <a:tab pos="914400" algn="l"/>
                </a:tabLst>
                <a:defRPr>
                  <a:solidFill>
                    <a:schemeClr val="tx1"/>
                  </a:solidFill>
                  <a:latin typeface="Arial" charset="0"/>
                  <a:ea typeface="DejaVu Sans" charset="0"/>
                  <a:cs typeface="DejaVu Sans" charset="0"/>
                </a:defRPr>
              </a:lvl3pPr>
              <a:lvl4pPr eaLnBrk="0">
                <a:tabLst>
                  <a:tab pos="457200" algn="l"/>
                  <a:tab pos="914400" algn="l"/>
                </a:tabLst>
                <a:defRPr>
                  <a:solidFill>
                    <a:schemeClr val="tx1"/>
                  </a:solidFill>
                  <a:latin typeface="Arial" charset="0"/>
                  <a:ea typeface="DejaVu Sans" charset="0"/>
                  <a:cs typeface="DejaVu Sans" charset="0"/>
                </a:defRPr>
              </a:lvl4pPr>
              <a:lvl5pPr eaLnBrk="0">
                <a:tabLst>
                  <a:tab pos="457200" algn="l"/>
                  <a:tab pos="9144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9pPr>
            </a:lstStyle>
            <a:p>
              <a:pPr algn="ctr" eaLnBrk="1"/>
              <a:r>
                <a:rPr lang="en-US" sz="2900" dirty="0">
                  <a:solidFill>
                    <a:srgbClr val="000000"/>
                  </a:solidFill>
                </a:rPr>
                <a:t>Stay</a:t>
              </a:r>
            </a:p>
          </p:txBody>
        </p:sp>
        <p:sp>
          <p:nvSpPr>
            <p:cNvPr id="7" name="Text Box 2"/>
            <p:cNvSpPr txBox="1">
              <a:spLocks noChangeArrowheads="1"/>
            </p:cNvSpPr>
            <p:nvPr/>
          </p:nvSpPr>
          <p:spPr bwMode="auto">
            <a:xfrm>
              <a:off x="6792913" y="5287963"/>
              <a:ext cx="14366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224" rIns="0" bIns="0" anchor="ctr"/>
            <a:lstStyle>
              <a:lvl1pPr eaLnBrk="0">
                <a:tabLst>
                  <a:tab pos="457200" algn="l"/>
                  <a:tab pos="914400" algn="l"/>
                  <a:tab pos="1371600" algn="l"/>
                </a:tabLst>
                <a:defRPr>
                  <a:solidFill>
                    <a:schemeClr val="tx1"/>
                  </a:solidFill>
                  <a:latin typeface="Arial" charset="0"/>
                  <a:ea typeface="DejaVu Sans" charset="0"/>
                  <a:cs typeface="DejaVu Sans" charset="0"/>
                </a:defRPr>
              </a:lvl1pPr>
              <a:lvl2pPr eaLnBrk="0">
                <a:tabLst>
                  <a:tab pos="457200" algn="l"/>
                  <a:tab pos="914400" algn="l"/>
                  <a:tab pos="1371600" algn="l"/>
                </a:tabLst>
                <a:defRPr>
                  <a:solidFill>
                    <a:schemeClr val="tx1"/>
                  </a:solidFill>
                  <a:latin typeface="Arial" charset="0"/>
                  <a:ea typeface="DejaVu Sans" charset="0"/>
                  <a:cs typeface="DejaVu Sans" charset="0"/>
                </a:defRPr>
              </a:lvl2pPr>
              <a:lvl3pPr eaLnBrk="0">
                <a:tabLst>
                  <a:tab pos="457200" algn="l"/>
                  <a:tab pos="914400" algn="l"/>
                  <a:tab pos="1371600" algn="l"/>
                </a:tabLst>
                <a:defRPr>
                  <a:solidFill>
                    <a:schemeClr val="tx1"/>
                  </a:solidFill>
                  <a:latin typeface="Arial" charset="0"/>
                  <a:ea typeface="DejaVu Sans" charset="0"/>
                  <a:cs typeface="DejaVu Sans" charset="0"/>
                </a:defRPr>
              </a:lvl3pPr>
              <a:lvl4pPr eaLnBrk="0">
                <a:tabLst>
                  <a:tab pos="457200" algn="l"/>
                  <a:tab pos="914400" algn="l"/>
                  <a:tab pos="1371600" algn="l"/>
                </a:tabLst>
                <a:defRPr>
                  <a:solidFill>
                    <a:schemeClr val="tx1"/>
                  </a:solidFill>
                  <a:latin typeface="Arial" charset="0"/>
                  <a:ea typeface="DejaVu Sans" charset="0"/>
                  <a:cs typeface="DejaVu Sans" charset="0"/>
                </a:defRPr>
              </a:lvl4pPr>
              <a:lvl5pPr eaLnBrk="0">
                <a:tabLst>
                  <a:tab pos="457200" algn="l"/>
                  <a:tab pos="914400" algn="l"/>
                  <a:tab pos="13716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9pPr>
            </a:lstStyle>
            <a:p>
              <a:pPr algn="ctr" eaLnBrk="1"/>
              <a:r>
                <a:rPr lang="en-US" sz="2900">
                  <a:solidFill>
                    <a:srgbClr val="000000"/>
                  </a:solidFill>
                </a:rPr>
                <a:t>Stay</a:t>
              </a:r>
            </a:p>
          </p:txBody>
        </p:sp>
        <p:cxnSp>
          <p:nvCxnSpPr>
            <p:cNvPr id="8" name="AutoShape 4"/>
            <p:cNvCxnSpPr>
              <a:cxnSpLocks noChangeShapeType="1"/>
            </p:cNvCxnSpPr>
            <p:nvPr/>
          </p:nvCxnSpPr>
          <p:spPr bwMode="auto">
            <a:xfrm flipH="1">
              <a:off x="2822266" y="3894137"/>
              <a:ext cx="2206625" cy="1373187"/>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AutoShape 5"/>
            <p:cNvCxnSpPr>
              <a:cxnSpLocks noChangeShapeType="1"/>
              <a:endCxn id="7" idx="0"/>
            </p:cNvCxnSpPr>
            <p:nvPr/>
          </p:nvCxnSpPr>
          <p:spPr bwMode="auto">
            <a:xfrm>
              <a:off x="5040313" y="3894138"/>
              <a:ext cx="2470150" cy="1393825"/>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pic>
        <p:nvPicPr>
          <p:cNvPr id="11" name="Picture 6" descr="https://upload.wikimedia.org/wikipedia/commons/7/7b/United_States_one_dollar_bill%2C_obver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2930" y="1076914"/>
            <a:ext cx="4288205" cy="18728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2975" y="188640"/>
            <a:ext cx="2176463"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013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3245760" y="3123688"/>
            <a:ext cx="265248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602" rIns="0" bIns="0" anchor="ctr"/>
          <a:lstStyle>
            <a:lvl1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1pPr>
            <a:lvl2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2pPr>
            <a:lvl3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3pPr>
            <a:lvl4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4pPr>
            <a:lvl5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9pPr>
          </a:lstStyle>
          <a:p>
            <a:pPr algn="ctr" eaLnBrk="1"/>
            <a:r>
              <a:rPr lang="en-US" sz="2900">
                <a:solidFill>
                  <a:srgbClr val="000000"/>
                </a:solidFill>
              </a:rPr>
              <a:t>Stay or Leave?</a:t>
            </a:r>
          </a:p>
        </p:txBody>
      </p:sp>
      <p:pic>
        <p:nvPicPr>
          <p:cNvPr id="5126" name="Picture 6" descr="https://upload.wikimedia.org/wikipedia/commons/7/7b/United_States_one_dollar_bill%2C_obver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897" y="871292"/>
            <a:ext cx="4288205" cy="187286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990080" y="3532691"/>
            <a:ext cx="5474880" cy="1679217"/>
            <a:chOff x="2193925" y="3894137"/>
            <a:chExt cx="6035675" cy="1851026"/>
          </a:xfrm>
        </p:grpSpPr>
        <p:sp>
          <p:nvSpPr>
            <p:cNvPr id="5" name="Text Box 1"/>
            <p:cNvSpPr txBox="1">
              <a:spLocks noChangeArrowheads="1"/>
            </p:cNvSpPr>
            <p:nvPr/>
          </p:nvSpPr>
          <p:spPr bwMode="auto">
            <a:xfrm>
              <a:off x="2193925" y="5267325"/>
              <a:ext cx="12795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224" rIns="0" bIns="0" anchor="ctr"/>
            <a:lstStyle>
              <a:lvl1pPr eaLnBrk="0">
                <a:tabLst>
                  <a:tab pos="457200" algn="l"/>
                  <a:tab pos="914400" algn="l"/>
                </a:tabLst>
                <a:defRPr>
                  <a:solidFill>
                    <a:schemeClr val="tx1"/>
                  </a:solidFill>
                  <a:latin typeface="Arial" charset="0"/>
                  <a:ea typeface="DejaVu Sans" charset="0"/>
                  <a:cs typeface="DejaVu Sans" charset="0"/>
                </a:defRPr>
              </a:lvl1pPr>
              <a:lvl2pPr eaLnBrk="0">
                <a:tabLst>
                  <a:tab pos="457200" algn="l"/>
                  <a:tab pos="914400" algn="l"/>
                </a:tabLst>
                <a:defRPr>
                  <a:solidFill>
                    <a:schemeClr val="tx1"/>
                  </a:solidFill>
                  <a:latin typeface="Arial" charset="0"/>
                  <a:ea typeface="DejaVu Sans" charset="0"/>
                  <a:cs typeface="DejaVu Sans" charset="0"/>
                </a:defRPr>
              </a:lvl2pPr>
              <a:lvl3pPr eaLnBrk="0">
                <a:tabLst>
                  <a:tab pos="457200" algn="l"/>
                  <a:tab pos="914400" algn="l"/>
                </a:tabLst>
                <a:defRPr>
                  <a:solidFill>
                    <a:schemeClr val="tx1"/>
                  </a:solidFill>
                  <a:latin typeface="Arial" charset="0"/>
                  <a:ea typeface="DejaVu Sans" charset="0"/>
                  <a:cs typeface="DejaVu Sans" charset="0"/>
                </a:defRPr>
              </a:lvl3pPr>
              <a:lvl4pPr eaLnBrk="0">
                <a:tabLst>
                  <a:tab pos="457200" algn="l"/>
                  <a:tab pos="914400" algn="l"/>
                </a:tabLst>
                <a:defRPr>
                  <a:solidFill>
                    <a:schemeClr val="tx1"/>
                  </a:solidFill>
                  <a:latin typeface="Arial" charset="0"/>
                  <a:ea typeface="DejaVu Sans" charset="0"/>
                  <a:cs typeface="DejaVu Sans" charset="0"/>
                </a:defRPr>
              </a:lvl4pPr>
              <a:lvl5pPr eaLnBrk="0">
                <a:tabLst>
                  <a:tab pos="457200" algn="l"/>
                  <a:tab pos="9144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9pPr>
            </a:lstStyle>
            <a:p>
              <a:pPr algn="ctr" eaLnBrk="1"/>
              <a:r>
                <a:rPr lang="en-US" sz="2900" dirty="0">
                  <a:solidFill>
                    <a:srgbClr val="000000"/>
                  </a:solidFill>
                </a:rPr>
                <a:t>Leave</a:t>
              </a:r>
            </a:p>
          </p:txBody>
        </p:sp>
        <p:sp>
          <p:nvSpPr>
            <p:cNvPr id="6" name="Text Box 2"/>
            <p:cNvSpPr txBox="1">
              <a:spLocks noChangeArrowheads="1"/>
            </p:cNvSpPr>
            <p:nvPr/>
          </p:nvSpPr>
          <p:spPr bwMode="auto">
            <a:xfrm>
              <a:off x="6792913" y="5287963"/>
              <a:ext cx="14366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224" rIns="0" bIns="0" anchor="ctr"/>
            <a:lstStyle>
              <a:lvl1pPr eaLnBrk="0">
                <a:tabLst>
                  <a:tab pos="457200" algn="l"/>
                  <a:tab pos="914400" algn="l"/>
                  <a:tab pos="1371600" algn="l"/>
                </a:tabLst>
                <a:defRPr>
                  <a:solidFill>
                    <a:schemeClr val="tx1"/>
                  </a:solidFill>
                  <a:latin typeface="Arial" charset="0"/>
                  <a:ea typeface="DejaVu Sans" charset="0"/>
                  <a:cs typeface="DejaVu Sans" charset="0"/>
                </a:defRPr>
              </a:lvl1pPr>
              <a:lvl2pPr eaLnBrk="0">
                <a:tabLst>
                  <a:tab pos="457200" algn="l"/>
                  <a:tab pos="914400" algn="l"/>
                  <a:tab pos="1371600" algn="l"/>
                </a:tabLst>
                <a:defRPr>
                  <a:solidFill>
                    <a:schemeClr val="tx1"/>
                  </a:solidFill>
                  <a:latin typeface="Arial" charset="0"/>
                  <a:ea typeface="DejaVu Sans" charset="0"/>
                  <a:cs typeface="DejaVu Sans" charset="0"/>
                </a:defRPr>
              </a:lvl2pPr>
              <a:lvl3pPr eaLnBrk="0">
                <a:tabLst>
                  <a:tab pos="457200" algn="l"/>
                  <a:tab pos="914400" algn="l"/>
                  <a:tab pos="1371600" algn="l"/>
                </a:tabLst>
                <a:defRPr>
                  <a:solidFill>
                    <a:schemeClr val="tx1"/>
                  </a:solidFill>
                  <a:latin typeface="Arial" charset="0"/>
                  <a:ea typeface="DejaVu Sans" charset="0"/>
                  <a:cs typeface="DejaVu Sans" charset="0"/>
                </a:defRPr>
              </a:lvl3pPr>
              <a:lvl4pPr eaLnBrk="0">
                <a:tabLst>
                  <a:tab pos="457200" algn="l"/>
                  <a:tab pos="914400" algn="l"/>
                  <a:tab pos="1371600" algn="l"/>
                </a:tabLst>
                <a:defRPr>
                  <a:solidFill>
                    <a:schemeClr val="tx1"/>
                  </a:solidFill>
                  <a:latin typeface="Arial" charset="0"/>
                  <a:ea typeface="DejaVu Sans" charset="0"/>
                  <a:cs typeface="DejaVu Sans" charset="0"/>
                </a:defRPr>
              </a:lvl4pPr>
              <a:lvl5pPr eaLnBrk="0">
                <a:tabLst>
                  <a:tab pos="457200" algn="l"/>
                  <a:tab pos="914400" algn="l"/>
                  <a:tab pos="13716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9pPr>
            </a:lstStyle>
            <a:p>
              <a:pPr algn="ctr" eaLnBrk="1"/>
              <a:r>
                <a:rPr lang="en-US" sz="2900" dirty="0">
                  <a:solidFill>
                    <a:srgbClr val="000000"/>
                  </a:solidFill>
                </a:rPr>
                <a:t>Leave</a:t>
              </a:r>
            </a:p>
          </p:txBody>
        </p:sp>
        <p:cxnSp>
          <p:nvCxnSpPr>
            <p:cNvPr id="7" name="AutoShape 4"/>
            <p:cNvCxnSpPr>
              <a:cxnSpLocks noChangeShapeType="1"/>
            </p:cNvCxnSpPr>
            <p:nvPr/>
          </p:nvCxnSpPr>
          <p:spPr bwMode="auto">
            <a:xfrm flipH="1">
              <a:off x="2822266" y="3894137"/>
              <a:ext cx="2206625" cy="1373187"/>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 name="AutoShape 5"/>
            <p:cNvCxnSpPr>
              <a:cxnSpLocks noChangeShapeType="1"/>
              <a:endCxn id="6" idx="0"/>
            </p:cNvCxnSpPr>
            <p:nvPr/>
          </p:nvCxnSpPr>
          <p:spPr bwMode="auto">
            <a:xfrm>
              <a:off x="5040313" y="3894138"/>
              <a:ext cx="2470150" cy="1393825"/>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pic>
        <p:nvPicPr>
          <p:cNvPr id="95234" name="Picture 2" descr="http://www.obserwatorfinansowy.pl/wp-content/uploads/2013/04/dolar-Images-of-mon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479" y="551106"/>
            <a:ext cx="2923760" cy="21930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990080" y="5211908"/>
            <a:ext cx="5381612" cy="1166571"/>
            <a:chOff x="2193925" y="5745163"/>
            <a:chExt cx="5932853" cy="1285929"/>
          </a:xfrm>
        </p:grpSpPr>
        <p:pic>
          <p:nvPicPr>
            <p:cNvPr id="952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3925" y="5745163"/>
              <a:ext cx="1231044" cy="123104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5734" y="5800050"/>
              <a:ext cx="1231044" cy="123104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2975" y="188640"/>
            <a:ext cx="2176463"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91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126"/>
                                        </p:tgtEl>
                                      </p:cBhvr>
                                    </p:animEffect>
                                    <p:set>
                                      <p:cBhvr>
                                        <p:cTn id="12" dur="1" fill="hold">
                                          <p:stCondLst>
                                            <p:cond delay="499"/>
                                          </p:stCondLst>
                                        </p:cTn>
                                        <p:tgtEl>
                                          <p:spTgt spid="512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95234"/>
                                        </p:tgtEl>
                                        <p:attrNameLst>
                                          <p:attrName>style.visibility</p:attrName>
                                        </p:attrNameLst>
                                      </p:cBhvr>
                                      <p:to>
                                        <p:strVal val="visible"/>
                                      </p:to>
                                    </p:set>
                                    <p:animEffect transition="in" filter="fade">
                                      <p:cBhvr>
                                        <p:cTn id="15" dur="500"/>
                                        <p:tgtEl>
                                          <p:spTgt spid="952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7598" y="152400"/>
            <a:ext cx="8229600" cy="1143000"/>
          </a:xfrm>
        </p:spPr>
        <p:txBody>
          <a:bodyPr/>
          <a:lstStyle/>
          <a:p>
            <a:pPr algn="ctr"/>
            <a:r>
              <a:rPr lang="en-US" altLang="zh-CN" b="1" dirty="0">
                <a:ea typeface="宋体" charset="-122"/>
              </a:rPr>
              <a:t>Classification Problems</a:t>
            </a:r>
          </a:p>
        </p:txBody>
      </p:sp>
      <p:sp>
        <p:nvSpPr>
          <p:cNvPr id="8210" name="Text Box 18"/>
          <p:cNvSpPr txBox="1">
            <a:spLocks noChangeArrowheads="1"/>
          </p:cNvSpPr>
          <p:nvPr/>
        </p:nvSpPr>
        <p:spPr bwMode="auto">
          <a:xfrm>
            <a:off x="581438" y="1420714"/>
            <a:ext cx="8001000" cy="4278094"/>
          </a:xfrm>
          <a:prstGeom prst="rect">
            <a:avLst/>
          </a:prstGeom>
          <a:noFill/>
          <a:ln w="9525">
            <a:noFill/>
            <a:miter lim="800000"/>
            <a:headEnd/>
            <a:tailEnd/>
          </a:ln>
          <a:effectLst/>
        </p:spPr>
        <p:txBody>
          <a:bodyPr>
            <a:spAutoFit/>
          </a:bodyPr>
          <a:lstStyle/>
          <a:p>
            <a:pPr>
              <a:spcBef>
                <a:spcPct val="50000"/>
              </a:spcBef>
              <a:buFont typeface="Arial" pitchFamily="34" charset="0"/>
              <a:buChar char="•"/>
            </a:pPr>
            <a:r>
              <a:rPr lang="en-US" altLang="zh-CN" sz="3200" dirty="0" smtClean="0">
                <a:latin typeface="Times New Roman" pitchFamily="18" charset="0"/>
                <a:ea typeface="宋体" charset="-122"/>
                <a:cs typeface="Times New Roman" pitchFamily="18" charset="0"/>
              </a:rPr>
              <a:t> Given input:</a:t>
            </a:r>
            <a:endParaRPr lang="en-US" altLang="zh-CN" sz="3200" dirty="0">
              <a:latin typeface="Times New Roman" pitchFamily="18" charset="0"/>
              <a:ea typeface="宋体" charset="-122"/>
              <a:cs typeface="Times New Roman" pitchFamily="18" charset="0"/>
            </a:endParaRPr>
          </a:p>
          <a:p>
            <a:pPr>
              <a:spcBef>
                <a:spcPct val="50000"/>
              </a:spcBef>
              <a:buFont typeface="Arial" pitchFamily="34" charset="0"/>
              <a:buChar char="•"/>
            </a:pPr>
            <a:r>
              <a:rPr lang="en-US" altLang="zh-CN" sz="3200" dirty="0" smtClean="0">
                <a:latin typeface="Times New Roman" pitchFamily="18" charset="0"/>
                <a:ea typeface="宋体" charset="-122"/>
                <a:cs typeface="Times New Roman" pitchFamily="18" charset="0"/>
              </a:rPr>
              <a:t> Predict </a:t>
            </a:r>
            <a:r>
              <a:rPr lang="en-US" altLang="zh-CN" sz="3200" dirty="0">
                <a:latin typeface="Times New Roman" pitchFamily="18" charset="0"/>
                <a:ea typeface="宋体" charset="-122"/>
                <a:cs typeface="Times New Roman" pitchFamily="18" charset="0"/>
              </a:rPr>
              <a:t>the </a:t>
            </a:r>
            <a:r>
              <a:rPr lang="en-US" altLang="zh-CN" sz="3200" dirty="0" smtClean="0">
                <a:latin typeface="Times New Roman" pitchFamily="18" charset="0"/>
                <a:ea typeface="宋体" charset="-122"/>
                <a:cs typeface="Times New Roman" pitchFamily="18" charset="0"/>
              </a:rPr>
              <a:t>output (class label) </a:t>
            </a:r>
          </a:p>
          <a:p>
            <a:pPr lvl="1">
              <a:spcBef>
                <a:spcPct val="50000"/>
              </a:spcBef>
              <a:buFontTx/>
              <a:buChar char="•"/>
            </a:pPr>
            <a:r>
              <a:rPr lang="en-US" altLang="zh-CN" sz="3200" dirty="0" smtClean="0">
                <a:latin typeface="Times New Roman" pitchFamily="18" charset="0"/>
                <a:ea typeface="宋体" charset="-122"/>
                <a:cs typeface="Times New Roman" pitchFamily="18" charset="0"/>
                <a:sym typeface="Symbol" pitchFamily="18" charset="2"/>
              </a:rPr>
              <a:t> Binary classification: </a:t>
            </a:r>
            <a:endParaRPr lang="en-US" altLang="zh-CN" sz="3200" dirty="0">
              <a:latin typeface="Times New Roman" pitchFamily="18" charset="0"/>
              <a:ea typeface="宋体" charset="-122"/>
              <a:cs typeface="Times New Roman" pitchFamily="18" charset="0"/>
              <a:sym typeface="Symbol" pitchFamily="18" charset="2"/>
            </a:endParaRPr>
          </a:p>
          <a:p>
            <a:pPr lvl="1">
              <a:spcBef>
                <a:spcPct val="50000"/>
              </a:spcBef>
              <a:buFontTx/>
              <a:buChar char="•"/>
            </a:pPr>
            <a:r>
              <a:rPr lang="en-US" altLang="zh-CN" sz="3200" dirty="0" smtClean="0">
                <a:latin typeface="Times New Roman" pitchFamily="18" charset="0"/>
                <a:ea typeface="宋体" charset="-122"/>
                <a:cs typeface="Times New Roman" pitchFamily="18" charset="0"/>
                <a:sym typeface="Symbol" pitchFamily="18" charset="2"/>
              </a:rPr>
              <a:t> Multi-class classification:</a:t>
            </a:r>
            <a:endParaRPr lang="en-US" altLang="zh-CN" sz="3200" dirty="0">
              <a:latin typeface="Times New Roman" pitchFamily="18" charset="0"/>
              <a:ea typeface="宋体" charset="-122"/>
              <a:cs typeface="Times New Roman" pitchFamily="18" charset="0"/>
              <a:sym typeface="Symbol" pitchFamily="18" charset="2"/>
            </a:endParaRPr>
          </a:p>
          <a:p>
            <a:pPr>
              <a:spcBef>
                <a:spcPct val="50000"/>
              </a:spcBef>
              <a:buFontTx/>
              <a:buChar char="•"/>
            </a:pPr>
            <a:r>
              <a:rPr lang="en-US" altLang="zh-CN" sz="3200" dirty="0">
                <a:latin typeface="Times New Roman" pitchFamily="18" charset="0"/>
                <a:ea typeface="宋体" charset="-122"/>
                <a:cs typeface="Times New Roman" pitchFamily="18" charset="0"/>
                <a:sym typeface="Symbol" pitchFamily="18" charset="2"/>
              </a:rPr>
              <a:t> </a:t>
            </a:r>
            <a:r>
              <a:rPr lang="en-US" altLang="zh-CN" sz="3200" dirty="0" smtClean="0">
                <a:latin typeface="Times New Roman" pitchFamily="18" charset="0"/>
                <a:ea typeface="宋体" charset="-122"/>
                <a:cs typeface="Times New Roman" pitchFamily="18" charset="0"/>
                <a:sym typeface="Symbol" pitchFamily="18" charset="2"/>
              </a:rPr>
              <a:t>Learn a classification function:</a:t>
            </a:r>
          </a:p>
          <a:p>
            <a:pPr>
              <a:spcBef>
                <a:spcPct val="50000"/>
              </a:spcBef>
              <a:buFontTx/>
              <a:buChar char="•"/>
            </a:pPr>
            <a:endParaRPr lang="en-US" altLang="zh-CN" sz="3200" b="1" dirty="0">
              <a:latin typeface="Times New Roman" pitchFamily="18" charset="0"/>
              <a:ea typeface="宋体" charset="-122"/>
              <a:cs typeface="Times New Roman" pitchFamily="18" charset="0"/>
              <a:sym typeface="Symbol" pitchFamily="18" charset="2"/>
            </a:endParaRPr>
          </a:p>
        </p:txBody>
      </p:sp>
      <p:grpSp>
        <p:nvGrpSpPr>
          <p:cNvPr id="56323" name="Group 3"/>
          <p:cNvGrpSpPr>
            <a:grpSpLocks noChangeAspect="1"/>
          </p:cNvGrpSpPr>
          <p:nvPr>
            <p:custDataLst>
              <p:tags r:id="rId1"/>
            </p:custDataLst>
          </p:nvPr>
        </p:nvGrpSpPr>
        <p:grpSpPr bwMode="auto">
          <a:xfrm>
            <a:off x="3065284" y="1428736"/>
            <a:ext cx="3792732" cy="479248"/>
            <a:chOff x="4264" y="1382"/>
            <a:chExt cx="15907" cy="2010"/>
          </a:xfrm>
        </p:grpSpPr>
        <p:sp>
          <p:nvSpPr>
            <p:cNvPr id="56325" name="Freeform 5"/>
            <p:cNvSpPr>
              <a:spLocks/>
            </p:cNvSpPr>
            <p:nvPr/>
          </p:nvSpPr>
          <p:spPr bwMode="auto">
            <a:xfrm>
              <a:off x="4264" y="1996"/>
              <a:ext cx="1077" cy="892"/>
            </a:xfrm>
            <a:custGeom>
              <a:avLst/>
              <a:gdLst/>
              <a:ahLst/>
              <a:cxnLst>
                <a:cxn ang="0">
                  <a:pos x="618" y="399"/>
                </a:cxn>
                <a:cxn ang="0">
                  <a:pos x="843" y="137"/>
                </a:cxn>
                <a:cxn ang="0">
                  <a:pos x="858" y="121"/>
                </a:cxn>
                <a:cxn ang="0">
                  <a:pos x="877" y="110"/>
                </a:cxn>
                <a:cxn ang="0">
                  <a:pos x="907" y="100"/>
                </a:cxn>
                <a:cxn ang="0">
                  <a:pos x="957" y="100"/>
                </a:cxn>
                <a:cxn ang="0">
                  <a:pos x="1037" y="95"/>
                </a:cxn>
                <a:cxn ang="0">
                  <a:pos x="1037" y="0"/>
                </a:cxn>
                <a:cxn ang="0">
                  <a:pos x="982" y="5"/>
                </a:cxn>
                <a:cxn ang="0">
                  <a:pos x="728" y="5"/>
                </a:cxn>
                <a:cxn ang="0">
                  <a:pos x="663" y="0"/>
                </a:cxn>
                <a:cxn ang="0">
                  <a:pos x="663" y="95"/>
                </a:cxn>
                <a:cxn ang="0">
                  <a:pos x="688" y="95"/>
                </a:cxn>
                <a:cxn ang="0">
                  <a:pos x="738" y="116"/>
                </a:cxn>
                <a:cxn ang="0">
                  <a:pos x="733" y="126"/>
                </a:cxn>
                <a:cxn ang="0">
                  <a:pos x="723" y="137"/>
                </a:cxn>
                <a:cxn ang="0">
                  <a:pos x="563" y="325"/>
                </a:cxn>
                <a:cxn ang="0">
                  <a:pos x="374" y="95"/>
                </a:cxn>
                <a:cxn ang="0">
                  <a:pos x="454" y="95"/>
                </a:cxn>
                <a:cxn ang="0">
                  <a:pos x="454" y="0"/>
                </a:cxn>
                <a:cxn ang="0">
                  <a:pos x="404" y="0"/>
                </a:cxn>
                <a:cxn ang="0">
                  <a:pos x="339" y="5"/>
                </a:cxn>
                <a:cxn ang="0">
                  <a:pos x="80" y="5"/>
                </a:cxn>
                <a:cxn ang="0">
                  <a:pos x="10" y="0"/>
                </a:cxn>
                <a:cxn ang="0">
                  <a:pos x="10" y="95"/>
                </a:cxn>
                <a:cxn ang="0">
                  <a:pos x="145" y="95"/>
                </a:cxn>
                <a:cxn ang="0">
                  <a:pos x="444" y="467"/>
                </a:cxn>
                <a:cxn ang="0">
                  <a:pos x="195" y="761"/>
                </a:cxn>
                <a:cxn ang="0">
                  <a:pos x="165" y="782"/>
                </a:cxn>
                <a:cxn ang="0">
                  <a:pos x="120" y="792"/>
                </a:cxn>
                <a:cxn ang="0">
                  <a:pos x="65" y="798"/>
                </a:cxn>
                <a:cxn ang="0">
                  <a:pos x="0" y="798"/>
                </a:cxn>
                <a:cxn ang="0">
                  <a:pos x="0" y="892"/>
                </a:cxn>
                <a:cxn ang="0">
                  <a:pos x="55" y="887"/>
                </a:cxn>
                <a:cxn ang="0">
                  <a:pos x="279" y="887"/>
                </a:cxn>
                <a:cxn ang="0">
                  <a:pos x="334" y="892"/>
                </a:cxn>
                <a:cxn ang="0">
                  <a:pos x="374" y="892"/>
                </a:cxn>
                <a:cxn ang="0">
                  <a:pos x="374" y="798"/>
                </a:cxn>
                <a:cxn ang="0">
                  <a:pos x="354" y="798"/>
                </a:cxn>
                <a:cxn ang="0">
                  <a:pos x="334" y="792"/>
                </a:cxn>
                <a:cxn ang="0">
                  <a:pos x="319" y="787"/>
                </a:cxn>
                <a:cxn ang="0">
                  <a:pos x="309" y="782"/>
                </a:cxn>
                <a:cxn ang="0">
                  <a:pos x="304" y="777"/>
                </a:cxn>
                <a:cxn ang="0">
                  <a:pos x="304" y="771"/>
                </a:cxn>
                <a:cxn ang="0">
                  <a:pos x="309" y="766"/>
                </a:cxn>
                <a:cxn ang="0">
                  <a:pos x="314" y="756"/>
                </a:cxn>
                <a:cxn ang="0">
                  <a:pos x="504" y="535"/>
                </a:cxn>
                <a:cxn ang="0">
                  <a:pos x="713" y="798"/>
                </a:cxn>
                <a:cxn ang="0">
                  <a:pos x="638" y="798"/>
                </a:cxn>
                <a:cxn ang="0">
                  <a:pos x="638" y="892"/>
                </a:cxn>
                <a:cxn ang="0">
                  <a:pos x="683" y="892"/>
                </a:cxn>
                <a:cxn ang="0">
                  <a:pos x="748" y="887"/>
                </a:cxn>
                <a:cxn ang="0">
                  <a:pos x="932" y="887"/>
                </a:cxn>
                <a:cxn ang="0">
                  <a:pos x="1007" y="892"/>
                </a:cxn>
                <a:cxn ang="0">
                  <a:pos x="1077" y="892"/>
                </a:cxn>
                <a:cxn ang="0">
                  <a:pos x="1077" y="798"/>
                </a:cxn>
                <a:cxn ang="0">
                  <a:pos x="937" y="798"/>
                </a:cxn>
                <a:cxn ang="0">
                  <a:pos x="618" y="399"/>
                </a:cxn>
              </a:cxnLst>
              <a:rect l="0" t="0" r="r" b="b"/>
              <a:pathLst>
                <a:path w="1077" h="892">
                  <a:moveTo>
                    <a:pt x="618" y="399"/>
                  </a:moveTo>
                  <a:lnTo>
                    <a:pt x="843" y="137"/>
                  </a:lnTo>
                  <a:lnTo>
                    <a:pt x="858" y="121"/>
                  </a:lnTo>
                  <a:lnTo>
                    <a:pt x="877" y="110"/>
                  </a:lnTo>
                  <a:lnTo>
                    <a:pt x="907" y="100"/>
                  </a:lnTo>
                  <a:lnTo>
                    <a:pt x="957" y="100"/>
                  </a:lnTo>
                  <a:lnTo>
                    <a:pt x="1037" y="95"/>
                  </a:lnTo>
                  <a:lnTo>
                    <a:pt x="1037" y="0"/>
                  </a:lnTo>
                  <a:lnTo>
                    <a:pt x="982" y="5"/>
                  </a:lnTo>
                  <a:lnTo>
                    <a:pt x="728" y="5"/>
                  </a:lnTo>
                  <a:lnTo>
                    <a:pt x="663" y="0"/>
                  </a:lnTo>
                  <a:lnTo>
                    <a:pt x="663" y="95"/>
                  </a:lnTo>
                  <a:lnTo>
                    <a:pt x="688" y="95"/>
                  </a:lnTo>
                  <a:lnTo>
                    <a:pt x="738" y="116"/>
                  </a:lnTo>
                  <a:lnTo>
                    <a:pt x="733" y="126"/>
                  </a:lnTo>
                  <a:lnTo>
                    <a:pt x="723" y="137"/>
                  </a:lnTo>
                  <a:lnTo>
                    <a:pt x="563" y="325"/>
                  </a:lnTo>
                  <a:lnTo>
                    <a:pt x="374" y="95"/>
                  </a:lnTo>
                  <a:lnTo>
                    <a:pt x="454" y="95"/>
                  </a:lnTo>
                  <a:lnTo>
                    <a:pt x="454" y="0"/>
                  </a:lnTo>
                  <a:lnTo>
                    <a:pt x="404" y="0"/>
                  </a:lnTo>
                  <a:lnTo>
                    <a:pt x="339" y="5"/>
                  </a:lnTo>
                  <a:lnTo>
                    <a:pt x="80" y="5"/>
                  </a:lnTo>
                  <a:lnTo>
                    <a:pt x="10" y="0"/>
                  </a:lnTo>
                  <a:lnTo>
                    <a:pt x="10" y="95"/>
                  </a:lnTo>
                  <a:lnTo>
                    <a:pt x="145" y="95"/>
                  </a:lnTo>
                  <a:lnTo>
                    <a:pt x="444" y="467"/>
                  </a:lnTo>
                  <a:lnTo>
                    <a:pt x="195" y="761"/>
                  </a:lnTo>
                  <a:lnTo>
                    <a:pt x="165" y="782"/>
                  </a:lnTo>
                  <a:lnTo>
                    <a:pt x="120" y="792"/>
                  </a:lnTo>
                  <a:lnTo>
                    <a:pt x="65" y="798"/>
                  </a:lnTo>
                  <a:lnTo>
                    <a:pt x="0" y="798"/>
                  </a:lnTo>
                  <a:lnTo>
                    <a:pt x="0" y="892"/>
                  </a:lnTo>
                  <a:lnTo>
                    <a:pt x="55" y="887"/>
                  </a:lnTo>
                  <a:lnTo>
                    <a:pt x="279" y="887"/>
                  </a:lnTo>
                  <a:lnTo>
                    <a:pt x="334" y="892"/>
                  </a:lnTo>
                  <a:lnTo>
                    <a:pt x="374" y="892"/>
                  </a:lnTo>
                  <a:lnTo>
                    <a:pt x="374" y="798"/>
                  </a:lnTo>
                  <a:lnTo>
                    <a:pt x="354" y="798"/>
                  </a:lnTo>
                  <a:lnTo>
                    <a:pt x="334" y="792"/>
                  </a:lnTo>
                  <a:lnTo>
                    <a:pt x="319" y="787"/>
                  </a:lnTo>
                  <a:lnTo>
                    <a:pt x="309" y="782"/>
                  </a:lnTo>
                  <a:lnTo>
                    <a:pt x="304" y="777"/>
                  </a:lnTo>
                  <a:lnTo>
                    <a:pt x="304" y="771"/>
                  </a:lnTo>
                  <a:lnTo>
                    <a:pt x="309" y="766"/>
                  </a:lnTo>
                  <a:lnTo>
                    <a:pt x="314" y="756"/>
                  </a:lnTo>
                  <a:lnTo>
                    <a:pt x="504" y="535"/>
                  </a:lnTo>
                  <a:lnTo>
                    <a:pt x="713" y="798"/>
                  </a:lnTo>
                  <a:lnTo>
                    <a:pt x="638" y="798"/>
                  </a:lnTo>
                  <a:lnTo>
                    <a:pt x="638" y="892"/>
                  </a:lnTo>
                  <a:lnTo>
                    <a:pt x="683" y="892"/>
                  </a:lnTo>
                  <a:lnTo>
                    <a:pt x="748" y="887"/>
                  </a:lnTo>
                  <a:lnTo>
                    <a:pt x="932" y="887"/>
                  </a:lnTo>
                  <a:lnTo>
                    <a:pt x="1007" y="892"/>
                  </a:lnTo>
                  <a:lnTo>
                    <a:pt x="1077" y="892"/>
                  </a:lnTo>
                  <a:lnTo>
                    <a:pt x="1077" y="798"/>
                  </a:lnTo>
                  <a:lnTo>
                    <a:pt x="937" y="798"/>
                  </a:lnTo>
                  <a:lnTo>
                    <a:pt x="618" y="39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26" name="Freeform 6"/>
            <p:cNvSpPr>
              <a:spLocks noEditPoints="1"/>
            </p:cNvSpPr>
            <p:nvPr/>
          </p:nvSpPr>
          <p:spPr bwMode="auto">
            <a:xfrm>
              <a:off x="6038" y="2154"/>
              <a:ext cx="1271" cy="467"/>
            </a:xfrm>
            <a:custGeom>
              <a:avLst/>
              <a:gdLst/>
              <a:ahLst/>
              <a:cxnLst>
                <a:cxn ang="0">
                  <a:pos x="1206" y="78"/>
                </a:cxn>
                <a:cxn ang="0">
                  <a:pos x="1231" y="78"/>
                </a:cxn>
                <a:cxn ang="0">
                  <a:pos x="1241" y="73"/>
                </a:cxn>
                <a:cxn ang="0">
                  <a:pos x="1251" y="73"/>
                </a:cxn>
                <a:cxn ang="0">
                  <a:pos x="1261" y="62"/>
                </a:cxn>
                <a:cxn ang="0">
                  <a:pos x="1266" y="52"/>
                </a:cxn>
                <a:cxn ang="0">
                  <a:pos x="1271" y="36"/>
                </a:cxn>
                <a:cxn ang="0">
                  <a:pos x="1266" y="21"/>
                </a:cxn>
                <a:cxn ang="0">
                  <a:pos x="1261" y="10"/>
                </a:cxn>
                <a:cxn ang="0">
                  <a:pos x="1241" y="0"/>
                </a:cxn>
                <a:cxn ang="0">
                  <a:pos x="30" y="0"/>
                </a:cxn>
                <a:cxn ang="0">
                  <a:pos x="10" y="10"/>
                </a:cxn>
                <a:cxn ang="0">
                  <a:pos x="5" y="26"/>
                </a:cxn>
                <a:cxn ang="0">
                  <a:pos x="0" y="36"/>
                </a:cxn>
                <a:cxn ang="0">
                  <a:pos x="5" y="52"/>
                </a:cxn>
                <a:cxn ang="0">
                  <a:pos x="10" y="62"/>
                </a:cxn>
                <a:cxn ang="0">
                  <a:pos x="20" y="73"/>
                </a:cxn>
                <a:cxn ang="0">
                  <a:pos x="30" y="73"/>
                </a:cxn>
                <a:cxn ang="0">
                  <a:pos x="40" y="78"/>
                </a:cxn>
                <a:cxn ang="0">
                  <a:pos x="65" y="78"/>
                </a:cxn>
                <a:cxn ang="0">
                  <a:pos x="1206" y="78"/>
                </a:cxn>
                <a:cxn ang="0">
                  <a:pos x="1206" y="467"/>
                </a:cxn>
                <a:cxn ang="0">
                  <a:pos x="1241" y="467"/>
                </a:cxn>
                <a:cxn ang="0">
                  <a:pos x="1251" y="461"/>
                </a:cxn>
                <a:cxn ang="0">
                  <a:pos x="1261" y="451"/>
                </a:cxn>
                <a:cxn ang="0">
                  <a:pos x="1271" y="430"/>
                </a:cxn>
                <a:cxn ang="0">
                  <a:pos x="1266" y="414"/>
                </a:cxn>
                <a:cxn ang="0">
                  <a:pos x="1261" y="404"/>
                </a:cxn>
                <a:cxn ang="0">
                  <a:pos x="1251" y="393"/>
                </a:cxn>
                <a:cxn ang="0">
                  <a:pos x="1241" y="393"/>
                </a:cxn>
                <a:cxn ang="0">
                  <a:pos x="1231" y="388"/>
                </a:cxn>
                <a:cxn ang="0">
                  <a:pos x="30" y="388"/>
                </a:cxn>
                <a:cxn ang="0">
                  <a:pos x="20" y="393"/>
                </a:cxn>
                <a:cxn ang="0">
                  <a:pos x="10" y="404"/>
                </a:cxn>
                <a:cxn ang="0">
                  <a:pos x="5" y="414"/>
                </a:cxn>
                <a:cxn ang="0">
                  <a:pos x="0" y="430"/>
                </a:cxn>
                <a:cxn ang="0">
                  <a:pos x="5" y="446"/>
                </a:cxn>
                <a:cxn ang="0">
                  <a:pos x="10" y="456"/>
                </a:cxn>
                <a:cxn ang="0">
                  <a:pos x="30" y="467"/>
                </a:cxn>
                <a:cxn ang="0">
                  <a:pos x="65" y="467"/>
                </a:cxn>
                <a:cxn ang="0">
                  <a:pos x="1206" y="467"/>
                </a:cxn>
              </a:cxnLst>
              <a:rect l="0" t="0" r="r" b="b"/>
              <a:pathLst>
                <a:path w="1271" h="467">
                  <a:moveTo>
                    <a:pt x="1206" y="78"/>
                  </a:moveTo>
                  <a:lnTo>
                    <a:pt x="1231" y="78"/>
                  </a:lnTo>
                  <a:lnTo>
                    <a:pt x="1241" y="73"/>
                  </a:lnTo>
                  <a:lnTo>
                    <a:pt x="1251" y="73"/>
                  </a:lnTo>
                  <a:lnTo>
                    <a:pt x="1261" y="62"/>
                  </a:lnTo>
                  <a:lnTo>
                    <a:pt x="1266" y="52"/>
                  </a:lnTo>
                  <a:lnTo>
                    <a:pt x="1271" y="36"/>
                  </a:lnTo>
                  <a:lnTo>
                    <a:pt x="1266" y="21"/>
                  </a:lnTo>
                  <a:lnTo>
                    <a:pt x="1261" y="10"/>
                  </a:lnTo>
                  <a:lnTo>
                    <a:pt x="1241" y="0"/>
                  </a:lnTo>
                  <a:lnTo>
                    <a:pt x="30" y="0"/>
                  </a:lnTo>
                  <a:lnTo>
                    <a:pt x="10" y="10"/>
                  </a:lnTo>
                  <a:lnTo>
                    <a:pt x="5" y="26"/>
                  </a:lnTo>
                  <a:lnTo>
                    <a:pt x="0" y="36"/>
                  </a:lnTo>
                  <a:lnTo>
                    <a:pt x="5" y="52"/>
                  </a:lnTo>
                  <a:lnTo>
                    <a:pt x="10" y="62"/>
                  </a:lnTo>
                  <a:lnTo>
                    <a:pt x="20" y="73"/>
                  </a:lnTo>
                  <a:lnTo>
                    <a:pt x="30" y="73"/>
                  </a:lnTo>
                  <a:lnTo>
                    <a:pt x="40" y="78"/>
                  </a:lnTo>
                  <a:lnTo>
                    <a:pt x="65" y="78"/>
                  </a:lnTo>
                  <a:lnTo>
                    <a:pt x="1206" y="78"/>
                  </a:lnTo>
                  <a:close/>
                  <a:moveTo>
                    <a:pt x="1206" y="467"/>
                  </a:moveTo>
                  <a:lnTo>
                    <a:pt x="1241" y="467"/>
                  </a:lnTo>
                  <a:lnTo>
                    <a:pt x="1251" y="461"/>
                  </a:lnTo>
                  <a:lnTo>
                    <a:pt x="1261" y="451"/>
                  </a:lnTo>
                  <a:lnTo>
                    <a:pt x="1271" y="430"/>
                  </a:lnTo>
                  <a:lnTo>
                    <a:pt x="1266" y="414"/>
                  </a:lnTo>
                  <a:lnTo>
                    <a:pt x="1261" y="404"/>
                  </a:lnTo>
                  <a:lnTo>
                    <a:pt x="1251" y="393"/>
                  </a:lnTo>
                  <a:lnTo>
                    <a:pt x="1241" y="393"/>
                  </a:lnTo>
                  <a:lnTo>
                    <a:pt x="1231" y="388"/>
                  </a:lnTo>
                  <a:lnTo>
                    <a:pt x="30" y="388"/>
                  </a:lnTo>
                  <a:lnTo>
                    <a:pt x="20" y="393"/>
                  </a:lnTo>
                  <a:lnTo>
                    <a:pt x="10" y="404"/>
                  </a:lnTo>
                  <a:lnTo>
                    <a:pt x="5" y="414"/>
                  </a:lnTo>
                  <a:lnTo>
                    <a:pt x="0" y="430"/>
                  </a:lnTo>
                  <a:lnTo>
                    <a:pt x="5" y="446"/>
                  </a:lnTo>
                  <a:lnTo>
                    <a:pt x="10" y="456"/>
                  </a:lnTo>
                  <a:lnTo>
                    <a:pt x="30" y="467"/>
                  </a:lnTo>
                  <a:lnTo>
                    <a:pt x="65" y="467"/>
                  </a:lnTo>
                  <a:lnTo>
                    <a:pt x="1206" y="46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27" name="Freeform 7"/>
            <p:cNvSpPr>
              <a:spLocks/>
            </p:cNvSpPr>
            <p:nvPr/>
          </p:nvSpPr>
          <p:spPr bwMode="auto">
            <a:xfrm>
              <a:off x="8106" y="1382"/>
              <a:ext cx="444" cy="2010"/>
            </a:xfrm>
            <a:custGeom>
              <a:avLst/>
              <a:gdLst/>
              <a:ahLst/>
              <a:cxnLst>
                <a:cxn ang="0">
                  <a:pos x="444" y="1989"/>
                </a:cxn>
                <a:cxn ang="0">
                  <a:pos x="444" y="1984"/>
                </a:cxn>
                <a:cxn ang="0">
                  <a:pos x="419" y="1957"/>
                </a:cxn>
                <a:cxn ang="0">
                  <a:pos x="409" y="1942"/>
                </a:cxn>
                <a:cxn ang="0">
                  <a:pos x="319" y="1826"/>
                </a:cxn>
                <a:cxn ang="0">
                  <a:pos x="245" y="1700"/>
                </a:cxn>
                <a:cxn ang="0">
                  <a:pos x="190" y="1564"/>
                </a:cxn>
                <a:cxn ang="0">
                  <a:pos x="155" y="1422"/>
                </a:cxn>
                <a:cxn ang="0">
                  <a:pos x="130" y="1281"/>
                </a:cxn>
                <a:cxn ang="0">
                  <a:pos x="115" y="1139"/>
                </a:cxn>
                <a:cxn ang="0">
                  <a:pos x="110" y="1002"/>
                </a:cxn>
                <a:cxn ang="0">
                  <a:pos x="115" y="855"/>
                </a:cxn>
                <a:cxn ang="0">
                  <a:pos x="130" y="709"/>
                </a:cxn>
                <a:cxn ang="0">
                  <a:pos x="155" y="562"/>
                </a:cxn>
                <a:cxn ang="0">
                  <a:pos x="200" y="425"/>
                </a:cxn>
                <a:cxn ang="0">
                  <a:pos x="255" y="294"/>
                </a:cxn>
                <a:cxn ang="0">
                  <a:pos x="324" y="168"/>
                </a:cxn>
                <a:cxn ang="0">
                  <a:pos x="419" y="58"/>
                </a:cxn>
                <a:cxn ang="0">
                  <a:pos x="429" y="47"/>
                </a:cxn>
                <a:cxn ang="0">
                  <a:pos x="434" y="37"/>
                </a:cxn>
                <a:cxn ang="0">
                  <a:pos x="439" y="32"/>
                </a:cxn>
                <a:cxn ang="0">
                  <a:pos x="439" y="26"/>
                </a:cxn>
                <a:cxn ang="0">
                  <a:pos x="444" y="26"/>
                </a:cxn>
                <a:cxn ang="0">
                  <a:pos x="444" y="21"/>
                </a:cxn>
                <a:cxn ang="0">
                  <a:pos x="439" y="11"/>
                </a:cxn>
                <a:cxn ang="0">
                  <a:pos x="434" y="5"/>
                </a:cxn>
                <a:cxn ang="0">
                  <a:pos x="424" y="0"/>
                </a:cxn>
                <a:cxn ang="0">
                  <a:pos x="409" y="11"/>
                </a:cxn>
                <a:cxn ang="0">
                  <a:pos x="374" y="32"/>
                </a:cxn>
                <a:cxn ang="0">
                  <a:pos x="329" y="74"/>
                </a:cxn>
                <a:cxn ang="0">
                  <a:pos x="279" y="131"/>
                </a:cxn>
                <a:cxn ang="0">
                  <a:pos x="225" y="205"/>
                </a:cxn>
                <a:cxn ang="0">
                  <a:pos x="170" y="289"/>
                </a:cxn>
                <a:cxn ang="0">
                  <a:pos x="120" y="394"/>
                </a:cxn>
                <a:cxn ang="0">
                  <a:pos x="60" y="556"/>
                </a:cxn>
                <a:cxn ang="0">
                  <a:pos x="25" y="719"/>
                </a:cxn>
                <a:cxn ang="0">
                  <a:pos x="5" y="871"/>
                </a:cxn>
                <a:cxn ang="0">
                  <a:pos x="0" y="1002"/>
                </a:cxn>
                <a:cxn ang="0">
                  <a:pos x="5" y="1134"/>
                </a:cxn>
                <a:cxn ang="0">
                  <a:pos x="25" y="1291"/>
                </a:cxn>
                <a:cxn ang="0">
                  <a:pos x="60" y="1459"/>
                </a:cxn>
                <a:cxn ang="0">
                  <a:pos x="125" y="1632"/>
                </a:cxn>
                <a:cxn ang="0">
                  <a:pos x="175" y="1732"/>
                </a:cxn>
                <a:cxn ang="0">
                  <a:pos x="230" y="1816"/>
                </a:cxn>
                <a:cxn ang="0">
                  <a:pos x="284" y="1884"/>
                </a:cxn>
                <a:cxn ang="0">
                  <a:pos x="374" y="1978"/>
                </a:cxn>
                <a:cxn ang="0">
                  <a:pos x="404" y="1999"/>
                </a:cxn>
                <a:cxn ang="0">
                  <a:pos x="424" y="2010"/>
                </a:cxn>
                <a:cxn ang="0">
                  <a:pos x="429" y="2010"/>
                </a:cxn>
                <a:cxn ang="0">
                  <a:pos x="439" y="2005"/>
                </a:cxn>
                <a:cxn ang="0">
                  <a:pos x="439" y="1994"/>
                </a:cxn>
                <a:cxn ang="0">
                  <a:pos x="444" y="1989"/>
                </a:cxn>
              </a:cxnLst>
              <a:rect l="0" t="0" r="r" b="b"/>
              <a:pathLst>
                <a:path w="444" h="2010">
                  <a:moveTo>
                    <a:pt x="444" y="1989"/>
                  </a:moveTo>
                  <a:lnTo>
                    <a:pt x="444" y="1984"/>
                  </a:lnTo>
                  <a:lnTo>
                    <a:pt x="419" y="1957"/>
                  </a:lnTo>
                  <a:lnTo>
                    <a:pt x="409" y="1942"/>
                  </a:lnTo>
                  <a:lnTo>
                    <a:pt x="319" y="1826"/>
                  </a:lnTo>
                  <a:lnTo>
                    <a:pt x="245" y="1700"/>
                  </a:lnTo>
                  <a:lnTo>
                    <a:pt x="190" y="1564"/>
                  </a:lnTo>
                  <a:lnTo>
                    <a:pt x="155" y="1422"/>
                  </a:lnTo>
                  <a:lnTo>
                    <a:pt x="130" y="1281"/>
                  </a:lnTo>
                  <a:lnTo>
                    <a:pt x="115" y="1139"/>
                  </a:lnTo>
                  <a:lnTo>
                    <a:pt x="110" y="1002"/>
                  </a:lnTo>
                  <a:lnTo>
                    <a:pt x="115" y="855"/>
                  </a:lnTo>
                  <a:lnTo>
                    <a:pt x="130" y="709"/>
                  </a:lnTo>
                  <a:lnTo>
                    <a:pt x="155" y="562"/>
                  </a:lnTo>
                  <a:lnTo>
                    <a:pt x="200" y="425"/>
                  </a:lnTo>
                  <a:lnTo>
                    <a:pt x="255" y="294"/>
                  </a:lnTo>
                  <a:lnTo>
                    <a:pt x="324" y="168"/>
                  </a:lnTo>
                  <a:lnTo>
                    <a:pt x="419" y="58"/>
                  </a:lnTo>
                  <a:lnTo>
                    <a:pt x="429" y="47"/>
                  </a:lnTo>
                  <a:lnTo>
                    <a:pt x="434" y="37"/>
                  </a:lnTo>
                  <a:lnTo>
                    <a:pt x="439" y="32"/>
                  </a:lnTo>
                  <a:lnTo>
                    <a:pt x="439" y="26"/>
                  </a:lnTo>
                  <a:lnTo>
                    <a:pt x="444" y="26"/>
                  </a:lnTo>
                  <a:lnTo>
                    <a:pt x="444" y="21"/>
                  </a:lnTo>
                  <a:lnTo>
                    <a:pt x="439" y="11"/>
                  </a:lnTo>
                  <a:lnTo>
                    <a:pt x="434" y="5"/>
                  </a:lnTo>
                  <a:lnTo>
                    <a:pt x="424" y="0"/>
                  </a:lnTo>
                  <a:lnTo>
                    <a:pt x="409" y="11"/>
                  </a:lnTo>
                  <a:lnTo>
                    <a:pt x="374" y="32"/>
                  </a:lnTo>
                  <a:lnTo>
                    <a:pt x="329" y="74"/>
                  </a:lnTo>
                  <a:lnTo>
                    <a:pt x="279" y="131"/>
                  </a:lnTo>
                  <a:lnTo>
                    <a:pt x="225" y="205"/>
                  </a:lnTo>
                  <a:lnTo>
                    <a:pt x="170" y="289"/>
                  </a:lnTo>
                  <a:lnTo>
                    <a:pt x="120" y="394"/>
                  </a:lnTo>
                  <a:lnTo>
                    <a:pt x="60" y="556"/>
                  </a:lnTo>
                  <a:lnTo>
                    <a:pt x="25" y="719"/>
                  </a:lnTo>
                  <a:lnTo>
                    <a:pt x="5" y="871"/>
                  </a:lnTo>
                  <a:lnTo>
                    <a:pt x="0" y="1002"/>
                  </a:lnTo>
                  <a:lnTo>
                    <a:pt x="5" y="1134"/>
                  </a:lnTo>
                  <a:lnTo>
                    <a:pt x="25" y="1291"/>
                  </a:lnTo>
                  <a:lnTo>
                    <a:pt x="60" y="1459"/>
                  </a:lnTo>
                  <a:lnTo>
                    <a:pt x="125" y="1632"/>
                  </a:lnTo>
                  <a:lnTo>
                    <a:pt x="175" y="1732"/>
                  </a:lnTo>
                  <a:lnTo>
                    <a:pt x="230" y="1816"/>
                  </a:lnTo>
                  <a:lnTo>
                    <a:pt x="284" y="1884"/>
                  </a:lnTo>
                  <a:lnTo>
                    <a:pt x="374" y="1978"/>
                  </a:lnTo>
                  <a:lnTo>
                    <a:pt x="404" y="1999"/>
                  </a:lnTo>
                  <a:lnTo>
                    <a:pt x="424" y="2010"/>
                  </a:lnTo>
                  <a:lnTo>
                    <a:pt x="429" y="2010"/>
                  </a:lnTo>
                  <a:lnTo>
                    <a:pt x="439" y="2005"/>
                  </a:lnTo>
                  <a:lnTo>
                    <a:pt x="439" y="1994"/>
                  </a:lnTo>
                  <a:lnTo>
                    <a:pt x="444" y="19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28" name="Freeform 8"/>
            <p:cNvSpPr>
              <a:spLocks/>
            </p:cNvSpPr>
            <p:nvPr/>
          </p:nvSpPr>
          <p:spPr bwMode="auto">
            <a:xfrm>
              <a:off x="8714" y="2001"/>
              <a:ext cx="947" cy="908"/>
            </a:xfrm>
            <a:custGeom>
              <a:avLst/>
              <a:gdLst/>
              <a:ahLst/>
              <a:cxnLst>
                <a:cxn ang="0">
                  <a:pos x="618" y="168"/>
                </a:cxn>
                <a:cxn ang="0">
                  <a:pos x="718" y="53"/>
                </a:cxn>
                <a:cxn ang="0">
                  <a:pos x="828" y="53"/>
                </a:cxn>
                <a:cxn ang="0">
                  <a:pos x="788" y="132"/>
                </a:cxn>
                <a:cxn ang="0">
                  <a:pos x="778" y="205"/>
                </a:cxn>
                <a:cxn ang="0">
                  <a:pos x="828" y="247"/>
                </a:cxn>
                <a:cxn ang="0">
                  <a:pos x="912" y="221"/>
                </a:cxn>
                <a:cxn ang="0">
                  <a:pos x="937" y="84"/>
                </a:cxn>
                <a:cxn ang="0">
                  <a:pos x="847" y="11"/>
                </a:cxn>
                <a:cxn ang="0">
                  <a:pos x="713" y="11"/>
                </a:cxn>
                <a:cxn ang="0">
                  <a:pos x="593" y="121"/>
                </a:cxn>
                <a:cxn ang="0">
                  <a:pos x="494" y="42"/>
                </a:cxn>
                <a:cxn ang="0">
                  <a:pos x="364" y="0"/>
                </a:cxn>
                <a:cxn ang="0">
                  <a:pos x="180" y="84"/>
                </a:cxn>
                <a:cxn ang="0">
                  <a:pos x="80" y="242"/>
                </a:cxn>
                <a:cxn ang="0">
                  <a:pos x="60" y="320"/>
                </a:cxn>
                <a:cxn ang="0">
                  <a:pos x="105" y="320"/>
                </a:cxn>
                <a:cxn ang="0">
                  <a:pos x="190" y="147"/>
                </a:cxn>
                <a:cxn ang="0">
                  <a:pos x="324" y="48"/>
                </a:cxn>
                <a:cxn ang="0">
                  <a:pos x="414" y="58"/>
                </a:cxn>
                <a:cxn ang="0">
                  <a:pos x="464" y="179"/>
                </a:cxn>
                <a:cxn ang="0">
                  <a:pos x="439" y="336"/>
                </a:cxn>
                <a:cxn ang="0">
                  <a:pos x="364" y="656"/>
                </a:cxn>
                <a:cxn ang="0">
                  <a:pos x="240" y="850"/>
                </a:cxn>
                <a:cxn ang="0">
                  <a:pos x="125" y="856"/>
                </a:cxn>
                <a:cxn ang="0">
                  <a:pos x="165" y="782"/>
                </a:cxn>
                <a:cxn ang="0">
                  <a:pos x="165" y="693"/>
                </a:cxn>
                <a:cxn ang="0">
                  <a:pos x="120" y="662"/>
                </a:cxn>
                <a:cxn ang="0">
                  <a:pos x="15" y="719"/>
                </a:cxn>
                <a:cxn ang="0">
                  <a:pos x="40" y="861"/>
                </a:cxn>
                <a:cxn ang="0">
                  <a:pos x="180" y="908"/>
                </a:cxn>
                <a:cxn ang="0">
                  <a:pos x="324" y="840"/>
                </a:cxn>
                <a:cxn ang="0">
                  <a:pos x="379" y="756"/>
                </a:cxn>
                <a:cxn ang="0">
                  <a:pos x="469" y="877"/>
                </a:cxn>
                <a:cxn ang="0">
                  <a:pos x="653" y="898"/>
                </a:cxn>
                <a:cxn ang="0">
                  <a:pos x="813" y="772"/>
                </a:cxn>
                <a:cxn ang="0">
                  <a:pos x="887" y="630"/>
                </a:cxn>
                <a:cxn ang="0">
                  <a:pos x="882" y="583"/>
                </a:cxn>
                <a:cxn ang="0">
                  <a:pos x="843" y="604"/>
                </a:cxn>
                <a:cxn ang="0">
                  <a:pos x="713" y="814"/>
                </a:cxn>
                <a:cxn ang="0">
                  <a:pos x="588" y="866"/>
                </a:cxn>
                <a:cxn ang="0">
                  <a:pos x="489" y="782"/>
                </a:cxn>
                <a:cxn ang="0">
                  <a:pos x="499" y="630"/>
                </a:cxn>
              </a:cxnLst>
              <a:rect l="0" t="0" r="r" b="b"/>
              <a:pathLst>
                <a:path w="947" h="908">
                  <a:moveTo>
                    <a:pt x="583" y="284"/>
                  </a:moveTo>
                  <a:lnTo>
                    <a:pt x="588" y="252"/>
                  </a:lnTo>
                  <a:lnTo>
                    <a:pt x="618" y="168"/>
                  </a:lnTo>
                  <a:lnTo>
                    <a:pt x="643" y="121"/>
                  </a:lnTo>
                  <a:lnTo>
                    <a:pt x="678" y="84"/>
                  </a:lnTo>
                  <a:lnTo>
                    <a:pt x="718" y="53"/>
                  </a:lnTo>
                  <a:lnTo>
                    <a:pt x="773" y="42"/>
                  </a:lnTo>
                  <a:lnTo>
                    <a:pt x="793" y="42"/>
                  </a:lnTo>
                  <a:lnTo>
                    <a:pt x="828" y="53"/>
                  </a:lnTo>
                  <a:lnTo>
                    <a:pt x="867" y="69"/>
                  </a:lnTo>
                  <a:lnTo>
                    <a:pt x="818" y="90"/>
                  </a:lnTo>
                  <a:lnTo>
                    <a:pt x="788" y="132"/>
                  </a:lnTo>
                  <a:lnTo>
                    <a:pt x="773" y="179"/>
                  </a:lnTo>
                  <a:lnTo>
                    <a:pt x="773" y="195"/>
                  </a:lnTo>
                  <a:lnTo>
                    <a:pt x="778" y="205"/>
                  </a:lnTo>
                  <a:lnTo>
                    <a:pt x="788" y="221"/>
                  </a:lnTo>
                  <a:lnTo>
                    <a:pt x="808" y="242"/>
                  </a:lnTo>
                  <a:lnTo>
                    <a:pt x="828" y="247"/>
                  </a:lnTo>
                  <a:lnTo>
                    <a:pt x="847" y="247"/>
                  </a:lnTo>
                  <a:lnTo>
                    <a:pt x="882" y="242"/>
                  </a:lnTo>
                  <a:lnTo>
                    <a:pt x="912" y="221"/>
                  </a:lnTo>
                  <a:lnTo>
                    <a:pt x="937" y="184"/>
                  </a:lnTo>
                  <a:lnTo>
                    <a:pt x="947" y="132"/>
                  </a:lnTo>
                  <a:lnTo>
                    <a:pt x="937" y="84"/>
                  </a:lnTo>
                  <a:lnTo>
                    <a:pt x="917" y="53"/>
                  </a:lnTo>
                  <a:lnTo>
                    <a:pt x="887" y="27"/>
                  </a:lnTo>
                  <a:lnTo>
                    <a:pt x="847" y="11"/>
                  </a:lnTo>
                  <a:lnTo>
                    <a:pt x="808" y="6"/>
                  </a:lnTo>
                  <a:lnTo>
                    <a:pt x="773" y="0"/>
                  </a:lnTo>
                  <a:lnTo>
                    <a:pt x="713" y="11"/>
                  </a:lnTo>
                  <a:lnTo>
                    <a:pt x="663" y="42"/>
                  </a:lnTo>
                  <a:lnTo>
                    <a:pt x="623" y="79"/>
                  </a:lnTo>
                  <a:lnTo>
                    <a:pt x="593" y="121"/>
                  </a:lnTo>
                  <a:lnTo>
                    <a:pt x="573" y="153"/>
                  </a:lnTo>
                  <a:lnTo>
                    <a:pt x="539" y="84"/>
                  </a:lnTo>
                  <a:lnTo>
                    <a:pt x="494" y="42"/>
                  </a:lnTo>
                  <a:lnTo>
                    <a:pt x="449" y="16"/>
                  </a:lnTo>
                  <a:lnTo>
                    <a:pt x="404" y="6"/>
                  </a:lnTo>
                  <a:lnTo>
                    <a:pt x="364" y="0"/>
                  </a:lnTo>
                  <a:lnTo>
                    <a:pt x="294" y="11"/>
                  </a:lnTo>
                  <a:lnTo>
                    <a:pt x="235" y="42"/>
                  </a:lnTo>
                  <a:lnTo>
                    <a:pt x="180" y="84"/>
                  </a:lnTo>
                  <a:lnTo>
                    <a:pt x="140" y="137"/>
                  </a:lnTo>
                  <a:lnTo>
                    <a:pt x="105" y="189"/>
                  </a:lnTo>
                  <a:lnTo>
                    <a:pt x="80" y="242"/>
                  </a:lnTo>
                  <a:lnTo>
                    <a:pt x="65" y="284"/>
                  </a:lnTo>
                  <a:lnTo>
                    <a:pt x="60" y="310"/>
                  </a:lnTo>
                  <a:lnTo>
                    <a:pt x="60" y="320"/>
                  </a:lnTo>
                  <a:lnTo>
                    <a:pt x="65" y="326"/>
                  </a:lnTo>
                  <a:lnTo>
                    <a:pt x="100" y="326"/>
                  </a:lnTo>
                  <a:lnTo>
                    <a:pt x="105" y="320"/>
                  </a:lnTo>
                  <a:lnTo>
                    <a:pt x="105" y="310"/>
                  </a:lnTo>
                  <a:lnTo>
                    <a:pt x="145" y="215"/>
                  </a:lnTo>
                  <a:lnTo>
                    <a:pt x="190" y="147"/>
                  </a:lnTo>
                  <a:lnTo>
                    <a:pt x="235" y="95"/>
                  </a:lnTo>
                  <a:lnTo>
                    <a:pt x="284" y="63"/>
                  </a:lnTo>
                  <a:lnTo>
                    <a:pt x="324" y="48"/>
                  </a:lnTo>
                  <a:lnTo>
                    <a:pt x="364" y="42"/>
                  </a:lnTo>
                  <a:lnTo>
                    <a:pt x="389" y="48"/>
                  </a:lnTo>
                  <a:lnTo>
                    <a:pt x="414" y="58"/>
                  </a:lnTo>
                  <a:lnTo>
                    <a:pt x="439" y="79"/>
                  </a:lnTo>
                  <a:lnTo>
                    <a:pt x="459" y="121"/>
                  </a:lnTo>
                  <a:lnTo>
                    <a:pt x="464" y="179"/>
                  </a:lnTo>
                  <a:lnTo>
                    <a:pt x="464" y="215"/>
                  </a:lnTo>
                  <a:lnTo>
                    <a:pt x="454" y="268"/>
                  </a:lnTo>
                  <a:lnTo>
                    <a:pt x="439" y="336"/>
                  </a:lnTo>
                  <a:lnTo>
                    <a:pt x="419" y="420"/>
                  </a:lnTo>
                  <a:lnTo>
                    <a:pt x="394" y="530"/>
                  </a:lnTo>
                  <a:lnTo>
                    <a:pt x="364" y="656"/>
                  </a:lnTo>
                  <a:lnTo>
                    <a:pt x="334" y="740"/>
                  </a:lnTo>
                  <a:lnTo>
                    <a:pt x="294" y="808"/>
                  </a:lnTo>
                  <a:lnTo>
                    <a:pt x="240" y="850"/>
                  </a:lnTo>
                  <a:lnTo>
                    <a:pt x="180" y="866"/>
                  </a:lnTo>
                  <a:lnTo>
                    <a:pt x="160" y="866"/>
                  </a:lnTo>
                  <a:lnTo>
                    <a:pt x="125" y="856"/>
                  </a:lnTo>
                  <a:lnTo>
                    <a:pt x="85" y="840"/>
                  </a:lnTo>
                  <a:lnTo>
                    <a:pt x="130" y="819"/>
                  </a:lnTo>
                  <a:lnTo>
                    <a:pt x="165" y="782"/>
                  </a:lnTo>
                  <a:lnTo>
                    <a:pt x="175" y="730"/>
                  </a:lnTo>
                  <a:lnTo>
                    <a:pt x="175" y="709"/>
                  </a:lnTo>
                  <a:lnTo>
                    <a:pt x="165" y="693"/>
                  </a:lnTo>
                  <a:lnTo>
                    <a:pt x="145" y="672"/>
                  </a:lnTo>
                  <a:lnTo>
                    <a:pt x="130" y="667"/>
                  </a:lnTo>
                  <a:lnTo>
                    <a:pt x="120" y="662"/>
                  </a:lnTo>
                  <a:lnTo>
                    <a:pt x="105" y="662"/>
                  </a:lnTo>
                  <a:lnTo>
                    <a:pt x="55" y="677"/>
                  </a:lnTo>
                  <a:lnTo>
                    <a:pt x="15" y="719"/>
                  </a:lnTo>
                  <a:lnTo>
                    <a:pt x="0" y="777"/>
                  </a:lnTo>
                  <a:lnTo>
                    <a:pt x="10" y="824"/>
                  </a:lnTo>
                  <a:lnTo>
                    <a:pt x="40" y="861"/>
                  </a:lnTo>
                  <a:lnTo>
                    <a:pt x="80" y="887"/>
                  </a:lnTo>
                  <a:lnTo>
                    <a:pt x="130" y="903"/>
                  </a:lnTo>
                  <a:lnTo>
                    <a:pt x="180" y="908"/>
                  </a:lnTo>
                  <a:lnTo>
                    <a:pt x="240" y="898"/>
                  </a:lnTo>
                  <a:lnTo>
                    <a:pt x="284" y="871"/>
                  </a:lnTo>
                  <a:lnTo>
                    <a:pt x="324" y="840"/>
                  </a:lnTo>
                  <a:lnTo>
                    <a:pt x="354" y="803"/>
                  </a:lnTo>
                  <a:lnTo>
                    <a:pt x="374" y="772"/>
                  </a:lnTo>
                  <a:lnTo>
                    <a:pt x="379" y="756"/>
                  </a:lnTo>
                  <a:lnTo>
                    <a:pt x="399" y="803"/>
                  </a:lnTo>
                  <a:lnTo>
                    <a:pt x="429" y="840"/>
                  </a:lnTo>
                  <a:lnTo>
                    <a:pt x="469" y="877"/>
                  </a:lnTo>
                  <a:lnTo>
                    <a:pt x="524" y="903"/>
                  </a:lnTo>
                  <a:lnTo>
                    <a:pt x="583" y="908"/>
                  </a:lnTo>
                  <a:lnTo>
                    <a:pt x="653" y="898"/>
                  </a:lnTo>
                  <a:lnTo>
                    <a:pt x="713" y="866"/>
                  </a:lnTo>
                  <a:lnTo>
                    <a:pt x="768" y="824"/>
                  </a:lnTo>
                  <a:lnTo>
                    <a:pt x="813" y="772"/>
                  </a:lnTo>
                  <a:lnTo>
                    <a:pt x="847" y="719"/>
                  </a:lnTo>
                  <a:lnTo>
                    <a:pt x="872" y="672"/>
                  </a:lnTo>
                  <a:lnTo>
                    <a:pt x="887" y="630"/>
                  </a:lnTo>
                  <a:lnTo>
                    <a:pt x="892" y="599"/>
                  </a:lnTo>
                  <a:lnTo>
                    <a:pt x="887" y="588"/>
                  </a:lnTo>
                  <a:lnTo>
                    <a:pt x="882" y="583"/>
                  </a:lnTo>
                  <a:lnTo>
                    <a:pt x="857" y="583"/>
                  </a:lnTo>
                  <a:lnTo>
                    <a:pt x="847" y="593"/>
                  </a:lnTo>
                  <a:lnTo>
                    <a:pt x="843" y="604"/>
                  </a:lnTo>
                  <a:lnTo>
                    <a:pt x="808" y="698"/>
                  </a:lnTo>
                  <a:lnTo>
                    <a:pt x="763" y="766"/>
                  </a:lnTo>
                  <a:lnTo>
                    <a:pt x="713" y="814"/>
                  </a:lnTo>
                  <a:lnTo>
                    <a:pt x="668" y="845"/>
                  </a:lnTo>
                  <a:lnTo>
                    <a:pt x="623" y="861"/>
                  </a:lnTo>
                  <a:lnTo>
                    <a:pt x="588" y="866"/>
                  </a:lnTo>
                  <a:lnTo>
                    <a:pt x="544" y="856"/>
                  </a:lnTo>
                  <a:lnTo>
                    <a:pt x="509" y="824"/>
                  </a:lnTo>
                  <a:lnTo>
                    <a:pt x="489" y="782"/>
                  </a:lnTo>
                  <a:lnTo>
                    <a:pt x="484" y="735"/>
                  </a:lnTo>
                  <a:lnTo>
                    <a:pt x="489" y="688"/>
                  </a:lnTo>
                  <a:lnTo>
                    <a:pt x="499" y="630"/>
                  </a:lnTo>
                  <a:lnTo>
                    <a:pt x="519" y="557"/>
                  </a:lnTo>
                  <a:lnTo>
                    <a:pt x="583" y="28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29" name="Freeform 9"/>
            <p:cNvSpPr>
              <a:spLocks/>
            </p:cNvSpPr>
            <p:nvPr/>
          </p:nvSpPr>
          <p:spPr bwMode="auto">
            <a:xfrm>
              <a:off x="9875" y="2243"/>
              <a:ext cx="489" cy="934"/>
            </a:xfrm>
            <a:custGeom>
              <a:avLst/>
              <a:gdLst/>
              <a:ahLst/>
              <a:cxnLst>
                <a:cxn ang="0">
                  <a:pos x="304" y="42"/>
                </a:cxn>
                <a:cxn ang="0">
                  <a:pos x="304" y="21"/>
                </a:cxn>
                <a:cxn ang="0">
                  <a:pos x="299" y="10"/>
                </a:cxn>
                <a:cxn ang="0">
                  <a:pos x="294" y="5"/>
                </a:cxn>
                <a:cxn ang="0">
                  <a:pos x="279" y="0"/>
                </a:cxn>
                <a:cxn ang="0">
                  <a:pos x="265" y="0"/>
                </a:cxn>
                <a:cxn ang="0">
                  <a:pos x="210" y="42"/>
                </a:cxn>
                <a:cxn ang="0">
                  <a:pos x="150" y="73"/>
                </a:cxn>
                <a:cxn ang="0">
                  <a:pos x="90" y="84"/>
                </a:cxn>
                <a:cxn ang="0">
                  <a:pos x="40" y="89"/>
                </a:cxn>
                <a:cxn ang="0">
                  <a:pos x="0" y="89"/>
                </a:cxn>
                <a:cxn ang="0">
                  <a:pos x="0" y="141"/>
                </a:cxn>
                <a:cxn ang="0">
                  <a:pos x="50" y="141"/>
                </a:cxn>
                <a:cxn ang="0">
                  <a:pos x="120" y="131"/>
                </a:cxn>
                <a:cxn ang="0">
                  <a:pos x="195" y="105"/>
                </a:cxn>
                <a:cxn ang="0">
                  <a:pos x="195" y="845"/>
                </a:cxn>
                <a:cxn ang="0">
                  <a:pos x="185" y="860"/>
                </a:cxn>
                <a:cxn ang="0">
                  <a:pos x="165" y="876"/>
                </a:cxn>
                <a:cxn ang="0">
                  <a:pos x="125" y="881"/>
                </a:cxn>
                <a:cxn ang="0">
                  <a:pos x="10" y="881"/>
                </a:cxn>
                <a:cxn ang="0">
                  <a:pos x="10" y="934"/>
                </a:cxn>
                <a:cxn ang="0">
                  <a:pos x="90" y="934"/>
                </a:cxn>
                <a:cxn ang="0">
                  <a:pos x="150" y="929"/>
                </a:cxn>
                <a:cxn ang="0">
                  <a:pos x="339" y="929"/>
                </a:cxn>
                <a:cxn ang="0">
                  <a:pos x="404" y="934"/>
                </a:cxn>
                <a:cxn ang="0">
                  <a:pos x="489" y="934"/>
                </a:cxn>
                <a:cxn ang="0">
                  <a:pos x="489" y="881"/>
                </a:cxn>
                <a:cxn ang="0">
                  <a:pos x="369" y="881"/>
                </a:cxn>
                <a:cxn ang="0">
                  <a:pos x="329" y="871"/>
                </a:cxn>
                <a:cxn ang="0">
                  <a:pos x="309" y="860"/>
                </a:cxn>
                <a:cxn ang="0">
                  <a:pos x="304" y="845"/>
                </a:cxn>
                <a:cxn ang="0">
                  <a:pos x="304" y="818"/>
                </a:cxn>
                <a:cxn ang="0">
                  <a:pos x="304" y="42"/>
                </a:cxn>
              </a:cxnLst>
              <a:rect l="0" t="0" r="r" b="b"/>
              <a:pathLst>
                <a:path w="489" h="934">
                  <a:moveTo>
                    <a:pt x="304" y="42"/>
                  </a:moveTo>
                  <a:lnTo>
                    <a:pt x="304" y="21"/>
                  </a:lnTo>
                  <a:lnTo>
                    <a:pt x="299" y="10"/>
                  </a:lnTo>
                  <a:lnTo>
                    <a:pt x="294" y="5"/>
                  </a:lnTo>
                  <a:lnTo>
                    <a:pt x="279" y="0"/>
                  </a:lnTo>
                  <a:lnTo>
                    <a:pt x="265" y="0"/>
                  </a:lnTo>
                  <a:lnTo>
                    <a:pt x="210" y="42"/>
                  </a:lnTo>
                  <a:lnTo>
                    <a:pt x="150" y="73"/>
                  </a:lnTo>
                  <a:lnTo>
                    <a:pt x="90" y="84"/>
                  </a:lnTo>
                  <a:lnTo>
                    <a:pt x="40" y="89"/>
                  </a:lnTo>
                  <a:lnTo>
                    <a:pt x="0" y="89"/>
                  </a:lnTo>
                  <a:lnTo>
                    <a:pt x="0" y="141"/>
                  </a:lnTo>
                  <a:lnTo>
                    <a:pt x="50" y="141"/>
                  </a:lnTo>
                  <a:lnTo>
                    <a:pt x="120" y="131"/>
                  </a:lnTo>
                  <a:lnTo>
                    <a:pt x="195" y="105"/>
                  </a:lnTo>
                  <a:lnTo>
                    <a:pt x="195" y="845"/>
                  </a:lnTo>
                  <a:lnTo>
                    <a:pt x="185" y="860"/>
                  </a:lnTo>
                  <a:lnTo>
                    <a:pt x="165" y="876"/>
                  </a:lnTo>
                  <a:lnTo>
                    <a:pt x="125" y="881"/>
                  </a:lnTo>
                  <a:lnTo>
                    <a:pt x="10" y="881"/>
                  </a:lnTo>
                  <a:lnTo>
                    <a:pt x="10" y="934"/>
                  </a:lnTo>
                  <a:lnTo>
                    <a:pt x="90" y="934"/>
                  </a:lnTo>
                  <a:lnTo>
                    <a:pt x="150" y="929"/>
                  </a:lnTo>
                  <a:lnTo>
                    <a:pt x="339" y="929"/>
                  </a:lnTo>
                  <a:lnTo>
                    <a:pt x="404" y="934"/>
                  </a:lnTo>
                  <a:lnTo>
                    <a:pt x="489" y="934"/>
                  </a:lnTo>
                  <a:lnTo>
                    <a:pt x="489" y="881"/>
                  </a:lnTo>
                  <a:lnTo>
                    <a:pt x="369" y="881"/>
                  </a:lnTo>
                  <a:lnTo>
                    <a:pt x="329" y="871"/>
                  </a:lnTo>
                  <a:lnTo>
                    <a:pt x="309" y="860"/>
                  </a:lnTo>
                  <a:lnTo>
                    <a:pt x="304" y="845"/>
                  </a:lnTo>
                  <a:lnTo>
                    <a:pt x="304" y="818"/>
                  </a:lnTo>
                  <a:lnTo>
                    <a:pt x="304" y="4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30" name="Freeform 10"/>
            <p:cNvSpPr>
              <a:spLocks/>
            </p:cNvSpPr>
            <p:nvPr/>
          </p:nvSpPr>
          <p:spPr bwMode="auto">
            <a:xfrm>
              <a:off x="10767" y="2673"/>
              <a:ext cx="225" cy="603"/>
            </a:xfrm>
            <a:custGeom>
              <a:avLst/>
              <a:gdLst/>
              <a:ahLst/>
              <a:cxnLst>
                <a:cxn ang="0">
                  <a:pos x="225" y="215"/>
                </a:cxn>
                <a:cxn ang="0">
                  <a:pos x="215" y="126"/>
                </a:cxn>
                <a:cxn ang="0">
                  <a:pos x="190" y="58"/>
                </a:cxn>
                <a:cxn ang="0">
                  <a:pos x="150" y="16"/>
                </a:cxn>
                <a:cxn ang="0">
                  <a:pos x="100" y="0"/>
                </a:cxn>
                <a:cxn ang="0">
                  <a:pos x="60" y="11"/>
                </a:cxn>
                <a:cxn ang="0">
                  <a:pos x="25" y="37"/>
                </a:cxn>
                <a:cxn ang="0">
                  <a:pos x="5" y="68"/>
                </a:cxn>
                <a:cxn ang="0">
                  <a:pos x="0" y="110"/>
                </a:cxn>
                <a:cxn ang="0">
                  <a:pos x="5" y="147"/>
                </a:cxn>
                <a:cxn ang="0">
                  <a:pos x="25" y="184"/>
                </a:cxn>
                <a:cxn ang="0">
                  <a:pos x="60" y="205"/>
                </a:cxn>
                <a:cxn ang="0">
                  <a:pos x="100" y="215"/>
                </a:cxn>
                <a:cxn ang="0">
                  <a:pos x="120" y="215"/>
                </a:cxn>
                <a:cxn ang="0">
                  <a:pos x="135" y="210"/>
                </a:cxn>
                <a:cxn ang="0">
                  <a:pos x="150" y="199"/>
                </a:cxn>
                <a:cxn ang="0">
                  <a:pos x="170" y="189"/>
                </a:cxn>
                <a:cxn ang="0">
                  <a:pos x="175" y="184"/>
                </a:cxn>
                <a:cxn ang="0">
                  <a:pos x="180" y="184"/>
                </a:cxn>
                <a:cxn ang="0">
                  <a:pos x="180" y="215"/>
                </a:cxn>
                <a:cxn ang="0">
                  <a:pos x="170" y="320"/>
                </a:cxn>
                <a:cxn ang="0">
                  <a:pos x="140" y="409"/>
                </a:cxn>
                <a:cxn ang="0">
                  <a:pos x="100" y="488"/>
                </a:cxn>
                <a:cxn ang="0">
                  <a:pos x="50" y="546"/>
                </a:cxn>
                <a:cxn ang="0">
                  <a:pos x="40" y="556"/>
                </a:cxn>
                <a:cxn ang="0">
                  <a:pos x="35" y="567"/>
                </a:cxn>
                <a:cxn ang="0">
                  <a:pos x="30" y="572"/>
                </a:cxn>
                <a:cxn ang="0">
                  <a:pos x="30" y="582"/>
                </a:cxn>
                <a:cxn ang="0">
                  <a:pos x="35" y="593"/>
                </a:cxn>
                <a:cxn ang="0">
                  <a:pos x="40" y="598"/>
                </a:cxn>
                <a:cxn ang="0">
                  <a:pos x="50" y="603"/>
                </a:cxn>
                <a:cxn ang="0">
                  <a:pos x="65" y="593"/>
                </a:cxn>
                <a:cxn ang="0">
                  <a:pos x="95" y="567"/>
                </a:cxn>
                <a:cxn ang="0">
                  <a:pos x="125" y="525"/>
                </a:cxn>
                <a:cxn ang="0">
                  <a:pos x="160" y="467"/>
                </a:cxn>
                <a:cxn ang="0">
                  <a:pos x="190" y="394"/>
                </a:cxn>
                <a:cxn ang="0">
                  <a:pos x="215" y="310"/>
                </a:cxn>
                <a:cxn ang="0">
                  <a:pos x="225" y="215"/>
                </a:cxn>
              </a:cxnLst>
              <a:rect l="0" t="0" r="r" b="b"/>
              <a:pathLst>
                <a:path w="225" h="603">
                  <a:moveTo>
                    <a:pt x="225" y="215"/>
                  </a:moveTo>
                  <a:lnTo>
                    <a:pt x="215" y="126"/>
                  </a:lnTo>
                  <a:lnTo>
                    <a:pt x="190" y="58"/>
                  </a:lnTo>
                  <a:lnTo>
                    <a:pt x="150" y="16"/>
                  </a:lnTo>
                  <a:lnTo>
                    <a:pt x="100" y="0"/>
                  </a:lnTo>
                  <a:lnTo>
                    <a:pt x="60" y="11"/>
                  </a:lnTo>
                  <a:lnTo>
                    <a:pt x="25" y="37"/>
                  </a:lnTo>
                  <a:lnTo>
                    <a:pt x="5" y="68"/>
                  </a:lnTo>
                  <a:lnTo>
                    <a:pt x="0" y="110"/>
                  </a:lnTo>
                  <a:lnTo>
                    <a:pt x="5" y="147"/>
                  </a:lnTo>
                  <a:lnTo>
                    <a:pt x="25" y="184"/>
                  </a:lnTo>
                  <a:lnTo>
                    <a:pt x="60" y="205"/>
                  </a:lnTo>
                  <a:lnTo>
                    <a:pt x="100" y="215"/>
                  </a:lnTo>
                  <a:lnTo>
                    <a:pt x="120" y="215"/>
                  </a:lnTo>
                  <a:lnTo>
                    <a:pt x="135" y="210"/>
                  </a:lnTo>
                  <a:lnTo>
                    <a:pt x="150" y="199"/>
                  </a:lnTo>
                  <a:lnTo>
                    <a:pt x="170" y="189"/>
                  </a:lnTo>
                  <a:lnTo>
                    <a:pt x="175" y="184"/>
                  </a:lnTo>
                  <a:lnTo>
                    <a:pt x="180" y="184"/>
                  </a:lnTo>
                  <a:lnTo>
                    <a:pt x="180" y="215"/>
                  </a:lnTo>
                  <a:lnTo>
                    <a:pt x="170" y="320"/>
                  </a:lnTo>
                  <a:lnTo>
                    <a:pt x="140" y="409"/>
                  </a:lnTo>
                  <a:lnTo>
                    <a:pt x="100" y="488"/>
                  </a:lnTo>
                  <a:lnTo>
                    <a:pt x="50" y="546"/>
                  </a:lnTo>
                  <a:lnTo>
                    <a:pt x="40" y="556"/>
                  </a:lnTo>
                  <a:lnTo>
                    <a:pt x="35" y="567"/>
                  </a:lnTo>
                  <a:lnTo>
                    <a:pt x="30" y="572"/>
                  </a:lnTo>
                  <a:lnTo>
                    <a:pt x="30" y="582"/>
                  </a:lnTo>
                  <a:lnTo>
                    <a:pt x="35" y="593"/>
                  </a:lnTo>
                  <a:lnTo>
                    <a:pt x="40" y="598"/>
                  </a:lnTo>
                  <a:lnTo>
                    <a:pt x="50" y="603"/>
                  </a:lnTo>
                  <a:lnTo>
                    <a:pt x="65" y="593"/>
                  </a:lnTo>
                  <a:lnTo>
                    <a:pt x="95" y="567"/>
                  </a:lnTo>
                  <a:lnTo>
                    <a:pt x="125" y="525"/>
                  </a:lnTo>
                  <a:lnTo>
                    <a:pt x="160" y="467"/>
                  </a:lnTo>
                  <a:lnTo>
                    <a:pt x="190" y="394"/>
                  </a:lnTo>
                  <a:lnTo>
                    <a:pt x="215" y="310"/>
                  </a:lnTo>
                  <a:lnTo>
                    <a:pt x="225" y="21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31" name="Freeform 11"/>
            <p:cNvSpPr>
              <a:spLocks/>
            </p:cNvSpPr>
            <p:nvPr/>
          </p:nvSpPr>
          <p:spPr bwMode="auto">
            <a:xfrm>
              <a:off x="11505" y="2001"/>
              <a:ext cx="947" cy="908"/>
            </a:xfrm>
            <a:custGeom>
              <a:avLst/>
              <a:gdLst/>
              <a:ahLst/>
              <a:cxnLst>
                <a:cxn ang="0">
                  <a:pos x="618" y="168"/>
                </a:cxn>
                <a:cxn ang="0">
                  <a:pos x="718" y="53"/>
                </a:cxn>
                <a:cxn ang="0">
                  <a:pos x="827" y="53"/>
                </a:cxn>
                <a:cxn ang="0">
                  <a:pos x="787" y="132"/>
                </a:cxn>
                <a:cxn ang="0">
                  <a:pos x="777" y="205"/>
                </a:cxn>
                <a:cxn ang="0">
                  <a:pos x="827" y="247"/>
                </a:cxn>
                <a:cxn ang="0">
                  <a:pos x="912" y="221"/>
                </a:cxn>
                <a:cxn ang="0">
                  <a:pos x="937" y="84"/>
                </a:cxn>
                <a:cxn ang="0">
                  <a:pos x="847" y="11"/>
                </a:cxn>
                <a:cxn ang="0">
                  <a:pos x="713" y="11"/>
                </a:cxn>
                <a:cxn ang="0">
                  <a:pos x="593" y="121"/>
                </a:cxn>
                <a:cxn ang="0">
                  <a:pos x="493" y="42"/>
                </a:cxn>
                <a:cxn ang="0">
                  <a:pos x="364" y="0"/>
                </a:cxn>
                <a:cxn ang="0">
                  <a:pos x="179" y="84"/>
                </a:cxn>
                <a:cxn ang="0">
                  <a:pos x="80" y="242"/>
                </a:cxn>
                <a:cxn ang="0">
                  <a:pos x="60" y="320"/>
                </a:cxn>
                <a:cxn ang="0">
                  <a:pos x="105" y="320"/>
                </a:cxn>
                <a:cxn ang="0">
                  <a:pos x="189" y="147"/>
                </a:cxn>
                <a:cxn ang="0">
                  <a:pos x="324" y="48"/>
                </a:cxn>
                <a:cxn ang="0">
                  <a:pos x="414" y="58"/>
                </a:cxn>
                <a:cxn ang="0">
                  <a:pos x="463" y="179"/>
                </a:cxn>
                <a:cxn ang="0">
                  <a:pos x="438" y="336"/>
                </a:cxn>
                <a:cxn ang="0">
                  <a:pos x="364" y="656"/>
                </a:cxn>
                <a:cxn ang="0">
                  <a:pos x="239" y="850"/>
                </a:cxn>
                <a:cxn ang="0">
                  <a:pos x="125" y="856"/>
                </a:cxn>
                <a:cxn ang="0">
                  <a:pos x="164" y="782"/>
                </a:cxn>
                <a:cxn ang="0">
                  <a:pos x="164" y="693"/>
                </a:cxn>
                <a:cxn ang="0">
                  <a:pos x="120" y="662"/>
                </a:cxn>
                <a:cxn ang="0">
                  <a:pos x="15" y="719"/>
                </a:cxn>
                <a:cxn ang="0">
                  <a:pos x="40" y="861"/>
                </a:cxn>
                <a:cxn ang="0">
                  <a:pos x="179" y="908"/>
                </a:cxn>
                <a:cxn ang="0">
                  <a:pos x="324" y="840"/>
                </a:cxn>
                <a:cxn ang="0">
                  <a:pos x="379" y="756"/>
                </a:cxn>
                <a:cxn ang="0">
                  <a:pos x="468" y="877"/>
                </a:cxn>
                <a:cxn ang="0">
                  <a:pos x="653" y="898"/>
                </a:cxn>
                <a:cxn ang="0">
                  <a:pos x="847" y="719"/>
                </a:cxn>
                <a:cxn ang="0">
                  <a:pos x="892" y="599"/>
                </a:cxn>
                <a:cxn ang="0">
                  <a:pos x="857" y="583"/>
                </a:cxn>
                <a:cxn ang="0">
                  <a:pos x="807" y="698"/>
                </a:cxn>
                <a:cxn ang="0">
                  <a:pos x="668" y="845"/>
                </a:cxn>
                <a:cxn ang="0">
                  <a:pos x="543" y="856"/>
                </a:cxn>
                <a:cxn ang="0">
                  <a:pos x="483" y="735"/>
                </a:cxn>
                <a:cxn ang="0">
                  <a:pos x="518" y="557"/>
                </a:cxn>
              </a:cxnLst>
              <a:rect l="0" t="0" r="r" b="b"/>
              <a:pathLst>
                <a:path w="947" h="908">
                  <a:moveTo>
                    <a:pt x="583" y="284"/>
                  </a:moveTo>
                  <a:lnTo>
                    <a:pt x="588" y="252"/>
                  </a:lnTo>
                  <a:lnTo>
                    <a:pt x="618" y="168"/>
                  </a:lnTo>
                  <a:lnTo>
                    <a:pt x="643" y="121"/>
                  </a:lnTo>
                  <a:lnTo>
                    <a:pt x="678" y="84"/>
                  </a:lnTo>
                  <a:lnTo>
                    <a:pt x="718" y="53"/>
                  </a:lnTo>
                  <a:lnTo>
                    <a:pt x="772" y="42"/>
                  </a:lnTo>
                  <a:lnTo>
                    <a:pt x="792" y="42"/>
                  </a:lnTo>
                  <a:lnTo>
                    <a:pt x="827" y="53"/>
                  </a:lnTo>
                  <a:lnTo>
                    <a:pt x="867" y="69"/>
                  </a:lnTo>
                  <a:lnTo>
                    <a:pt x="817" y="90"/>
                  </a:lnTo>
                  <a:lnTo>
                    <a:pt x="787" y="132"/>
                  </a:lnTo>
                  <a:lnTo>
                    <a:pt x="772" y="179"/>
                  </a:lnTo>
                  <a:lnTo>
                    <a:pt x="772" y="195"/>
                  </a:lnTo>
                  <a:lnTo>
                    <a:pt x="777" y="205"/>
                  </a:lnTo>
                  <a:lnTo>
                    <a:pt x="787" y="221"/>
                  </a:lnTo>
                  <a:lnTo>
                    <a:pt x="807" y="242"/>
                  </a:lnTo>
                  <a:lnTo>
                    <a:pt x="827" y="247"/>
                  </a:lnTo>
                  <a:lnTo>
                    <a:pt x="847" y="247"/>
                  </a:lnTo>
                  <a:lnTo>
                    <a:pt x="882" y="242"/>
                  </a:lnTo>
                  <a:lnTo>
                    <a:pt x="912" y="221"/>
                  </a:lnTo>
                  <a:lnTo>
                    <a:pt x="937" y="184"/>
                  </a:lnTo>
                  <a:lnTo>
                    <a:pt x="947" y="132"/>
                  </a:lnTo>
                  <a:lnTo>
                    <a:pt x="937" y="84"/>
                  </a:lnTo>
                  <a:lnTo>
                    <a:pt x="917" y="53"/>
                  </a:lnTo>
                  <a:lnTo>
                    <a:pt x="887" y="27"/>
                  </a:lnTo>
                  <a:lnTo>
                    <a:pt x="847" y="11"/>
                  </a:lnTo>
                  <a:lnTo>
                    <a:pt x="807" y="6"/>
                  </a:lnTo>
                  <a:lnTo>
                    <a:pt x="772" y="0"/>
                  </a:lnTo>
                  <a:lnTo>
                    <a:pt x="713" y="11"/>
                  </a:lnTo>
                  <a:lnTo>
                    <a:pt x="663" y="42"/>
                  </a:lnTo>
                  <a:lnTo>
                    <a:pt x="623" y="79"/>
                  </a:lnTo>
                  <a:lnTo>
                    <a:pt x="593" y="121"/>
                  </a:lnTo>
                  <a:lnTo>
                    <a:pt x="573" y="153"/>
                  </a:lnTo>
                  <a:lnTo>
                    <a:pt x="538" y="84"/>
                  </a:lnTo>
                  <a:lnTo>
                    <a:pt x="493" y="42"/>
                  </a:lnTo>
                  <a:lnTo>
                    <a:pt x="448" y="16"/>
                  </a:lnTo>
                  <a:lnTo>
                    <a:pt x="404" y="6"/>
                  </a:lnTo>
                  <a:lnTo>
                    <a:pt x="364" y="0"/>
                  </a:lnTo>
                  <a:lnTo>
                    <a:pt x="294" y="11"/>
                  </a:lnTo>
                  <a:lnTo>
                    <a:pt x="234" y="42"/>
                  </a:lnTo>
                  <a:lnTo>
                    <a:pt x="179" y="84"/>
                  </a:lnTo>
                  <a:lnTo>
                    <a:pt x="139" y="137"/>
                  </a:lnTo>
                  <a:lnTo>
                    <a:pt x="105" y="189"/>
                  </a:lnTo>
                  <a:lnTo>
                    <a:pt x="80" y="242"/>
                  </a:lnTo>
                  <a:lnTo>
                    <a:pt x="65" y="284"/>
                  </a:lnTo>
                  <a:lnTo>
                    <a:pt x="60" y="310"/>
                  </a:lnTo>
                  <a:lnTo>
                    <a:pt x="60" y="320"/>
                  </a:lnTo>
                  <a:lnTo>
                    <a:pt x="65" y="326"/>
                  </a:lnTo>
                  <a:lnTo>
                    <a:pt x="100" y="326"/>
                  </a:lnTo>
                  <a:lnTo>
                    <a:pt x="105" y="320"/>
                  </a:lnTo>
                  <a:lnTo>
                    <a:pt x="105" y="310"/>
                  </a:lnTo>
                  <a:lnTo>
                    <a:pt x="144" y="215"/>
                  </a:lnTo>
                  <a:lnTo>
                    <a:pt x="189" y="147"/>
                  </a:lnTo>
                  <a:lnTo>
                    <a:pt x="234" y="95"/>
                  </a:lnTo>
                  <a:lnTo>
                    <a:pt x="284" y="63"/>
                  </a:lnTo>
                  <a:lnTo>
                    <a:pt x="324" y="48"/>
                  </a:lnTo>
                  <a:lnTo>
                    <a:pt x="364" y="42"/>
                  </a:lnTo>
                  <a:lnTo>
                    <a:pt x="389" y="48"/>
                  </a:lnTo>
                  <a:lnTo>
                    <a:pt x="414" y="58"/>
                  </a:lnTo>
                  <a:lnTo>
                    <a:pt x="438" y="79"/>
                  </a:lnTo>
                  <a:lnTo>
                    <a:pt x="458" y="121"/>
                  </a:lnTo>
                  <a:lnTo>
                    <a:pt x="463" y="179"/>
                  </a:lnTo>
                  <a:lnTo>
                    <a:pt x="463" y="215"/>
                  </a:lnTo>
                  <a:lnTo>
                    <a:pt x="453" y="268"/>
                  </a:lnTo>
                  <a:lnTo>
                    <a:pt x="438" y="336"/>
                  </a:lnTo>
                  <a:lnTo>
                    <a:pt x="419" y="420"/>
                  </a:lnTo>
                  <a:lnTo>
                    <a:pt x="394" y="530"/>
                  </a:lnTo>
                  <a:lnTo>
                    <a:pt x="364" y="656"/>
                  </a:lnTo>
                  <a:lnTo>
                    <a:pt x="334" y="740"/>
                  </a:lnTo>
                  <a:lnTo>
                    <a:pt x="294" y="808"/>
                  </a:lnTo>
                  <a:lnTo>
                    <a:pt x="239" y="850"/>
                  </a:lnTo>
                  <a:lnTo>
                    <a:pt x="179" y="866"/>
                  </a:lnTo>
                  <a:lnTo>
                    <a:pt x="159" y="866"/>
                  </a:lnTo>
                  <a:lnTo>
                    <a:pt x="125" y="856"/>
                  </a:lnTo>
                  <a:lnTo>
                    <a:pt x="85" y="840"/>
                  </a:lnTo>
                  <a:lnTo>
                    <a:pt x="129" y="819"/>
                  </a:lnTo>
                  <a:lnTo>
                    <a:pt x="164" y="782"/>
                  </a:lnTo>
                  <a:lnTo>
                    <a:pt x="174" y="730"/>
                  </a:lnTo>
                  <a:lnTo>
                    <a:pt x="174" y="709"/>
                  </a:lnTo>
                  <a:lnTo>
                    <a:pt x="164" y="693"/>
                  </a:lnTo>
                  <a:lnTo>
                    <a:pt x="144" y="672"/>
                  </a:lnTo>
                  <a:lnTo>
                    <a:pt x="129" y="667"/>
                  </a:lnTo>
                  <a:lnTo>
                    <a:pt x="120" y="662"/>
                  </a:lnTo>
                  <a:lnTo>
                    <a:pt x="105" y="662"/>
                  </a:lnTo>
                  <a:lnTo>
                    <a:pt x="55" y="677"/>
                  </a:lnTo>
                  <a:lnTo>
                    <a:pt x="15" y="719"/>
                  </a:lnTo>
                  <a:lnTo>
                    <a:pt x="0" y="777"/>
                  </a:lnTo>
                  <a:lnTo>
                    <a:pt x="10" y="824"/>
                  </a:lnTo>
                  <a:lnTo>
                    <a:pt x="40" y="861"/>
                  </a:lnTo>
                  <a:lnTo>
                    <a:pt x="80" y="887"/>
                  </a:lnTo>
                  <a:lnTo>
                    <a:pt x="129" y="903"/>
                  </a:lnTo>
                  <a:lnTo>
                    <a:pt x="179" y="908"/>
                  </a:lnTo>
                  <a:lnTo>
                    <a:pt x="239" y="898"/>
                  </a:lnTo>
                  <a:lnTo>
                    <a:pt x="284" y="871"/>
                  </a:lnTo>
                  <a:lnTo>
                    <a:pt x="324" y="840"/>
                  </a:lnTo>
                  <a:lnTo>
                    <a:pt x="354" y="803"/>
                  </a:lnTo>
                  <a:lnTo>
                    <a:pt x="374" y="772"/>
                  </a:lnTo>
                  <a:lnTo>
                    <a:pt x="379" y="756"/>
                  </a:lnTo>
                  <a:lnTo>
                    <a:pt x="399" y="803"/>
                  </a:lnTo>
                  <a:lnTo>
                    <a:pt x="428" y="840"/>
                  </a:lnTo>
                  <a:lnTo>
                    <a:pt x="468" y="877"/>
                  </a:lnTo>
                  <a:lnTo>
                    <a:pt x="523" y="903"/>
                  </a:lnTo>
                  <a:lnTo>
                    <a:pt x="583" y="908"/>
                  </a:lnTo>
                  <a:lnTo>
                    <a:pt x="653" y="898"/>
                  </a:lnTo>
                  <a:lnTo>
                    <a:pt x="713" y="866"/>
                  </a:lnTo>
                  <a:lnTo>
                    <a:pt x="767" y="824"/>
                  </a:lnTo>
                  <a:lnTo>
                    <a:pt x="847" y="719"/>
                  </a:lnTo>
                  <a:lnTo>
                    <a:pt x="872" y="672"/>
                  </a:lnTo>
                  <a:lnTo>
                    <a:pt x="887" y="630"/>
                  </a:lnTo>
                  <a:lnTo>
                    <a:pt x="892" y="599"/>
                  </a:lnTo>
                  <a:lnTo>
                    <a:pt x="887" y="588"/>
                  </a:lnTo>
                  <a:lnTo>
                    <a:pt x="882" y="583"/>
                  </a:lnTo>
                  <a:lnTo>
                    <a:pt x="857" y="583"/>
                  </a:lnTo>
                  <a:lnTo>
                    <a:pt x="847" y="593"/>
                  </a:lnTo>
                  <a:lnTo>
                    <a:pt x="842" y="604"/>
                  </a:lnTo>
                  <a:lnTo>
                    <a:pt x="807" y="698"/>
                  </a:lnTo>
                  <a:lnTo>
                    <a:pt x="762" y="766"/>
                  </a:lnTo>
                  <a:lnTo>
                    <a:pt x="713" y="814"/>
                  </a:lnTo>
                  <a:lnTo>
                    <a:pt x="668" y="845"/>
                  </a:lnTo>
                  <a:lnTo>
                    <a:pt x="623" y="861"/>
                  </a:lnTo>
                  <a:lnTo>
                    <a:pt x="588" y="866"/>
                  </a:lnTo>
                  <a:lnTo>
                    <a:pt x="543" y="856"/>
                  </a:lnTo>
                  <a:lnTo>
                    <a:pt x="508" y="824"/>
                  </a:lnTo>
                  <a:lnTo>
                    <a:pt x="488" y="782"/>
                  </a:lnTo>
                  <a:lnTo>
                    <a:pt x="483" y="735"/>
                  </a:lnTo>
                  <a:lnTo>
                    <a:pt x="488" y="688"/>
                  </a:lnTo>
                  <a:lnTo>
                    <a:pt x="498" y="630"/>
                  </a:lnTo>
                  <a:lnTo>
                    <a:pt x="518" y="557"/>
                  </a:lnTo>
                  <a:lnTo>
                    <a:pt x="583" y="28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32" name="Freeform 12"/>
            <p:cNvSpPr>
              <a:spLocks/>
            </p:cNvSpPr>
            <p:nvPr/>
          </p:nvSpPr>
          <p:spPr bwMode="auto">
            <a:xfrm>
              <a:off x="12616" y="2243"/>
              <a:ext cx="588" cy="934"/>
            </a:xfrm>
            <a:custGeom>
              <a:avLst/>
              <a:gdLst/>
              <a:ahLst/>
              <a:cxnLst>
                <a:cxn ang="0">
                  <a:pos x="543" y="677"/>
                </a:cxn>
                <a:cxn ang="0">
                  <a:pos x="533" y="750"/>
                </a:cxn>
                <a:cxn ang="0">
                  <a:pos x="508" y="808"/>
                </a:cxn>
                <a:cxn ang="0">
                  <a:pos x="130" y="813"/>
                </a:cxn>
                <a:cxn ang="0">
                  <a:pos x="244" y="708"/>
                </a:cxn>
                <a:cxn ang="0">
                  <a:pos x="359" y="608"/>
                </a:cxn>
                <a:cxn ang="0">
                  <a:pos x="508" y="472"/>
                </a:cxn>
                <a:cxn ang="0">
                  <a:pos x="578" y="351"/>
                </a:cxn>
                <a:cxn ang="0">
                  <a:pos x="578" y="194"/>
                </a:cxn>
                <a:cxn ang="0">
                  <a:pos x="498" y="73"/>
                </a:cxn>
                <a:cxn ang="0">
                  <a:pos x="359" y="10"/>
                </a:cxn>
                <a:cxn ang="0">
                  <a:pos x="200" y="10"/>
                </a:cxn>
                <a:cxn ang="0">
                  <a:pos x="75" y="78"/>
                </a:cxn>
                <a:cxn ang="0">
                  <a:pos x="10" y="189"/>
                </a:cxn>
                <a:cxn ang="0">
                  <a:pos x="0" y="273"/>
                </a:cxn>
                <a:cxn ang="0">
                  <a:pos x="25" y="315"/>
                </a:cxn>
                <a:cxn ang="0">
                  <a:pos x="85" y="330"/>
                </a:cxn>
                <a:cxn ang="0">
                  <a:pos x="110" y="320"/>
                </a:cxn>
                <a:cxn ang="0">
                  <a:pos x="135" y="294"/>
                </a:cxn>
                <a:cxn ang="0">
                  <a:pos x="140" y="236"/>
                </a:cxn>
                <a:cxn ang="0">
                  <a:pos x="115" y="194"/>
                </a:cxn>
                <a:cxn ang="0">
                  <a:pos x="60" y="183"/>
                </a:cxn>
                <a:cxn ang="0">
                  <a:pos x="130" y="94"/>
                </a:cxn>
                <a:cxn ang="0">
                  <a:pos x="214" y="57"/>
                </a:cxn>
                <a:cxn ang="0">
                  <a:pos x="329" y="63"/>
                </a:cxn>
                <a:cxn ang="0">
                  <a:pos x="429" y="147"/>
                </a:cxn>
                <a:cxn ang="0">
                  <a:pos x="459" y="273"/>
                </a:cxn>
                <a:cxn ang="0">
                  <a:pos x="429" y="409"/>
                </a:cxn>
                <a:cxn ang="0">
                  <a:pos x="364" y="509"/>
                </a:cxn>
                <a:cxn ang="0">
                  <a:pos x="15" y="881"/>
                </a:cxn>
                <a:cxn ang="0">
                  <a:pos x="5" y="892"/>
                </a:cxn>
                <a:cxn ang="0">
                  <a:pos x="0" y="934"/>
                </a:cxn>
                <a:cxn ang="0">
                  <a:pos x="588" y="677"/>
                </a:cxn>
              </a:cxnLst>
              <a:rect l="0" t="0" r="r" b="b"/>
              <a:pathLst>
                <a:path w="588" h="934">
                  <a:moveTo>
                    <a:pt x="588" y="677"/>
                  </a:moveTo>
                  <a:lnTo>
                    <a:pt x="543" y="677"/>
                  </a:lnTo>
                  <a:lnTo>
                    <a:pt x="538" y="708"/>
                  </a:lnTo>
                  <a:lnTo>
                    <a:pt x="533" y="750"/>
                  </a:lnTo>
                  <a:lnTo>
                    <a:pt x="523" y="787"/>
                  </a:lnTo>
                  <a:lnTo>
                    <a:pt x="508" y="808"/>
                  </a:lnTo>
                  <a:lnTo>
                    <a:pt x="489" y="813"/>
                  </a:lnTo>
                  <a:lnTo>
                    <a:pt x="130" y="813"/>
                  </a:lnTo>
                  <a:lnTo>
                    <a:pt x="195" y="755"/>
                  </a:lnTo>
                  <a:lnTo>
                    <a:pt x="244" y="708"/>
                  </a:lnTo>
                  <a:lnTo>
                    <a:pt x="289" y="671"/>
                  </a:lnTo>
                  <a:lnTo>
                    <a:pt x="359" y="608"/>
                  </a:lnTo>
                  <a:lnTo>
                    <a:pt x="459" y="530"/>
                  </a:lnTo>
                  <a:lnTo>
                    <a:pt x="508" y="472"/>
                  </a:lnTo>
                  <a:lnTo>
                    <a:pt x="548" y="414"/>
                  </a:lnTo>
                  <a:lnTo>
                    <a:pt x="578" y="351"/>
                  </a:lnTo>
                  <a:lnTo>
                    <a:pt x="588" y="273"/>
                  </a:lnTo>
                  <a:lnTo>
                    <a:pt x="578" y="194"/>
                  </a:lnTo>
                  <a:lnTo>
                    <a:pt x="543" y="126"/>
                  </a:lnTo>
                  <a:lnTo>
                    <a:pt x="498" y="73"/>
                  </a:lnTo>
                  <a:lnTo>
                    <a:pt x="434" y="36"/>
                  </a:lnTo>
                  <a:lnTo>
                    <a:pt x="359" y="10"/>
                  </a:lnTo>
                  <a:lnTo>
                    <a:pt x="279" y="0"/>
                  </a:lnTo>
                  <a:lnTo>
                    <a:pt x="200" y="10"/>
                  </a:lnTo>
                  <a:lnTo>
                    <a:pt x="130" y="36"/>
                  </a:lnTo>
                  <a:lnTo>
                    <a:pt x="75" y="78"/>
                  </a:lnTo>
                  <a:lnTo>
                    <a:pt x="35" y="131"/>
                  </a:lnTo>
                  <a:lnTo>
                    <a:pt x="10" y="189"/>
                  </a:lnTo>
                  <a:lnTo>
                    <a:pt x="0" y="252"/>
                  </a:lnTo>
                  <a:lnTo>
                    <a:pt x="0" y="273"/>
                  </a:lnTo>
                  <a:lnTo>
                    <a:pt x="5" y="294"/>
                  </a:lnTo>
                  <a:lnTo>
                    <a:pt x="25" y="315"/>
                  </a:lnTo>
                  <a:lnTo>
                    <a:pt x="55" y="330"/>
                  </a:lnTo>
                  <a:lnTo>
                    <a:pt x="85" y="330"/>
                  </a:lnTo>
                  <a:lnTo>
                    <a:pt x="100" y="325"/>
                  </a:lnTo>
                  <a:lnTo>
                    <a:pt x="110" y="320"/>
                  </a:lnTo>
                  <a:lnTo>
                    <a:pt x="125" y="309"/>
                  </a:lnTo>
                  <a:lnTo>
                    <a:pt x="135" y="294"/>
                  </a:lnTo>
                  <a:lnTo>
                    <a:pt x="140" y="278"/>
                  </a:lnTo>
                  <a:lnTo>
                    <a:pt x="140" y="236"/>
                  </a:lnTo>
                  <a:lnTo>
                    <a:pt x="125" y="204"/>
                  </a:lnTo>
                  <a:lnTo>
                    <a:pt x="115" y="194"/>
                  </a:lnTo>
                  <a:lnTo>
                    <a:pt x="85" y="183"/>
                  </a:lnTo>
                  <a:lnTo>
                    <a:pt x="60" y="183"/>
                  </a:lnTo>
                  <a:lnTo>
                    <a:pt x="90" y="131"/>
                  </a:lnTo>
                  <a:lnTo>
                    <a:pt x="130" y="94"/>
                  </a:lnTo>
                  <a:lnTo>
                    <a:pt x="175" y="68"/>
                  </a:lnTo>
                  <a:lnTo>
                    <a:pt x="214" y="57"/>
                  </a:lnTo>
                  <a:lnTo>
                    <a:pt x="259" y="52"/>
                  </a:lnTo>
                  <a:lnTo>
                    <a:pt x="329" y="63"/>
                  </a:lnTo>
                  <a:lnTo>
                    <a:pt x="384" y="99"/>
                  </a:lnTo>
                  <a:lnTo>
                    <a:pt x="429" y="147"/>
                  </a:lnTo>
                  <a:lnTo>
                    <a:pt x="454" y="210"/>
                  </a:lnTo>
                  <a:lnTo>
                    <a:pt x="459" y="273"/>
                  </a:lnTo>
                  <a:lnTo>
                    <a:pt x="449" y="346"/>
                  </a:lnTo>
                  <a:lnTo>
                    <a:pt x="429" y="409"/>
                  </a:lnTo>
                  <a:lnTo>
                    <a:pt x="399" y="462"/>
                  </a:lnTo>
                  <a:lnTo>
                    <a:pt x="364" y="509"/>
                  </a:lnTo>
                  <a:lnTo>
                    <a:pt x="334" y="545"/>
                  </a:lnTo>
                  <a:lnTo>
                    <a:pt x="15" y="881"/>
                  </a:lnTo>
                  <a:lnTo>
                    <a:pt x="5" y="887"/>
                  </a:lnTo>
                  <a:lnTo>
                    <a:pt x="5" y="892"/>
                  </a:lnTo>
                  <a:lnTo>
                    <a:pt x="0" y="902"/>
                  </a:lnTo>
                  <a:lnTo>
                    <a:pt x="0" y="934"/>
                  </a:lnTo>
                  <a:lnTo>
                    <a:pt x="548" y="934"/>
                  </a:lnTo>
                  <a:lnTo>
                    <a:pt x="588" y="67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33" name="Freeform 13"/>
            <p:cNvSpPr>
              <a:spLocks/>
            </p:cNvSpPr>
            <p:nvPr/>
          </p:nvSpPr>
          <p:spPr bwMode="auto">
            <a:xfrm>
              <a:off x="13568" y="2673"/>
              <a:ext cx="224" cy="603"/>
            </a:xfrm>
            <a:custGeom>
              <a:avLst/>
              <a:gdLst/>
              <a:ahLst/>
              <a:cxnLst>
                <a:cxn ang="0">
                  <a:pos x="224" y="215"/>
                </a:cxn>
                <a:cxn ang="0">
                  <a:pos x="214" y="126"/>
                </a:cxn>
                <a:cxn ang="0">
                  <a:pos x="189" y="58"/>
                </a:cxn>
                <a:cxn ang="0">
                  <a:pos x="149" y="16"/>
                </a:cxn>
                <a:cxn ang="0">
                  <a:pos x="100" y="0"/>
                </a:cxn>
                <a:cxn ang="0">
                  <a:pos x="60" y="11"/>
                </a:cxn>
                <a:cxn ang="0">
                  <a:pos x="25" y="37"/>
                </a:cxn>
                <a:cxn ang="0">
                  <a:pos x="5" y="68"/>
                </a:cxn>
                <a:cxn ang="0">
                  <a:pos x="0" y="110"/>
                </a:cxn>
                <a:cxn ang="0">
                  <a:pos x="5" y="147"/>
                </a:cxn>
                <a:cxn ang="0">
                  <a:pos x="25" y="184"/>
                </a:cxn>
                <a:cxn ang="0">
                  <a:pos x="60" y="205"/>
                </a:cxn>
                <a:cxn ang="0">
                  <a:pos x="100" y="215"/>
                </a:cxn>
                <a:cxn ang="0">
                  <a:pos x="120" y="215"/>
                </a:cxn>
                <a:cxn ang="0">
                  <a:pos x="135" y="210"/>
                </a:cxn>
                <a:cxn ang="0">
                  <a:pos x="149" y="199"/>
                </a:cxn>
                <a:cxn ang="0">
                  <a:pos x="169" y="189"/>
                </a:cxn>
                <a:cxn ang="0">
                  <a:pos x="174" y="184"/>
                </a:cxn>
                <a:cxn ang="0">
                  <a:pos x="179" y="184"/>
                </a:cxn>
                <a:cxn ang="0">
                  <a:pos x="179" y="215"/>
                </a:cxn>
                <a:cxn ang="0">
                  <a:pos x="169" y="320"/>
                </a:cxn>
                <a:cxn ang="0">
                  <a:pos x="139" y="409"/>
                </a:cxn>
                <a:cxn ang="0">
                  <a:pos x="100" y="488"/>
                </a:cxn>
                <a:cxn ang="0">
                  <a:pos x="50" y="546"/>
                </a:cxn>
                <a:cxn ang="0">
                  <a:pos x="40" y="556"/>
                </a:cxn>
                <a:cxn ang="0">
                  <a:pos x="35" y="567"/>
                </a:cxn>
                <a:cxn ang="0">
                  <a:pos x="30" y="572"/>
                </a:cxn>
                <a:cxn ang="0">
                  <a:pos x="30" y="582"/>
                </a:cxn>
                <a:cxn ang="0">
                  <a:pos x="35" y="593"/>
                </a:cxn>
                <a:cxn ang="0">
                  <a:pos x="40" y="598"/>
                </a:cxn>
                <a:cxn ang="0">
                  <a:pos x="50" y="603"/>
                </a:cxn>
                <a:cxn ang="0">
                  <a:pos x="65" y="593"/>
                </a:cxn>
                <a:cxn ang="0">
                  <a:pos x="95" y="567"/>
                </a:cxn>
                <a:cxn ang="0">
                  <a:pos x="125" y="525"/>
                </a:cxn>
                <a:cxn ang="0">
                  <a:pos x="159" y="467"/>
                </a:cxn>
                <a:cxn ang="0">
                  <a:pos x="189" y="394"/>
                </a:cxn>
                <a:cxn ang="0">
                  <a:pos x="214" y="310"/>
                </a:cxn>
                <a:cxn ang="0">
                  <a:pos x="224" y="215"/>
                </a:cxn>
              </a:cxnLst>
              <a:rect l="0" t="0" r="r" b="b"/>
              <a:pathLst>
                <a:path w="224" h="603">
                  <a:moveTo>
                    <a:pt x="224" y="215"/>
                  </a:moveTo>
                  <a:lnTo>
                    <a:pt x="214" y="126"/>
                  </a:lnTo>
                  <a:lnTo>
                    <a:pt x="189" y="58"/>
                  </a:lnTo>
                  <a:lnTo>
                    <a:pt x="149" y="16"/>
                  </a:lnTo>
                  <a:lnTo>
                    <a:pt x="100" y="0"/>
                  </a:lnTo>
                  <a:lnTo>
                    <a:pt x="60" y="11"/>
                  </a:lnTo>
                  <a:lnTo>
                    <a:pt x="25" y="37"/>
                  </a:lnTo>
                  <a:lnTo>
                    <a:pt x="5" y="68"/>
                  </a:lnTo>
                  <a:lnTo>
                    <a:pt x="0" y="110"/>
                  </a:lnTo>
                  <a:lnTo>
                    <a:pt x="5" y="147"/>
                  </a:lnTo>
                  <a:lnTo>
                    <a:pt x="25" y="184"/>
                  </a:lnTo>
                  <a:lnTo>
                    <a:pt x="60" y="205"/>
                  </a:lnTo>
                  <a:lnTo>
                    <a:pt x="100" y="215"/>
                  </a:lnTo>
                  <a:lnTo>
                    <a:pt x="120" y="215"/>
                  </a:lnTo>
                  <a:lnTo>
                    <a:pt x="135" y="210"/>
                  </a:lnTo>
                  <a:lnTo>
                    <a:pt x="149" y="199"/>
                  </a:lnTo>
                  <a:lnTo>
                    <a:pt x="169" y="189"/>
                  </a:lnTo>
                  <a:lnTo>
                    <a:pt x="174" y="184"/>
                  </a:lnTo>
                  <a:lnTo>
                    <a:pt x="179" y="184"/>
                  </a:lnTo>
                  <a:lnTo>
                    <a:pt x="179" y="215"/>
                  </a:lnTo>
                  <a:lnTo>
                    <a:pt x="169" y="320"/>
                  </a:lnTo>
                  <a:lnTo>
                    <a:pt x="139" y="409"/>
                  </a:lnTo>
                  <a:lnTo>
                    <a:pt x="100" y="488"/>
                  </a:lnTo>
                  <a:lnTo>
                    <a:pt x="50" y="546"/>
                  </a:lnTo>
                  <a:lnTo>
                    <a:pt x="40" y="556"/>
                  </a:lnTo>
                  <a:lnTo>
                    <a:pt x="35" y="567"/>
                  </a:lnTo>
                  <a:lnTo>
                    <a:pt x="30" y="572"/>
                  </a:lnTo>
                  <a:lnTo>
                    <a:pt x="30" y="582"/>
                  </a:lnTo>
                  <a:lnTo>
                    <a:pt x="35" y="593"/>
                  </a:lnTo>
                  <a:lnTo>
                    <a:pt x="40" y="598"/>
                  </a:lnTo>
                  <a:lnTo>
                    <a:pt x="50" y="603"/>
                  </a:lnTo>
                  <a:lnTo>
                    <a:pt x="65" y="593"/>
                  </a:lnTo>
                  <a:lnTo>
                    <a:pt x="95" y="567"/>
                  </a:lnTo>
                  <a:lnTo>
                    <a:pt x="125" y="525"/>
                  </a:lnTo>
                  <a:lnTo>
                    <a:pt x="159" y="467"/>
                  </a:lnTo>
                  <a:lnTo>
                    <a:pt x="189" y="394"/>
                  </a:lnTo>
                  <a:lnTo>
                    <a:pt x="214" y="310"/>
                  </a:lnTo>
                  <a:lnTo>
                    <a:pt x="224" y="21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34" name="Freeform 14"/>
            <p:cNvSpPr>
              <a:spLocks/>
            </p:cNvSpPr>
            <p:nvPr/>
          </p:nvSpPr>
          <p:spPr bwMode="auto">
            <a:xfrm>
              <a:off x="14415" y="2673"/>
              <a:ext cx="199" cy="215"/>
            </a:xfrm>
            <a:custGeom>
              <a:avLst/>
              <a:gdLst/>
              <a:ahLst/>
              <a:cxnLst>
                <a:cxn ang="0">
                  <a:pos x="199" y="110"/>
                </a:cxn>
                <a:cxn ang="0">
                  <a:pos x="184" y="58"/>
                </a:cxn>
                <a:cxn ang="0">
                  <a:pos x="150" y="16"/>
                </a:cxn>
                <a:cxn ang="0">
                  <a:pos x="100" y="0"/>
                </a:cxn>
                <a:cxn ang="0">
                  <a:pos x="50" y="16"/>
                </a:cxn>
                <a:cxn ang="0">
                  <a:pos x="15" y="58"/>
                </a:cxn>
                <a:cxn ang="0">
                  <a:pos x="0" y="110"/>
                </a:cxn>
                <a:cxn ang="0">
                  <a:pos x="15" y="163"/>
                </a:cxn>
                <a:cxn ang="0">
                  <a:pos x="50" y="199"/>
                </a:cxn>
                <a:cxn ang="0">
                  <a:pos x="100" y="215"/>
                </a:cxn>
                <a:cxn ang="0">
                  <a:pos x="150" y="199"/>
                </a:cxn>
                <a:cxn ang="0">
                  <a:pos x="189" y="163"/>
                </a:cxn>
                <a:cxn ang="0">
                  <a:pos x="199" y="110"/>
                </a:cxn>
              </a:cxnLst>
              <a:rect l="0" t="0" r="r" b="b"/>
              <a:pathLst>
                <a:path w="199" h="215">
                  <a:moveTo>
                    <a:pt x="199" y="110"/>
                  </a:moveTo>
                  <a:lnTo>
                    <a:pt x="184" y="58"/>
                  </a:lnTo>
                  <a:lnTo>
                    <a:pt x="150" y="16"/>
                  </a:lnTo>
                  <a:lnTo>
                    <a:pt x="100" y="0"/>
                  </a:lnTo>
                  <a:lnTo>
                    <a:pt x="50" y="16"/>
                  </a:lnTo>
                  <a:lnTo>
                    <a:pt x="15" y="58"/>
                  </a:lnTo>
                  <a:lnTo>
                    <a:pt x="0" y="110"/>
                  </a:lnTo>
                  <a:lnTo>
                    <a:pt x="15" y="163"/>
                  </a:lnTo>
                  <a:lnTo>
                    <a:pt x="50" y="199"/>
                  </a:lnTo>
                  <a:lnTo>
                    <a:pt x="100" y="215"/>
                  </a:lnTo>
                  <a:lnTo>
                    <a:pt x="150" y="199"/>
                  </a:lnTo>
                  <a:lnTo>
                    <a:pt x="189" y="163"/>
                  </a:lnTo>
                  <a:lnTo>
                    <a:pt x="199" y="1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35" name="Freeform 15"/>
            <p:cNvSpPr>
              <a:spLocks/>
            </p:cNvSpPr>
            <p:nvPr/>
          </p:nvSpPr>
          <p:spPr bwMode="auto">
            <a:xfrm>
              <a:off x="15262" y="2673"/>
              <a:ext cx="200" cy="215"/>
            </a:xfrm>
            <a:custGeom>
              <a:avLst/>
              <a:gdLst/>
              <a:ahLst/>
              <a:cxnLst>
                <a:cxn ang="0">
                  <a:pos x="200" y="110"/>
                </a:cxn>
                <a:cxn ang="0">
                  <a:pos x="185" y="58"/>
                </a:cxn>
                <a:cxn ang="0">
                  <a:pos x="150" y="16"/>
                </a:cxn>
                <a:cxn ang="0">
                  <a:pos x="100" y="0"/>
                </a:cxn>
                <a:cxn ang="0">
                  <a:pos x="50" y="16"/>
                </a:cxn>
                <a:cxn ang="0">
                  <a:pos x="15" y="58"/>
                </a:cxn>
                <a:cxn ang="0">
                  <a:pos x="0" y="110"/>
                </a:cxn>
                <a:cxn ang="0">
                  <a:pos x="15" y="163"/>
                </a:cxn>
                <a:cxn ang="0">
                  <a:pos x="50" y="199"/>
                </a:cxn>
                <a:cxn ang="0">
                  <a:pos x="100" y="215"/>
                </a:cxn>
                <a:cxn ang="0">
                  <a:pos x="150" y="199"/>
                </a:cxn>
                <a:cxn ang="0">
                  <a:pos x="190" y="163"/>
                </a:cxn>
                <a:cxn ang="0">
                  <a:pos x="200" y="110"/>
                </a:cxn>
              </a:cxnLst>
              <a:rect l="0" t="0" r="r" b="b"/>
              <a:pathLst>
                <a:path w="200" h="215">
                  <a:moveTo>
                    <a:pt x="200" y="110"/>
                  </a:moveTo>
                  <a:lnTo>
                    <a:pt x="185" y="58"/>
                  </a:lnTo>
                  <a:lnTo>
                    <a:pt x="150" y="16"/>
                  </a:lnTo>
                  <a:lnTo>
                    <a:pt x="100" y="0"/>
                  </a:lnTo>
                  <a:lnTo>
                    <a:pt x="50" y="16"/>
                  </a:lnTo>
                  <a:lnTo>
                    <a:pt x="15" y="58"/>
                  </a:lnTo>
                  <a:lnTo>
                    <a:pt x="0" y="110"/>
                  </a:lnTo>
                  <a:lnTo>
                    <a:pt x="15" y="163"/>
                  </a:lnTo>
                  <a:lnTo>
                    <a:pt x="50" y="199"/>
                  </a:lnTo>
                  <a:lnTo>
                    <a:pt x="100" y="215"/>
                  </a:lnTo>
                  <a:lnTo>
                    <a:pt x="150" y="199"/>
                  </a:lnTo>
                  <a:lnTo>
                    <a:pt x="190" y="163"/>
                  </a:lnTo>
                  <a:lnTo>
                    <a:pt x="200" y="1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36" name="Freeform 16"/>
            <p:cNvSpPr>
              <a:spLocks/>
            </p:cNvSpPr>
            <p:nvPr/>
          </p:nvSpPr>
          <p:spPr bwMode="auto">
            <a:xfrm>
              <a:off x="16109" y="2673"/>
              <a:ext cx="200" cy="215"/>
            </a:xfrm>
            <a:custGeom>
              <a:avLst/>
              <a:gdLst/>
              <a:ahLst/>
              <a:cxnLst>
                <a:cxn ang="0">
                  <a:pos x="200" y="110"/>
                </a:cxn>
                <a:cxn ang="0">
                  <a:pos x="185" y="58"/>
                </a:cxn>
                <a:cxn ang="0">
                  <a:pos x="150" y="16"/>
                </a:cxn>
                <a:cxn ang="0">
                  <a:pos x="100" y="0"/>
                </a:cxn>
                <a:cxn ang="0">
                  <a:pos x="50" y="16"/>
                </a:cxn>
                <a:cxn ang="0">
                  <a:pos x="15" y="58"/>
                </a:cxn>
                <a:cxn ang="0">
                  <a:pos x="0" y="110"/>
                </a:cxn>
                <a:cxn ang="0">
                  <a:pos x="15" y="163"/>
                </a:cxn>
                <a:cxn ang="0">
                  <a:pos x="50" y="199"/>
                </a:cxn>
                <a:cxn ang="0">
                  <a:pos x="100" y="215"/>
                </a:cxn>
                <a:cxn ang="0">
                  <a:pos x="150" y="199"/>
                </a:cxn>
                <a:cxn ang="0">
                  <a:pos x="190" y="163"/>
                </a:cxn>
                <a:cxn ang="0">
                  <a:pos x="200" y="110"/>
                </a:cxn>
              </a:cxnLst>
              <a:rect l="0" t="0" r="r" b="b"/>
              <a:pathLst>
                <a:path w="200" h="215">
                  <a:moveTo>
                    <a:pt x="200" y="110"/>
                  </a:moveTo>
                  <a:lnTo>
                    <a:pt x="185" y="58"/>
                  </a:lnTo>
                  <a:lnTo>
                    <a:pt x="150" y="16"/>
                  </a:lnTo>
                  <a:lnTo>
                    <a:pt x="100" y="0"/>
                  </a:lnTo>
                  <a:lnTo>
                    <a:pt x="50" y="16"/>
                  </a:lnTo>
                  <a:lnTo>
                    <a:pt x="15" y="58"/>
                  </a:lnTo>
                  <a:lnTo>
                    <a:pt x="0" y="110"/>
                  </a:lnTo>
                  <a:lnTo>
                    <a:pt x="15" y="163"/>
                  </a:lnTo>
                  <a:lnTo>
                    <a:pt x="50" y="199"/>
                  </a:lnTo>
                  <a:lnTo>
                    <a:pt x="100" y="215"/>
                  </a:lnTo>
                  <a:lnTo>
                    <a:pt x="150" y="199"/>
                  </a:lnTo>
                  <a:lnTo>
                    <a:pt x="190" y="163"/>
                  </a:lnTo>
                  <a:lnTo>
                    <a:pt x="200" y="1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37" name="Freeform 17"/>
            <p:cNvSpPr>
              <a:spLocks/>
            </p:cNvSpPr>
            <p:nvPr/>
          </p:nvSpPr>
          <p:spPr bwMode="auto">
            <a:xfrm>
              <a:off x="16957" y="2673"/>
              <a:ext cx="224" cy="603"/>
            </a:xfrm>
            <a:custGeom>
              <a:avLst/>
              <a:gdLst/>
              <a:ahLst/>
              <a:cxnLst>
                <a:cxn ang="0">
                  <a:pos x="224" y="215"/>
                </a:cxn>
                <a:cxn ang="0">
                  <a:pos x="214" y="126"/>
                </a:cxn>
                <a:cxn ang="0">
                  <a:pos x="189" y="58"/>
                </a:cxn>
                <a:cxn ang="0">
                  <a:pos x="149" y="16"/>
                </a:cxn>
                <a:cxn ang="0">
                  <a:pos x="99" y="0"/>
                </a:cxn>
                <a:cxn ang="0">
                  <a:pos x="59" y="11"/>
                </a:cxn>
                <a:cxn ang="0">
                  <a:pos x="24" y="37"/>
                </a:cxn>
                <a:cxn ang="0">
                  <a:pos x="4" y="68"/>
                </a:cxn>
                <a:cxn ang="0">
                  <a:pos x="0" y="110"/>
                </a:cxn>
                <a:cxn ang="0">
                  <a:pos x="4" y="147"/>
                </a:cxn>
                <a:cxn ang="0">
                  <a:pos x="24" y="184"/>
                </a:cxn>
                <a:cxn ang="0">
                  <a:pos x="59" y="205"/>
                </a:cxn>
                <a:cxn ang="0">
                  <a:pos x="99" y="215"/>
                </a:cxn>
                <a:cxn ang="0">
                  <a:pos x="119" y="215"/>
                </a:cxn>
                <a:cxn ang="0">
                  <a:pos x="134" y="210"/>
                </a:cxn>
                <a:cxn ang="0">
                  <a:pos x="149" y="199"/>
                </a:cxn>
                <a:cxn ang="0">
                  <a:pos x="169" y="189"/>
                </a:cxn>
                <a:cxn ang="0">
                  <a:pos x="174" y="184"/>
                </a:cxn>
                <a:cxn ang="0">
                  <a:pos x="179" y="184"/>
                </a:cxn>
                <a:cxn ang="0">
                  <a:pos x="179" y="215"/>
                </a:cxn>
                <a:cxn ang="0">
                  <a:pos x="169" y="320"/>
                </a:cxn>
                <a:cxn ang="0">
                  <a:pos x="139" y="409"/>
                </a:cxn>
                <a:cxn ang="0">
                  <a:pos x="99" y="488"/>
                </a:cxn>
                <a:cxn ang="0">
                  <a:pos x="49" y="546"/>
                </a:cxn>
                <a:cxn ang="0">
                  <a:pos x="39" y="556"/>
                </a:cxn>
                <a:cxn ang="0">
                  <a:pos x="34" y="567"/>
                </a:cxn>
                <a:cxn ang="0">
                  <a:pos x="29" y="572"/>
                </a:cxn>
                <a:cxn ang="0">
                  <a:pos x="29" y="582"/>
                </a:cxn>
                <a:cxn ang="0">
                  <a:pos x="34" y="593"/>
                </a:cxn>
                <a:cxn ang="0">
                  <a:pos x="39" y="598"/>
                </a:cxn>
                <a:cxn ang="0">
                  <a:pos x="49" y="603"/>
                </a:cxn>
                <a:cxn ang="0">
                  <a:pos x="64" y="593"/>
                </a:cxn>
                <a:cxn ang="0">
                  <a:pos x="94" y="567"/>
                </a:cxn>
                <a:cxn ang="0">
                  <a:pos x="124" y="525"/>
                </a:cxn>
                <a:cxn ang="0">
                  <a:pos x="159" y="467"/>
                </a:cxn>
                <a:cxn ang="0">
                  <a:pos x="189" y="394"/>
                </a:cxn>
                <a:cxn ang="0">
                  <a:pos x="214" y="310"/>
                </a:cxn>
                <a:cxn ang="0">
                  <a:pos x="224" y="215"/>
                </a:cxn>
              </a:cxnLst>
              <a:rect l="0" t="0" r="r" b="b"/>
              <a:pathLst>
                <a:path w="224" h="603">
                  <a:moveTo>
                    <a:pt x="224" y="215"/>
                  </a:moveTo>
                  <a:lnTo>
                    <a:pt x="214" y="126"/>
                  </a:lnTo>
                  <a:lnTo>
                    <a:pt x="189" y="58"/>
                  </a:lnTo>
                  <a:lnTo>
                    <a:pt x="149" y="16"/>
                  </a:lnTo>
                  <a:lnTo>
                    <a:pt x="99" y="0"/>
                  </a:lnTo>
                  <a:lnTo>
                    <a:pt x="59" y="11"/>
                  </a:lnTo>
                  <a:lnTo>
                    <a:pt x="24" y="37"/>
                  </a:lnTo>
                  <a:lnTo>
                    <a:pt x="4" y="68"/>
                  </a:lnTo>
                  <a:lnTo>
                    <a:pt x="0" y="110"/>
                  </a:lnTo>
                  <a:lnTo>
                    <a:pt x="4" y="147"/>
                  </a:lnTo>
                  <a:lnTo>
                    <a:pt x="24" y="184"/>
                  </a:lnTo>
                  <a:lnTo>
                    <a:pt x="59" y="205"/>
                  </a:lnTo>
                  <a:lnTo>
                    <a:pt x="99" y="215"/>
                  </a:lnTo>
                  <a:lnTo>
                    <a:pt x="119" y="215"/>
                  </a:lnTo>
                  <a:lnTo>
                    <a:pt x="134" y="210"/>
                  </a:lnTo>
                  <a:lnTo>
                    <a:pt x="149" y="199"/>
                  </a:lnTo>
                  <a:lnTo>
                    <a:pt x="169" y="189"/>
                  </a:lnTo>
                  <a:lnTo>
                    <a:pt x="174" y="184"/>
                  </a:lnTo>
                  <a:lnTo>
                    <a:pt x="179" y="184"/>
                  </a:lnTo>
                  <a:lnTo>
                    <a:pt x="179" y="215"/>
                  </a:lnTo>
                  <a:lnTo>
                    <a:pt x="169" y="320"/>
                  </a:lnTo>
                  <a:lnTo>
                    <a:pt x="139" y="409"/>
                  </a:lnTo>
                  <a:lnTo>
                    <a:pt x="99" y="488"/>
                  </a:lnTo>
                  <a:lnTo>
                    <a:pt x="49" y="546"/>
                  </a:lnTo>
                  <a:lnTo>
                    <a:pt x="39" y="556"/>
                  </a:lnTo>
                  <a:lnTo>
                    <a:pt x="34" y="567"/>
                  </a:lnTo>
                  <a:lnTo>
                    <a:pt x="29" y="572"/>
                  </a:lnTo>
                  <a:lnTo>
                    <a:pt x="29" y="582"/>
                  </a:lnTo>
                  <a:lnTo>
                    <a:pt x="34" y="593"/>
                  </a:lnTo>
                  <a:lnTo>
                    <a:pt x="39" y="598"/>
                  </a:lnTo>
                  <a:lnTo>
                    <a:pt x="49" y="603"/>
                  </a:lnTo>
                  <a:lnTo>
                    <a:pt x="64" y="593"/>
                  </a:lnTo>
                  <a:lnTo>
                    <a:pt x="94" y="567"/>
                  </a:lnTo>
                  <a:lnTo>
                    <a:pt x="124" y="525"/>
                  </a:lnTo>
                  <a:lnTo>
                    <a:pt x="159" y="467"/>
                  </a:lnTo>
                  <a:lnTo>
                    <a:pt x="189" y="394"/>
                  </a:lnTo>
                  <a:lnTo>
                    <a:pt x="214" y="310"/>
                  </a:lnTo>
                  <a:lnTo>
                    <a:pt x="224" y="21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38" name="Freeform 18"/>
            <p:cNvSpPr>
              <a:spLocks/>
            </p:cNvSpPr>
            <p:nvPr/>
          </p:nvSpPr>
          <p:spPr bwMode="auto">
            <a:xfrm>
              <a:off x="17694" y="2001"/>
              <a:ext cx="947" cy="908"/>
            </a:xfrm>
            <a:custGeom>
              <a:avLst/>
              <a:gdLst/>
              <a:ahLst/>
              <a:cxnLst>
                <a:cxn ang="0">
                  <a:pos x="618" y="168"/>
                </a:cxn>
                <a:cxn ang="0">
                  <a:pos x="718" y="53"/>
                </a:cxn>
                <a:cxn ang="0">
                  <a:pos x="827" y="53"/>
                </a:cxn>
                <a:cxn ang="0">
                  <a:pos x="787" y="132"/>
                </a:cxn>
                <a:cxn ang="0">
                  <a:pos x="777" y="205"/>
                </a:cxn>
                <a:cxn ang="0">
                  <a:pos x="827" y="247"/>
                </a:cxn>
                <a:cxn ang="0">
                  <a:pos x="912" y="221"/>
                </a:cxn>
                <a:cxn ang="0">
                  <a:pos x="937" y="84"/>
                </a:cxn>
                <a:cxn ang="0">
                  <a:pos x="847" y="11"/>
                </a:cxn>
                <a:cxn ang="0">
                  <a:pos x="713" y="11"/>
                </a:cxn>
                <a:cxn ang="0">
                  <a:pos x="593" y="121"/>
                </a:cxn>
                <a:cxn ang="0">
                  <a:pos x="493" y="42"/>
                </a:cxn>
                <a:cxn ang="0">
                  <a:pos x="364" y="0"/>
                </a:cxn>
                <a:cxn ang="0">
                  <a:pos x="179" y="84"/>
                </a:cxn>
                <a:cxn ang="0">
                  <a:pos x="80" y="242"/>
                </a:cxn>
                <a:cxn ang="0">
                  <a:pos x="60" y="320"/>
                </a:cxn>
                <a:cxn ang="0">
                  <a:pos x="105" y="320"/>
                </a:cxn>
                <a:cxn ang="0">
                  <a:pos x="189" y="147"/>
                </a:cxn>
                <a:cxn ang="0">
                  <a:pos x="324" y="48"/>
                </a:cxn>
                <a:cxn ang="0">
                  <a:pos x="414" y="58"/>
                </a:cxn>
                <a:cxn ang="0">
                  <a:pos x="463" y="179"/>
                </a:cxn>
                <a:cxn ang="0">
                  <a:pos x="439" y="336"/>
                </a:cxn>
                <a:cxn ang="0">
                  <a:pos x="364" y="656"/>
                </a:cxn>
                <a:cxn ang="0">
                  <a:pos x="239" y="850"/>
                </a:cxn>
                <a:cxn ang="0">
                  <a:pos x="125" y="856"/>
                </a:cxn>
                <a:cxn ang="0">
                  <a:pos x="164" y="782"/>
                </a:cxn>
                <a:cxn ang="0">
                  <a:pos x="164" y="693"/>
                </a:cxn>
                <a:cxn ang="0">
                  <a:pos x="120" y="662"/>
                </a:cxn>
                <a:cxn ang="0">
                  <a:pos x="15" y="719"/>
                </a:cxn>
                <a:cxn ang="0">
                  <a:pos x="40" y="861"/>
                </a:cxn>
                <a:cxn ang="0">
                  <a:pos x="179" y="908"/>
                </a:cxn>
                <a:cxn ang="0">
                  <a:pos x="324" y="840"/>
                </a:cxn>
                <a:cxn ang="0">
                  <a:pos x="379" y="756"/>
                </a:cxn>
                <a:cxn ang="0">
                  <a:pos x="468" y="877"/>
                </a:cxn>
                <a:cxn ang="0">
                  <a:pos x="653" y="898"/>
                </a:cxn>
                <a:cxn ang="0">
                  <a:pos x="812" y="772"/>
                </a:cxn>
                <a:cxn ang="0">
                  <a:pos x="887" y="630"/>
                </a:cxn>
                <a:cxn ang="0">
                  <a:pos x="882" y="583"/>
                </a:cxn>
                <a:cxn ang="0">
                  <a:pos x="842" y="604"/>
                </a:cxn>
                <a:cxn ang="0">
                  <a:pos x="713" y="814"/>
                </a:cxn>
                <a:cxn ang="0">
                  <a:pos x="588" y="866"/>
                </a:cxn>
                <a:cxn ang="0">
                  <a:pos x="488" y="782"/>
                </a:cxn>
                <a:cxn ang="0">
                  <a:pos x="498" y="630"/>
                </a:cxn>
              </a:cxnLst>
              <a:rect l="0" t="0" r="r" b="b"/>
              <a:pathLst>
                <a:path w="947" h="908">
                  <a:moveTo>
                    <a:pt x="583" y="284"/>
                  </a:moveTo>
                  <a:lnTo>
                    <a:pt x="588" y="252"/>
                  </a:lnTo>
                  <a:lnTo>
                    <a:pt x="618" y="168"/>
                  </a:lnTo>
                  <a:lnTo>
                    <a:pt x="643" y="121"/>
                  </a:lnTo>
                  <a:lnTo>
                    <a:pt x="678" y="84"/>
                  </a:lnTo>
                  <a:lnTo>
                    <a:pt x="718" y="53"/>
                  </a:lnTo>
                  <a:lnTo>
                    <a:pt x="772" y="42"/>
                  </a:lnTo>
                  <a:lnTo>
                    <a:pt x="792" y="42"/>
                  </a:lnTo>
                  <a:lnTo>
                    <a:pt x="827" y="53"/>
                  </a:lnTo>
                  <a:lnTo>
                    <a:pt x="867" y="69"/>
                  </a:lnTo>
                  <a:lnTo>
                    <a:pt x="817" y="90"/>
                  </a:lnTo>
                  <a:lnTo>
                    <a:pt x="787" y="132"/>
                  </a:lnTo>
                  <a:lnTo>
                    <a:pt x="772" y="179"/>
                  </a:lnTo>
                  <a:lnTo>
                    <a:pt x="772" y="195"/>
                  </a:lnTo>
                  <a:lnTo>
                    <a:pt x="777" y="205"/>
                  </a:lnTo>
                  <a:lnTo>
                    <a:pt x="787" y="221"/>
                  </a:lnTo>
                  <a:lnTo>
                    <a:pt x="807" y="242"/>
                  </a:lnTo>
                  <a:lnTo>
                    <a:pt x="827" y="247"/>
                  </a:lnTo>
                  <a:lnTo>
                    <a:pt x="847" y="247"/>
                  </a:lnTo>
                  <a:lnTo>
                    <a:pt x="882" y="242"/>
                  </a:lnTo>
                  <a:lnTo>
                    <a:pt x="912" y="221"/>
                  </a:lnTo>
                  <a:lnTo>
                    <a:pt x="937" y="184"/>
                  </a:lnTo>
                  <a:lnTo>
                    <a:pt x="947" y="132"/>
                  </a:lnTo>
                  <a:lnTo>
                    <a:pt x="937" y="84"/>
                  </a:lnTo>
                  <a:lnTo>
                    <a:pt x="917" y="53"/>
                  </a:lnTo>
                  <a:lnTo>
                    <a:pt x="887" y="27"/>
                  </a:lnTo>
                  <a:lnTo>
                    <a:pt x="847" y="11"/>
                  </a:lnTo>
                  <a:lnTo>
                    <a:pt x="807" y="6"/>
                  </a:lnTo>
                  <a:lnTo>
                    <a:pt x="772" y="0"/>
                  </a:lnTo>
                  <a:lnTo>
                    <a:pt x="713" y="11"/>
                  </a:lnTo>
                  <a:lnTo>
                    <a:pt x="663" y="42"/>
                  </a:lnTo>
                  <a:lnTo>
                    <a:pt x="623" y="79"/>
                  </a:lnTo>
                  <a:lnTo>
                    <a:pt x="593" y="121"/>
                  </a:lnTo>
                  <a:lnTo>
                    <a:pt x="573" y="153"/>
                  </a:lnTo>
                  <a:lnTo>
                    <a:pt x="538" y="84"/>
                  </a:lnTo>
                  <a:lnTo>
                    <a:pt x="493" y="42"/>
                  </a:lnTo>
                  <a:lnTo>
                    <a:pt x="449" y="16"/>
                  </a:lnTo>
                  <a:lnTo>
                    <a:pt x="404" y="6"/>
                  </a:lnTo>
                  <a:lnTo>
                    <a:pt x="364" y="0"/>
                  </a:lnTo>
                  <a:lnTo>
                    <a:pt x="294" y="11"/>
                  </a:lnTo>
                  <a:lnTo>
                    <a:pt x="234" y="42"/>
                  </a:lnTo>
                  <a:lnTo>
                    <a:pt x="179" y="84"/>
                  </a:lnTo>
                  <a:lnTo>
                    <a:pt x="140" y="137"/>
                  </a:lnTo>
                  <a:lnTo>
                    <a:pt x="105" y="189"/>
                  </a:lnTo>
                  <a:lnTo>
                    <a:pt x="80" y="242"/>
                  </a:lnTo>
                  <a:lnTo>
                    <a:pt x="65" y="284"/>
                  </a:lnTo>
                  <a:lnTo>
                    <a:pt x="60" y="310"/>
                  </a:lnTo>
                  <a:lnTo>
                    <a:pt x="60" y="320"/>
                  </a:lnTo>
                  <a:lnTo>
                    <a:pt x="65" y="326"/>
                  </a:lnTo>
                  <a:lnTo>
                    <a:pt x="100" y="326"/>
                  </a:lnTo>
                  <a:lnTo>
                    <a:pt x="105" y="320"/>
                  </a:lnTo>
                  <a:lnTo>
                    <a:pt x="105" y="310"/>
                  </a:lnTo>
                  <a:lnTo>
                    <a:pt x="145" y="215"/>
                  </a:lnTo>
                  <a:lnTo>
                    <a:pt x="189" y="147"/>
                  </a:lnTo>
                  <a:lnTo>
                    <a:pt x="234" y="95"/>
                  </a:lnTo>
                  <a:lnTo>
                    <a:pt x="284" y="63"/>
                  </a:lnTo>
                  <a:lnTo>
                    <a:pt x="324" y="48"/>
                  </a:lnTo>
                  <a:lnTo>
                    <a:pt x="364" y="42"/>
                  </a:lnTo>
                  <a:lnTo>
                    <a:pt x="389" y="48"/>
                  </a:lnTo>
                  <a:lnTo>
                    <a:pt x="414" y="58"/>
                  </a:lnTo>
                  <a:lnTo>
                    <a:pt x="439" y="79"/>
                  </a:lnTo>
                  <a:lnTo>
                    <a:pt x="458" y="121"/>
                  </a:lnTo>
                  <a:lnTo>
                    <a:pt x="463" y="179"/>
                  </a:lnTo>
                  <a:lnTo>
                    <a:pt x="463" y="215"/>
                  </a:lnTo>
                  <a:lnTo>
                    <a:pt x="453" y="268"/>
                  </a:lnTo>
                  <a:lnTo>
                    <a:pt x="439" y="336"/>
                  </a:lnTo>
                  <a:lnTo>
                    <a:pt x="419" y="420"/>
                  </a:lnTo>
                  <a:lnTo>
                    <a:pt x="394" y="530"/>
                  </a:lnTo>
                  <a:lnTo>
                    <a:pt x="364" y="656"/>
                  </a:lnTo>
                  <a:lnTo>
                    <a:pt x="334" y="740"/>
                  </a:lnTo>
                  <a:lnTo>
                    <a:pt x="294" y="808"/>
                  </a:lnTo>
                  <a:lnTo>
                    <a:pt x="239" y="850"/>
                  </a:lnTo>
                  <a:lnTo>
                    <a:pt x="179" y="866"/>
                  </a:lnTo>
                  <a:lnTo>
                    <a:pt x="159" y="866"/>
                  </a:lnTo>
                  <a:lnTo>
                    <a:pt x="125" y="856"/>
                  </a:lnTo>
                  <a:lnTo>
                    <a:pt x="85" y="840"/>
                  </a:lnTo>
                  <a:lnTo>
                    <a:pt x="130" y="819"/>
                  </a:lnTo>
                  <a:lnTo>
                    <a:pt x="164" y="782"/>
                  </a:lnTo>
                  <a:lnTo>
                    <a:pt x="174" y="730"/>
                  </a:lnTo>
                  <a:lnTo>
                    <a:pt x="174" y="709"/>
                  </a:lnTo>
                  <a:lnTo>
                    <a:pt x="164" y="693"/>
                  </a:lnTo>
                  <a:lnTo>
                    <a:pt x="145" y="672"/>
                  </a:lnTo>
                  <a:lnTo>
                    <a:pt x="130" y="667"/>
                  </a:lnTo>
                  <a:lnTo>
                    <a:pt x="120" y="662"/>
                  </a:lnTo>
                  <a:lnTo>
                    <a:pt x="105" y="662"/>
                  </a:lnTo>
                  <a:lnTo>
                    <a:pt x="55" y="677"/>
                  </a:lnTo>
                  <a:lnTo>
                    <a:pt x="15" y="719"/>
                  </a:lnTo>
                  <a:lnTo>
                    <a:pt x="0" y="777"/>
                  </a:lnTo>
                  <a:lnTo>
                    <a:pt x="10" y="824"/>
                  </a:lnTo>
                  <a:lnTo>
                    <a:pt x="40" y="861"/>
                  </a:lnTo>
                  <a:lnTo>
                    <a:pt x="80" y="887"/>
                  </a:lnTo>
                  <a:lnTo>
                    <a:pt x="130" y="903"/>
                  </a:lnTo>
                  <a:lnTo>
                    <a:pt x="179" y="908"/>
                  </a:lnTo>
                  <a:lnTo>
                    <a:pt x="239" y="898"/>
                  </a:lnTo>
                  <a:lnTo>
                    <a:pt x="284" y="871"/>
                  </a:lnTo>
                  <a:lnTo>
                    <a:pt x="324" y="840"/>
                  </a:lnTo>
                  <a:lnTo>
                    <a:pt x="354" y="803"/>
                  </a:lnTo>
                  <a:lnTo>
                    <a:pt x="374" y="772"/>
                  </a:lnTo>
                  <a:lnTo>
                    <a:pt x="379" y="756"/>
                  </a:lnTo>
                  <a:lnTo>
                    <a:pt x="399" y="803"/>
                  </a:lnTo>
                  <a:lnTo>
                    <a:pt x="429" y="840"/>
                  </a:lnTo>
                  <a:lnTo>
                    <a:pt x="468" y="877"/>
                  </a:lnTo>
                  <a:lnTo>
                    <a:pt x="523" y="903"/>
                  </a:lnTo>
                  <a:lnTo>
                    <a:pt x="583" y="908"/>
                  </a:lnTo>
                  <a:lnTo>
                    <a:pt x="653" y="898"/>
                  </a:lnTo>
                  <a:lnTo>
                    <a:pt x="713" y="866"/>
                  </a:lnTo>
                  <a:lnTo>
                    <a:pt x="767" y="824"/>
                  </a:lnTo>
                  <a:lnTo>
                    <a:pt x="812" y="772"/>
                  </a:lnTo>
                  <a:lnTo>
                    <a:pt x="847" y="719"/>
                  </a:lnTo>
                  <a:lnTo>
                    <a:pt x="872" y="672"/>
                  </a:lnTo>
                  <a:lnTo>
                    <a:pt x="887" y="630"/>
                  </a:lnTo>
                  <a:lnTo>
                    <a:pt x="892" y="599"/>
                  </a:lnTo>
                  <a:lnTo>
                    <a:pt x="887" y="588"/>
                  </a:lnTo>
                  <a:lnTo>
                    <a:pt x="882" y="583"/>
                  </a:lnTo>
                  <a:lnTo>
                    <a:pt x="857" y="583"/>
                  </a:lnTo>
                  <a:lnTo>
                    <a:pt x="847" y="593"/>
                  </a:lnTo>
                  <a:lnTo>
                    <a:pt x="842" y="604"/>
                  </a:lnTo>
                  <a:lnTo>
                    <a:pt x="807" y="698"/>
                  </a:lnTo>
                  <a:lnTo>
                    <a:pt x="762" y="766"/>
                  </a:lnTo>
                  <a:lnTo>
                    <a:pt x="713" y="814"/>
                  </a:lnTo>
                  <a:lnTo>
                    <a:pt x="668" y="845"/>
                  </a:lnTo>
                  <a:lnTo>
                    <a:pt x="623" y="861"/>
                  </a:lnTo>
                  <a:lnTo>
                    <a:pt x="588" y="866"/>
                  </a:lnTo>
                  <a:lnTo>
                    <a:pt x="543" y="856"/>
                  </a:lnTo>
                  <a:lnTo>
                    <a:pt x="508" y="824"/>
                  </a:lnTo>
                  <a:lnTo>
                    <a:pt x="488" y="782"/>
                  </a:lnTo>
                  <a:lnTo>
                    <a:pt x="483" y="735"/>
                  </a:lnTo>
                  <a:lnTo>
                    <a:pt x="488" y="688"/>
                  </a:lnTo>
                  <a:lnTo>
                    <a:pt x="498" y="630"/>
                  </a:lnTo>
                  <a:lnTo>
                    <a:pt x="518" y="557"/>
                  </a:lnTo>
                  <a:lnTo>
                    <a:pt x="583" y="28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39" name="Freeform 19"/>
            <p:cNvSpPr>
              <a:spLocks noEditPoints="1"/>
            </p:cNvSpPr>
            <p:nvPr/>
          </p:nvSpPr>
          <p:spPr bwMode="auto">
            <a:xfrm>
              <a:off x="18805" y="2201"/>
              <a:ext cx="688" cy="992"/>
            </a:xfrm>
            <a:custGeom>
              <a:avLst/>
              <a:gdLst/>
              <a:ahLst/>
              <a:cxnLst>
                <a:cxn ang="0">
                  <a:pos x="683" y="31"/>
                </a:cxn>
                <a:cxn ang="0">
                  <a:pos x="688" y="15"/>
                </a:cxn>
                <a:cxn ang="0">
                  <a:pos x="668" y="0"/>
                </a:cxn>
                <a:cxn ang="0">
                  <a:pos x="583" y="5"/>
                </a:cxn>
                <a:cxn ang="0">
                  <a:pos x="494" y="15"/>
                </a:cxn>
                <a:cxn ang="0">
                  <a:pos x="479" y="21"/>
                </a:cxn>
                <a:cxn ang="0">
                  <a:pos x="469" y="36"/>
                </a:cxn>
                <a:cxn ang="0">
                  <a:pos x="469" y="57"/>
                </a:cxn>
                <a:cxn ang="0">
                  <a:pos x="484" y="68"/>
                </a:cxn>
                <a:cxn ang="0">
                  <a:pos x="553" y="73"/>
                </a:cxn>
                <a:cxn ang="0">
                  <a:pos x="563" y="78"/>
                </a:cxn>
                <a:cxn ang="0">
                  <a:pos x="558" y="120"/>
                </a:cxn>
                <a:cxn ang="0">
                  <a:pos x="449" y="399"/>
                </a:cxn>
                <a:cxn ang="0">
                  <a:pos x="344" y="357"/>
                </a:cxn>
                <a:cxn ang="0">
                  <a:pos x="180" y="414"/>
                </a:cxn>
                <a:cxn ang="0">
                  <a:pos x="55" y="561"/>
                </a:cxn>
                <a:cxn ang="0">
                  <a:pos x="0" y="755"/>
                </a:cxn>
                <a:cxn ang="0">
                  <a:pos x="40" y="897"/>
                </a:cxn>
                <a:cxn ang="0">
                  <a:pos x="140" y="981"/>
                </a:cxn>
                <a:cxn ang="0">
                  <a:pos x="274" y="976"/>
                </a:cxn>
                <a:cxn ang="0">
                  <a:pos x="394" y="892"/>
                </a:cxn>
                <a:cxn ang="0">
                  <a:pos x="444" y="960"/>
                </a:cxn>
                <a:cxn ang="0">
                  <a:pos x="504" y="986"/>
                </a:cxn>
                <a:cxn ang="0">
                  <a:pos x="573" y="981"/>
                </a:cxn>
                <a:cxn ang="0">
                  <a:pos x="633" y="913"/>
                </a:cxn>
                <a:cxn ang="0">
                  <a:pos x="668" y="829"/>
                </a:cxn>
                <a:cxn ang="0">
                  <a:pos x="683" y="776"/>
                </a:cxn>
                <a:cxn ang="0">
                  <a:pos x="678" y="761"/>
                </a:cxn>
                <a:cxn ang="0">
                  <a:pos x="653" y="755"/>
                </a:cxn>
                <a:cxn ang="0">
                  <a:pos x="638" y="766"/>
                </a:cxn>
                <a:cxn ang="0">
                  <a:pos x="623" y="845"/>
                </a:cxn>
                <a:cxn ang="0">
                  <a:pos x="588" y="918"/>
                </a:cxn>
                <a:cxn ang="0">
                  <a:pos x="533" y="950"/>
                </a:cxn>
                <a:cxn ang="0">
                  <a:pos x="499" y="929"/>
                </a:cxn>
                <a:cxn ang="0">
                  <a:pos x="489" y="902"/>
                </a:cxn>
                <a:cxn ang="0">
                  <a:pos x="494" y="839"/>
                </a:cxn>
                <a:cxn ang="0">
                  <a:pos x="683" y="42"/>
                </a:cxn>
                <a:cxn ang="0">
                  <a:pos x="384" y="839"/>
                </a:cxn>
                <a:cxn ang="0">
                  <a:pos x="329" y="892"/>
                </a:cxn>
                <a:cxn ang="0">
                  <a:pos x="284" y="929"/>
                </a:cxn>
                <a:cxn ang="0">
                  <a:pos x="210" y="950"/>
                </a:cxn>
                <a:cxn ang="0">
                  <a:pos x="150" y="929"/>
                </a:cxn>
                <a:cxn ang="0">
                  <a:pos x="115" y="866"/>
                </a:cxn>
                <a:cxn ang="0">
                  <a:pos x="115" y="761"/>
                </a:cxn>
                <a:cxn ang="0">
                  <a:pos x="140" y="635"/>
                </a:cxn>
                <a:cxn ang="0">
                  <a:pos x="180" y="530"/>
                </a:cxn>
                <a:cxn ang="0">
                  <a:pos x="269" y="420"/>
                </a:cxn>
                <a:cxn ang="0">
                  <a:pos x="344" y="393"/>
                </a:cxn>
                <a:cxn ang="0">
                  <a:pos x="419" y="425"/>
                </a:cxn>
                <a:cxn ang="0">
                  <a:pos x="454" y="477"/>
                </a:cxn>
                <a:cxn ang="0">
                  <a:pos x="464" y="530"/>
                </a:cxn>
                <a:cxn ang="0">
                  <a:pos x="399" y="803"/>
                </a:cxn>
              </a:cxnLst>
              <a:rect l="0" t="0" r="r" b="b"/>
              <a:pathLst>
                <a:path w="688" h="992">
                  <a:moveTo>
                    <a:pt x="683" y="42"/>
                  </a:moveTo>
                  <a:lnTo>
                    <a:pt x="683" y="31"/>
                  </a:lnTo>
                  <a:lnTo>
                    <a:pt x="688" y="26"/>
                  </a:lnTo>
                  <a:lnTo>
                    <a:pt x="688" y="15"/>
                  </a:lnTo>
                  <a:lnTo>
                    <a:pt x="678" y="5"/>
                  </a:lnTo>
                  <a:lnTo>
                    <a:pt x="668" y="0"/>
                  </a:lnTo>
                  <a:lnTo>
                    <a:pt x="633" y="5"/>
                  </a:lnTo>
                  <a:lnTo>
                    <a:pt x="583" y="5"/>
                  </a:lnTo>
                  <a:lnTo>
                    <a:pt x="533" y="10"/>
                  </a:lnTo>
                  <a:lnTo>
                    <a:pt x="494" y="15"/>
                  </a:lnTo>
                  <a:lnTo>
                    <a:pt x="484" y="15"/>
                  </a:lnTo>
                  <a:lnTo>
                    <a:pt x="479" y="21"/>
                  </a:lnTo>
                  <a:lnTo>
                    <a:pt x="469" y="26"/>
                  </a:lnTo>
                  <a:lnTo>
                    <a:pt x="469" y="36"/>
                  </a:lnTo>
                  <a:lnTo>
                    <a:pt x="464" y="47"/>
                  </a:lnTo>
                  <a:lnTo>
                    <a:pt x="469" y="57"/>
                  </a:lnTo>
                  <a:lnTo>
                    <a:pt x="474" y="63"/>
                  </a:lnTo>
                  <a:lnTo>
                    <a:pt x="484" y="68"/>
                  </a:lnTo>
                  <a:lnTo>
                    <a:pt x="538" y="68"/>
                  </a:lnTo>
                  <a:lnTo>
                    <a:pt x="553" y="73"/>
                  </a:lnTo>
                  <a:lnTo>
                    <a:pt x="558" y="73"/>
                  </a:lnTo>
                  <a:lnTo>
                    <a:pt x="563" y="78"/>
                  </a:lnTo>
                  <a:lnTo>
                    <a:pt x="563" y="105"/>
                  </a:lnTo>
                  <a:lnTo>
                    <a:pt x="558" y="120"/>
                  </a:lnTo>
                  <a:lnTo>
                    <a:pt x="484" y="441"/>
                  </a:lnTo>
                  <a:lnTo>
                    <a:pt x="449" y="399"/>
                  </a:lnTo>
                  <a:lnTo>
                    <a:pt x="404" y="367"/>
                  </a:lnTo>
                  <a:lnTo>
                    <a:pt x="344" y="357"/>
                  </a:lnTo>
                  <a:lnTo>
                    <a:pt x="259" y="372"/>
                  </a:lnTo>
                  <a:lnTo>
                    <a:pt x="180" y="414"/>
                  </a:lnTo>
                  <a:lnTo>
                    <a:pt x="110" y="483"/>
                  </a:lnTo>
                  <a:lnTo>
                    <a:pt x="55" y="561"/>
                  </a:lnTo>
                  <a:lnTo>
                    <a:pt x="15" y="656"/>
                  </a:lnTo>
                  <a:lnTo>
                    <a:pt x="0" y="755"/>
                  </a:lnTo>
                  <a:lnTo>
                    <a:pt x="10" y="834"/>
                  </a:lnTo>
                  <a:lnTo>
                    <a:pt x="40" y="897"/>
                  </a:lnTo>
                  <a:lnTo>
                    <a:pt x="85" y="944"/>
                  </a:lnTo>
                  <a:lnTo>
                    <a:pt x="140" y="981"/>
                  </a:lnTo>
                  <a:lnTo>
                    <a:pt x="205" y="992"/>
                  </a:lnTo>
                  <a:lnTo>
                    <a:pt x="274" y="976"/>
                  </a:lnTo>
                  <a:lnTo>
                    <a:pt x="334" y="939"/>
                  </a:lnTo>
                  <a:lnTo>
                    <a:pt x="394" y="892"/>
                  </a:lnTo>
                  <a:lnTo>
                    <a:pt x="414" y="934"/>
                  </a:lnTo>
                  <a:lnTo>
                    <a:pt x="444" y="960"/>
                  </a:lnTo>
                  <a:lnTo>
                    <a:pt x="474" y="981"/>
                  </a:lnTo>
                  <a:lnTo>
                    <a:pt x="504" y="986"/>
                  </a:lnTo>
                  <a:lnTo>
                    <a:pt x="528" y="992"/>
                  </a:lnTo>
                  <a:lnTo>
                    <a:pt x="573" y="981"/>
                  </a:lnTo>
                  <a:lnTo>
                    <a:pt x="608" y="955"/>
                  </a:lnTo>
                  <a:lnTo>
                    <a:pt x="633" y="913"/>
                  </a:lnTo>
                  <a:lnTo>
                    <a:pt x="653" y="871"/>
                  </a:lnTo>
                  <a:lnTo>
                    <a:pt x="668" y="829"/>
                  </a:lnTo>
                  <a:lnTo>
                    <a:pt x="678" y="792"/>
                  </a:lnTo>
                  <a:lnTo>
                    <a:pt x="683" y="776"/>
                  </a:lnTo>
                  <a:lnTo>
                    <a:pt x="683" y="766"/>
                  </a:lnTo>
                  <a:lnTo>
                    <a:pt x="678" y="761"/>
                  </a:lnTo>
                  <a:lnTo>
                    <a:pt x="668" y="755"/>
                  </a:lnTo>
                  <a:lnTo>
                    <a:pt x="653" y="755"/>
                  </a:lnTo>
                  <a:lnTo>
                    <a:pt x="643" y="761"/>
                  </a:lnTo>
                  <a:lnTo>
                    <a:pt x="638" y="766"/>
                  </a:lnTo>
                  <a:lnTo>
                    <a:pt x="638" y="782"/>
                  </a:lnTo>
                  <a:lnTo>
                    <a:pt x="623" y="845"/>
                  </a:lnTo>
                  <a:lnTo>
                    <a:pt x="608" y="881"/>
                  </a:lnTo>
                  <a:lnTo>
                    <a:pt x="588" y="918"/>
                  </a:lnTo>
                  <a:lnTo>
                    <a:pt x="563" y="939"/>
                  </a:lnTo>
                  <a:lnTo>
                    <a:pt x="533" y="950"/>
                  </a:lnTo>
                  <a:lnTo>
                    <a:pt x="519" y="950"/>
                  </a:lnTo>
                  <a:lnTo>
                    <a:pt x="499" y="929"/>
                  </a:lnTo>
                  <a:lnTo>
                    <a:pt x="494" y="918"/>
                  </a:lnTo>
                  <a:lnTo>
                    <a:pt x="489" y="902"/>
                  </a:lnTo>
                  <a:lnTo>
                    <a:pt x="489" y="860"/>
                  </a:lnTo>
                  <a:lnTo>
                    <a:pt x="494" y="839"/>
                  </a:lnTo>
                  <a:lnTo>
                    <a:pt x="499" y="824"/>
                  </a:lnTo>
                  <a:lnTo>
                    <a:pt x="683" y="42"/>
                  </a:lnTo>
                  <a:close/>
                  <a:moveTo>
                    <a:pt x="399" y="803"/>
                  </a:moveTo>
                  <a:lnTo>
                    <a:pt x="384" y="839"/>
                  </a:lnTo>
                  <a:lnTo>
                    <a:pt x="359" y="866"/>
                  </a:lnTo>
                  <a:lnTo>
                    <a:pt x="329" y="892"/>
                  </a:lnTo>
                  <a:lnTo>
                    <a:pt x="314" y="908"/>
                  </a:lnTo>
                  <a:lnTo>
                    <a:pt x="284" y="929"/>
                  </a:lnTo>
                  <a:lnTo>
                    <a:pt x="249" y="944"/>
                  </a:lnTo>
                  <a:lnTo>
                    <a:pt x="210" y="950"/>
                  </a:lnTo>
                  <a:lnTo>
                    <a:pt x="180" y="944"/>
                  </a:lnTo>
                  <a:lnTo>
                    <a:pt x="150" y="929"/>
                  </a:lnTo>
                  <a:lnTo>
                    <a:pt x="130" y="908"/>
                  </a:lnTo>
                  <a:lnTo>
                    <a:pt x="115" y="866"/>
                  </a:lnTo>
                  <a:lnTo>
                    <a:pt x="110" y="813"/>
                  </a:lnTo>
                  <a:lnTo>
                    <a:pt x="115" y="761"/>
                  </a:lnTo>
                  <a:lnTo>
                    <a:pt x="125" y="698"/>
                  </a:lnTo>
                  <a:lnTo>
                    <a:pt x="140" y="635"/>
                  </a:lnTo>
                  <a:lnTo>
                    <a:pt x="160" y="572"/>
                  </a:lnTo>
                  <a:lnTo>
                    <a:pt x="180" y="530"/>
                  </a:lnTo>
                  <a:lnTo>
                    <a:pt x="225" y="462"/>
                  </a:lnTo>
                  <a:lnTo>
                    <a:pt x="269" y="420"/>
                  </a:lnTo>
                  <a:lnTo>
                    <a:pt x="314" y="399"/>
                  </a:lnTo>
                  <a:lnTo>
                    <a:pt x="344" y="393"/>
                  </a:lnTo>
                  <a:lnTo>
                    <a:pt x="384" y="404"/>
                  </a:lnTo>
                  <a:lnTo>
                    <a:pt x="419" y="425"/>
                  </a:lnTo>
                  <a:lnTo>
                    <a:pt x="439" y="451"/>
                  </a:lnTo>
                  <a:lnTo>
                    <a:pt x="454" y="477"/>
                  </a:lnTo>
                  <a:lnTo>
                    <a:pt x="464" y="504"/>
                  </a:lnTo>
                  <a:lnTo>
                    <a:pt x="464" y="530"/>
                  </a:lnTo>
                  <a:lnTo>
                    <a:pt x="459" y="540"/>
                  </a:lnTo>
                  <a:lnTo>
                    <a:pt x="399" y="80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40" name="Freeform 20"/>
            <p:cNvSpPr>
              <a:spLocks/>
            </p:cNvSpPr>
            <p:nvPr/>
          </p:nvSpPr>
          <p:spPr bwMode="auto">
            <a:xfrm>
              <a:off x="19732" y="1382"/>
              <a:ext cx="439" cy="2010"/>
            </a:xfrm>
            <a:custGeom>
              <a:avLst/>
              <a:gdLst/>
              <a:ahLst/>
              <a:cxnLst>
                <a:cxn ang="0">
                  <a:pos x="439" y="1002"/>
                </a:cxn>
                <a:cxn ang="0">
                  <a:pos x="439" y="903"/>
                </a:cxn>
                <a:cxn ang="0">
                  <a:pos x="429" y="782"/>
                </a:cxn>
                <a:cxn ang="0">
                  <a:pos x="404" y="651"/>
                </a:cxn>
                <a:cxn ang="0">
                  <a:pos x="369" y="514"/>
                </a:cxn>
                <a:cxn ang="0">
                  <a:pos x="314" y="378"/>
                </a:cxn>
                <a:cxn ang="0">
                  <a:pos x="264" y="278"/>
                </a:cxn>
                <a:cxn ang="0">
                  <a:pos x="209" y="194"/>
                </a:cxn>
                <a:cxn ang="0">
                  <a:pos x="155" y="126"/>
                </a:cxn>
                <a:cxn ang="0">
                  <a:pos x="65" y="32"/>
                </a:cxn>
                <a:cxn ang="0">
                  <a:pos x="20" y="0"/>
                </a:cxn>
                <a:cxn ang="0">
                  <a:pos x="0" y="11"/>
                </a:cxn>
                <a:cxn ang="0">
                  <a:pos x="0" y="32"/>
                </a:cxn>
                <a:cxn ang="0">
                  <a:pos x="35" y="68"/>
                </a:cxn>
                <a:cxn ang="0">
                  <a:pos x="120" y="179"/>
                </a:cxn>
                <a:cxn ang="0">
                  <a:pos x="194" y="305"/>
                </a:cxn>
                <a:cxn ang="0">
                  <a:pos x="254" y="451"/>
                </a:cxn>
                <a:cxn ang="0">
                  <a:pos x="294" y="619"/>
                </a:cxn>
                <a:cxn ang="0">
                  <a:pos x="324" y="803"/>
                </a:cxn>
                <a:cxn ang="0">
                  <a:pos x="329" y="1002"/>
                </a:cxn>
                <a:cxn ang="0">
                  <a:pos x="324" y="1149"/>
                </a:cxn>
                <a:cxn ang="0">
                  <a:pos x="309" y="1296"/>
                </a:cxn>
                <a:cxn ang="0">
                  <a:pos x="284" y="1443"/>
                </a:cxn>
                <a:cxn ang="0">
                  <a:pos x="244" y="1580"/>
                </a:cxn>
                <a:cxn ang="0">
                  <a:pos x="189" y="1716"/>
                </a:cxn>
                <a:cxn ang="0">
                  <a:pos x="115" y="1837"/>
                </a:cxn>
                <a:cxn ang="0">
                  <a:pos x="25" y="1952"/>
                </a:cxn>
                <a:cxn ang="0">
                  <a:pos x="0" y="1978"/>
                </a:cxn>
                <a:cxn ang="0">
                  <a:pos x="0" y="1999"/>
                </a:cxn>
                <a:cxn ang="0">
                  <a:pos x="20" y="2010"/>
                </a:cxn>
                <a:cxn ang="0">
                  <a:pos x="35" y="1999"/>
                </a:cxn>
                <a:cxn ang="0">
                  <a:pos x="70" y="1973"/>
                </a:cxn>
                <a:cxn ang="0">
                  <a:pos x="110" y="1936"/>
                </a:cxn>
                <a:cxn ang="0">
                  <a:pos x="160" y="1879"/>
                </a:cxn>
                <a:cxn ang="0">
                  <a:pos x="214" y="1805"/>
                </a:cxn>
                <a:cxn ang="0">
                  <a:pos x="269" y="1716"/>
                </a:cxn>
                <a:cxn ang="0">
                  <a:pos x="319" y="1616"/>
                </a:cxn>
                <a:cxn ang="0">
                  <a:pos x="379" y="1454"/>
                </a:cxn>
                <a:cxn ang="0">
                  <a:pos x="419" y="1291"/>
                </a:cxn>
                <a:cxn ang="0">
                  <a:pos x="434" y="1139"/>
                </a:cxn>
                <a:cxn ang="0">
                  <a:pos x="439" y="1002"/>
                </a:cxn>
              </a:cxnLst>
              <a:rect l="0" t="0" r="r" b="b"/>
              <a:pathLst>
                <a:path w="439" h="2010">
                  <a:moveTo>
                    <a:pt x="439" y="1002"/>
                  </a:moveTo>
                  <a:lnTo>
                    <a:pt x="439" y="903"/>
                  </a:lnTo>
                  <a:lnTo>
                    <a:pt x="429" y="782"/>
                  </a:lnTo>
                  <a:lnTo>
                    <a:pt x="404" y="651"/>
                  </a:lnTo>
                  <a:lnTo>
                    <a:pt x="369" y="514"/>
                  </a:lnTo>
                  <a:lnTo>
                    <a:pt x="314" y="378"/>
                  </a:lnTo>
                  <a:lnTo>
                    <a:pt x="264" y="278"/>
                  </a:lnTo>
                  <a:lnTo>
                    <a:pt x="209" y="194"/>
                  </a:lnTo>
                  <a:lnTo>
                    <a:pt x="155" y="126"/>
                  </a:lnTo>
                  <a:lnTo>
                    <a:pt x="65" y="32"/>
                  </a:lnTo>
                  <a:lnTo>
                    <a:pt x="20" y="0"/>
                  </a:lnTo>
                  <a:lnTo>
                    <a:pt x="0" y="11"/>
                  </a:lnTo>
                  <a:lnTo>
                    <a:pt x="0" y="32"/>
                  </a:lnTo>
                  <a:lnTo>
                    <a:pt x="35" y="68"/>
                  </a:lnTo>
                  <a:lnTo>
                    <a:pt x="120" y="179"/>
                  </a:lnTo>
                  <a:lnTo>
                    <a:pt x="194" y="305"/>
                  </a:lnTo>
                  <a:lnTo>
                    <a:pt x="254" y="451"/>
                  </a:lnTo>
                  <a:lnTo>
                    <a:pt x="294" y="619"/>
                  </a:lnTo>
                  <a:lnTo>
                    <a:pt x="324" y="803"/>
                  </a:lnTo>
                  <a:lnTo>
                    <a:pt x="329" y="1002"/>
                  </a:lnTo>
                  <a:lnTo>
                    <a:pt x="324" y="1149"/>
                  </a:lnTo>
                  <a:lnTo>
                    <a:pt x="309" y="1296"/>
                  </a:lnTo>
                  <a:lnTo>
                    <a:pt x="284" y="1443"/>
                  </a:lnTo>
                  <a:lnTo>
                    <a:pt x="244" y="1580"/>
                  </a:lnTo>
                  <a:lnTo>
                    <a:pt x="189" y="1716"/>
                  </a:lnTo>
                  <a:lnTo>
                    <a:pt x="115" y="1837"/>
                  </a:lnTo>
                  <a:lnTo>
                    <a:pt x="25" y="1952"/>
                  </a:lnTo>
                  <a:lnTo>
                    <a:pt x="0" y="1978"/>
                  </a:lnTo>
                  <a:lnTo>
                    <a:pt x="0" y="1999"/>
                  </a:lnTo>
                  <a:lnTo>
                    <a:pt x="20" y="2010"/>
                  </a:lnTo>
                  <a:lnTo>
                    <a:pt x="35" y="1999"/>
                  </a:lnTo>
                  <a:lnTo>
                    <a:pt x="70" y="1973"/>
                  </a:lnTo>
                  <a:lnTo>
                    <a:pt x="110" y="1936"/>
                  </a:lnTo>
                  <a:lnTo>
                    <a:pt x="160" y="1879"/>
                  </a:lnTo>
                  <a:lnTo>
                    <a:pt x="214" y="1805"/>
                  </a:lnTo>
                  <a:lnTo>
                    <a:pt x="269" y="1716"/>
                  </a:lnTo>
                  <a:lnTo>
                    <a:pt x="319" y="1616"/>
                  </a:lnTo>
                  <a:lnTo>
                    <a:pt x="379" y="1454"/>
                  </a:lnTo>
                  <a:lnTo>
                    <a:pt x="419" y="1291"/>
                  </a:lnTo>
                  <a:lnTo>
                    <a:pt x="434" y="1139"/>
                  </a:lnTo>
                  <a:lnTo>
                    <a:pt x="439" y="100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6343" name="Group 23"/>
          <p:cNvGrpSpPr>
            <a:grpSpLocks noChangeAspect="1"/>
          </p:cNvGrpSpPr>
          <p:nvPr>
            <p:custDataLst>
              <p:tags r:id="rId2"/>
            </p:custDataLst>
          </p:nvPr>
        </p:nvGrpSpPr>
        <p:grpSpPr bwMode="auto">
          <a:xfrm>
            <a:off x="6143636" y="2231296"/>
            <a:ext cx="1000132" cy="391068"/>
            <a:chOff x="2764" y="1681"/>
            <a:chExt cx="4675" cy="1828"/>
          </a:xfrm>
        </p:grpSpPr>
        <p:sp>
          <p:nvSpPr>
            <p:cNvPr id="56345" name="Freeform 25"/>
            <p:cNvSpPr>
              <a:spLocks/>
            </p:cNvSpPr>
            <p:nvPr/>
          </p:nvSpPr>
          <p:spPr bwMode="auto">
            <a:xfrm>
              <a:off x="2764" y="2177"/>
              <a:ext cx="884" cy="1332"/>
            </a:xfrm>
            <a:custGeom>
              <a:avLst/>
              <a:gdLst/>
              <a:ahLst/>
              <a:cxnLst>
                <a:cxn ang="0">
                  <a:pos x="884" y="97"/>
                </a:cxn>
                <a:cxn ang="0">
                  <a:pos x="873" y="42"/>
                </a:cxn>
                <a:cxn ang="0">
                  <a:pos x="829" y="23"/>
                </a:cxn>
                <a:cxn ang="0">
                  <a:pos x="777" y="46"/>
                </a:cxn>
                <a:cxn ang="0">
                  <a:pos x="755" y="91"/>
                </a:cxn>
                <a:cxn ang="0">
                  <a:pos x="736" y="177"/>
                </a:cxn>
                <a:cxn ang="0">
                  <a:pos x="605" y="724"/>
                </a:cxn>
                <a:cxn ang="0">
                  <a:pos x="567" y="787"/>
                </a:cxn>
                <a:cxn ang="0">
                  <a:pos x="495" y="856"/>
                </a:cxn>
                <a:cxn ang="0">
                  <a:pos x="394" y="887"/>
                </a:cxn>
                <a:cxn ang="0">
                  <a:pos x="319" y="861"/>
                </a:cxn>
                <a:cxn ang="0">
                  <a:pos x="285" y="798"/>
                </a:cxn>
                <a:cxn ang="0">
                  <a:pos x="275" y="721"/>
                </a:cxn>
                <a:cxn ang="0">
                  <a:pos x="293" y="579"/>
                </a:cxn>
                <a:cxn ang="0">
                  <a:pos x="347" y="391"/>
                </a:cxn>
                <a:cxn ang="0">
                  <a:pos x="394" y="258"/>
                </a:cxn>
                <a:cxn ang="0">
                  <a:pos x="409" y="202"/>
                </a:cxn>
                <a:cxn ang="0">
                  <a:pos x="407" y="130"/>
                </a:cxn>
                <a:cxn ang="0">
                  <a:pos x="356" y="37"/>
                </a:cxn>
                <a:cxn ang="0">
                  <a:pos x="254" y="0"/>
                </a:cxn>
                <a:cxn ang="0">
                  <a:pos x="151" y="35"/>
                </a:cxn>
                <a:cxn ang="0">
                  <a:pos x="77" y="120"/>
                </a:cxn>
                <a:cxn ang="0">
                  <a:pos x="30" y="216"/>
                </a:cxn>
                <a:cxn ang="0">
                  <a:pos x="5" y="293"/>
                </a:cxn>
                <a:cxn ang="0">
                  <a:pos x="0" y="323"/>
                </a:cxn>
                <a:cxn ang="0">
                  <a:pos x="8" y="335"/>
                </a:cxn>
                <a:cxn ang="0">
                  <a:pos x="21" y="339"/>
                </a:cxn>
                <a:cxn ang="0">
                  <a:pos x="43" y="332"/>
                </a:cxn>
                <a:cxn ang="0">
                  <a:pos x="72" y="240"/>
                </a:cxn>
                <a:cxn ang="0">
                  <a:pos x="134" y="114"/>
                </a:cxn>
                <a:cxn ang="0">
                  <a:pos x="203" y="56"/>
                </a:cxn>
                <a:cxn ang="0">
                  <a:pos x="255" y="46"/>
                </a:cxn>
                <a:cxn ang="0">
                  <a:pos x="281" y="58"/>
                </a:cxn>
                <a:cxn ang="0">
                  <a:pos x="296" y="111"/>
                </a:cxn>
                <a:cxn ang="0">
                  <a:pos x="275" y="223"/>
                </a:cxn>
                <a:cxn ang="0">
                  <a:pos x="213" y="402"/>
                </a:cxn>
                <a:cxn ang="0">
                  <a:pos x="167" y="567"/>
                </a:cxn>
                <a:cxn ang="0">
                  <a:pos x="152" y="687"/>
                </a:cxn>
                <a:cxn ang="0">
                  <a:pos x="177" y="812"/>
                </a:cxn>
                <a:cxn ang="0">
                  <a:pos x="239" y="889"/>
                </a:cxn>
                <a:cxn ang="0">
                  <a:pos x="324" y="926"/>
                </a:cxn>
                <a:cxn ang="0">
                  <a:pos x="430" y="929"/>
                </a:cxn>
                <a:cxn ang="0">
                  <a:pos x="546" y="871"/>
                </a:cxn>
                <a:cxn ang="0">
                  <a:pos x="536" y="998"/>
                </a:cxn>
                <a:cxn ang="0">
                  <a:pos x="455" y="1157"/>
                </a:cxn>
                <a:cxn ang="0">
                  <a:pos x="365" y="1248"/>
                </a:cxn>
                <a:cxn ang="0">
                  <a:pos x="244" y="1287"/>
                </a:cxn>
                <a:cxn ang="0">
                  <a:pos x="195" y="1280"/>
                </a:cxn>
                <a:cxn ang="0">
                  <a:pos x="131" y="1248"/>
                </a:cxn>
                <a:cxn ang="0">
                  <a:pos x="120" y="1201"/>
                </a:cxn>
                <a:cxn ang="0">
                  <a:pos x="180" y="1175"/>
                </a:cxn>
                <a:cxn ang="0">
                  <a:pos x="216" y="1119"/>
                </a:cxn>
                <a:cxn ang="0">
                  <a:pos x="208" y="1049"/>
                </a:cxn>
                <a:cxn ang="0">
                  <a:pos x="170" y="1022"/>
                </a:cxn>
                <a:cxn ang="0">
                  <a:pos x="113" y="1026"/>
                </a:cxn>
                <a:cxn ang="0">
                  <a:pos x="62" y="1066"/>
                </a:cxn>
                <a:cxn ang="0">
                  <a:pos x="41" y="1154"/>
                </a:cxn>
                <a:cxn ang="0">
                  <a:pos x="74" y="1255"/>
                </a:cxn>
                <a:cxn ang="0">
                  <a:pos x="162" y="1318"/>
                </a:cxn>
                <a:cxn ang="0">
                  <a:pos x="303" y="1327"/>
                </a:cxn>
                <a:cxn ang="0">
                  <a:pos x="473" y="1252"/>
                </a:cxn>
                <a:cxn ang="0">
                  <a:pos x="610" y="1105"/>
                </a:cxn>
                <a:cxn ang="0">
                  <a:pos x="693" y="912"/>
                </a:cxn>
              </a:cxnLst>
              <a:rect l="0" t="0" r="r" b="b"/>
              <a:pathLst>
                <a:path w="884" h="1332">
                  <a:moveTo>
                    <a:pt x="878" y="127"/>
                  </a:moveTo>
                  <a:lnTo>
                    <a:pt x="883" y="109"/>
                  </a:lnTo>
                  <a:lnTo>
                    <a:pt x="884" y="97"/>
                  </a:lnTo>
                  <a:lnTo>
                    <a:pt x="884" y="79"/>
                  </a:lnTo>
                  <a:lnTo>
                    <a:pt x="881" y="58"/>
                  </a:lnTo>
                  <a:lnTo>
                    <a:pt x="873" y="42"/>
                  </a:lnTo>
                  <a:lnTo>
                    <a:pt x="862" y="32"/>
                  </a:lnTo>
                  <a:lnTo>
                    <a:pt x="847" y="25"/>
                  </a:lnTo>
                  <a:lnTo>
                    <a:pt x="829" y="23"/>
                  </a:lnTo>
                  <a:lnTo>
                    <a:pt x="812" y="25"/>
                  </a:lnTo>
                  <a:lnTo>
                    <a:pt x="795" y="34"/>
                  </a:lnTo>
                  <a:lnTo>
                    <a:pt x="777" y="46"/>
                  </a:lnTo>
                  <a:lnTo>
                    <a:pt x="762" y="67"/>
                  </a:lnTo>
                  <a:lnTo>
                    <a:pt x="759" y="76"/>
                  </a:lnTo>
                  <a:lnTo>
                    <a:pt x="755" y="91"/>
                  </a:lnTo>
                  <a:lnTo>
                    <a:pt x="745" y="134"/>
                  </a:lnTo>
                  <a:lnTo>
                    <a:pt x="739" y="156"/>
                  </a:lnTo>
                  <a:lnTo>
                    <a:pt x="736" y="177"/>
                  </a:lnTo>
                  <a:lnTo>
                    <a:pt x="696" y="342"/>
                  </a:lnTo>
                  <a:lnTo>
                    <a:pt x="610" y="712"/>
                  </a:lnTo>
                  <a:lnTo>
                    <a:pt x="605" y="724"/>
                  </a:lnTo>
                  <a:lnTo>
                    <a:pt x="597" y="742"/>
                  </a:lnTo>
                  <a:lnTo>
                    <a:pt x="584" y="765"/>
                  </a:lnTo>
                  <a:lnTo>
                    <a:pt x="567" y="787"/>
                  </a:lnTo>
                  <a:lnTo>
                    <a:pt x="546" y="812"/>
                  </a:lnTo>
                  <a:lnTo>
                    <a:pt x="523" y="835"/>
                  </a:lnTo>
                  <a:lnTo>
                    <a:pt x="495" y="856"/>
                  </a:lnTo>
                  <a:lnTo>
                    <a:pt x="464" y="871"/>
                  </a:lnTo>
                  <a:lnTo>
                    <a:pt x="430" y="884"/>
                  </a:lnTo>
                  <a:lnTo>
                    <a:pt x="394" y="887"/>
                  </a:lnTo>
                  <a:lnTo>
                    <a:pt x="365" y="884"/>
                  </a:lnTo>
                  <a:lnTo>
                    <a:pt x="340" y="875"/>
                  </a:lnTo>
                  <a:lnTo>
                    <a:pt x="319" y="861"/>
                  </a:lnTo>
                  <a:lnTo>
                    <a:pt x="304" y="843"/>
                  </a:lnTo>
                  <a:lnTo>
                    <a:pt x="293" y="822"/>
                  </a:lnTo>
                  <a:lnTo>
                    <a:pt x="285" y="798"/>
                  </a:lnTo>
                  <a:lnTo>
                    <a:pt x="278" y="772"/>
                  </a:lnTo>
                  <a:lnTo>
                    <a:pt x="275" y="747"/>
                  </a:lnTo>
                  <a:lnTo>
                    <a:pt x="275" y="721"/>
                  </a:lnTo>
                  <a:lnTo>
                    <a:pt x="276" y="679"/>
                  </a:lnTo>
                  <a:lnTo>
                    <a:pt x="283" y="631"/>
                  </a:lnTo>
                  <a:lnTo>
                    <a:pt x="293" y="579"/>
                  </a:lnTo>
                  <a:lnTo>
                    <a:pt x="307" y="523"/>
                  </a:lnTo>
                  <a:lnTo>
                    <a:pt x="325" y="460"/>
                  </a:lnTo>
                  <a:lnTo>
                    <a:pt x="347" y="391"/>
                  </a:lnTo>
                  <a:lnTo>
                    <a:pt x="373" y="318"/>
                  </a:lnTo>
                  <a:lnTo>
                    <a:pt x="384" y="284"/>
                  </a:lnTo>
                  <a:lnTo>
                    <a:pt x="394" y="258"/>
                  </a:lnTo>
                  <a:lnTo>
                    <a:pt x="401" y="237"/>
                  </a:lnTo>
                  <a:lnTo>
                    <a:pt x="406" y="218"/>
                  </a:lnTo>
                  <a:lnTo>
                    <a:pt x="409" y="202"/>
                  </a:lnTo>
                  <a:lnTo>
                    <a:pt x="410" y="186"/>
                  </a:lnTo>
                  <a:lnTo>
                    <a:pt x="410" y="169"/>
                  </a:lnTo>
                  <a:lnTo>
                    <a:pt x="407" y="130"/>
                  </a:lnTo>
                  <a:lnTo>
                    <a:pt x="396" y="95"/>
                  </a:lnTo>
                  <a:lnTo>
                    <a:pt x="379" y="63"/>
                  </a:lnTo>
                  <a:lnTo>
                    <a:pt x="356" y="37"/>
                  </a:lnTo>
                  <a:lnTo>
                    <a:pt x="327" y="18"/>
                  </a:lnTo>
                  <a:lnTo>
                    <a:pt x="293" y="6"/>
                  </a:lnTo>
                  <a:lnTo>
                    <a:pt x="254" y="0"/>
                  </a:lnTo>
                  <a:lnTo>
                    <a:pt x="216" y="4"/>
                  </a:lnTo>
                  <a:lnTo>
                    <a:pt x="182" y="16"/>
                  </a:lnTo>
                  <a:lnTo>
                    <a:pt x="151" y="35"/>
                  </a:lnTo>
                  <a:lnTo>
                    <a:pt x="124" y="60"/>
                  </a:lnTo>
                  <a:lnTo>
                    <a:pt x="98" y="88"/>
                  </a:lnTo>
                  <a:lnTo>
                    <a:pt x="77" y="120"/>
                  </a:lnTo>
                  <a:lnTo>
                    <a:pt x="59" y="151"/>
                  </a:lnTo>
                  <a:lnTo>
                    <a:pt x="43" y="184"/>
                  </a:lnTo>
                  <a:lnTo>
                    <a:pt x="30" y="216"/>
                  </a:lnTo>
                  <a:lnTo>
                    <a:pt x="18" y="246"/>
                  </a:lnTo>
                  <a:lnTo>
                    <a:pt x="10" y="272"/>
                  </a:lnTo>
                  <a:lnTo>
                    <a:pt x="5" y="293"/>
                  </a:lnTo>
                  <a:lnTo>
                    <a:pt x="2" y="309"/>
                  </a:lnTo>
                  <a:lnTo>
                    <a:pt x="0" y="318"/>
                  </a:lnTo>
                  <a:lnTo>
                    <a:pt x="0" y="323"/>
                  </a:lnTo>
                  <a:lnTo>
                    <a:pt x="3" y="328"/>
                  </a:lnTo>
                  <a:lnTo>
                    <a:pt x="5" y="332"/>
                  </a:lnTo>
                  <a:lnTo>
                    <a:pt x="8" y="335"/>
                  </a:lnTo>
                  <a:lnTo>
                    <a:pt x="12" y="337"/>
                  </a:lnTo>
                  <a:lnTo>
                    <a:pt x="18" y="337"/>
                  </a:lnTo>
                  <a:lnTo>
                    <a:pt x="21" y="339"/>
                  </a:lnTo>
                  <a:lnTo>
                    <a:pt x="23" y="339"/>
                  </a:lnTo>
                  <a:lnTo>
                    <a:pt x="35" y="337"/>
                  </a:lnTo>
                  <a:lnTo>
                    <a:pt x="43" y="332"/>
                  </a:lnTo>
                  <a:lnTo>
                    <a:pt x="48" y="321"/>
                  </a:lnTo>
                  <a:lnTo>
                    <a:pt x="54" y="300"/>
                  </a:lnTo>
                  <a:lnTo>
                    <a:pt x="72" y="240"/>
                  </a:lnTo>
                  <a:lnTo>
                    <a:pt x="92" y="190"/>
                  </a:lnTo>
                  <a:lnTo>
                    <a:pt x="113" y="149"/>
                  </a:lnTo>
                  <a:lnTo>
                    <a:pt x="134" y="114"/>
                  </a:lnTo>
                  <a:lnTo>
                    <a:pt x="157" y="88"/>
                  </a:lnTo>
                  <a:lnTo>
                    <a:pt x="180" y="69"/>
                  </a:lnTo>
                  <a:lnTo>
                    <a:pt x="203" y="56"/>
                  </a:lnTo>
                  <a:lnTo>
                    <a:pt x="226" y="48"/>
                  </a:lnTo>
                  <a:lnTo>
                    <a:pt x="249" y="46"/>
                  </a:lnTo>
                  <a:lnTo>
                    <a:pt x="255" y="46"/>
                  </a:lnTo>
                  <a:lnTo>
                    <a:pt x="265" y="48"/>
                  </a:lnTo>
                  <a:lnTo>
                    <a:pt x="273" y="51"/>
                  </a:lnTo>
                  <a:lnTo>
                    <a:pt x="281" y="58"/>
                  </a:lnTo>
                  <a:lnTo>
                    <a:pt x="289" y="70"/>
                  </a:lnTo>
                  <a:lnTo>
                    <a:pt x="294" y="88"/>
                  </a:lnTo>
                  <a:lnTo>
                    <a:pt x="296" y="111"/>
                  </a:lnTo>
                  <a:lnTo>
                    <a:pt x="293" y="149"/>
                  </a:lnTo>
                  <a:lnTo>
                    <a:pt x="285" y="188"/>
                  </a:lnTo>
                  <a:lnTo>
                    <a:pt x="275" y="223"/>
                  </a:lnTo>
                  <a:lnTo>
                    <a:pt x="263" y="256"/>
                  </a:lnTo>
                  <a:lnTo>
                    <a:pt x="237" y="333"/>
                  </a:lnTo>
                  <a:lnTo>
                    <a:pt x="213" y="402"/>
                  </a:lnTo>
                  <a:lnTo>
                    <a:pt x="195" y="463"/>
                  </a:lnTo>
                  <a:lnTo>
                    <a:pt x="178" y="517"/>
                  </a:lnTo>
                  <a:lnTo>
                    <a:pt x="167" y="567"/>
                  </a:lnTo>
                  <a:lnTo>
                    <a:pt x="159" y="610"/>
                  </a:lnTo>
                  <a:lnTo>
                    <a:pt x="154" y="651"/>
                  </a:lnTo>
                  <a:lnTo>
                    <a:pt x="152" y="687"/>
                  </a:lnTo>
                  <a:lnTo>
                    <a:pt x="155" y="735"/>
                  </a:lnTo>
                  <a:lnTo>
                    <a:pt x="164" y="775"/>
                  </a:lnTo>
                  <a:lnTo>
                    <a:pt x="177" y="812"/>
                  </a:lnTo>
                  <a:lnTo>
                    <a:pt x="193" y="842"/>
                  </a:lnTo>
                  <a:lnTo>
                    <a:pt x="214" y="868"/>
                  </a:lnTo>
                  <a:lnTo>
                    <a:pt x="239" y="889"/>
                  </a:lnTo>
                  <a:lnTo>
                    <a:pt x="265" y="905"/>
                  </a:lnTo>
                  <a:lnTo>
                    <a:pt x="294" y="917"/>
                  </a:lnTo>
                  <a:lnTo>
                    <a:pt x="324" y="926"/>
                  </a:lnTo>
                  <a:lnTo>
                    <a:pt x="355" y="931"/>
                  </a:lnTo>
                  <a:lnTo>
                    <a:pt x="386" y="933"/>
                  </a:lnTo>
                  <a:lnTo>
                    <a:pt x="430" y="929"/>
                  </a:lnTo>
                  <a:lnTo>
                    <a:pt x="471" y="917"/>
                  </a:lnTo>
                  <a:lnTo>
                    <a:pt x="510" y="898"/>
                  </a:lnTo>
                  <a:lnTo>
                    <a:pt x="546" y="871"/>
                  </a:lnTo>
                  <a:lnTo>
                    <a:pt x="580" y="840"/>
                  </a:lnTo>
                  <a:lnTo>
                    <a:pt x="554" y="945"/>
                  </a:lnTo>
                  <a:lnTo>
                    <a:pt x="536" y="998"/>
                  </a:lnTo>
                  <a:lnTo>
                    <a:pt x="517" y="1050"/>
                  </a:lnTo>
                  <a:lnTo>
                    <a:pt x="489" y="1103"/>
                  </a:lnTo>
                  <a:lnTo>
                    <a:pt x="455" y="1157"/>
                  </a:lnTo>
                  <a:lnTo>
                    <a:pt x="428" y="1191"/>
                  </a:lnTo>
                  <a:lnTo>
                    <a:pt x="397" y="1222"/>
                  </a:lnTo>
                  <a:lnTo>
                    <a:pt x="365" y="1248"/>
                  </a:lnTo>
                  <a:lnTo>
                    <a:pt x="327" y="1269"/>
                  </a:lnTo>
                  <a:lnTo>
                    <a:pt x="286" y="1282"/>
                  </a:lnTo>
                  <a:lnTo>
                    <a:pt x="244" y="1287"/>
                  </a:lnTo>
                  <a:lnTo>
                    <a:pt x="231" y="1287"/>
                  </a:lnTo>
                  <a:lnTo>
                    <a:pt x="214" y="1285"/>
                  </a:lnTo>
                  <a:lnTo>
                    <a:pt x="195" y="1280"/>
                  </a:lnTo>
                  <a:lnTo>
                    <a:pt x="173" y="1273"/>
                  </a:lnTo>
                  <a:lnTo>
                    <a:pt x="152" y="1262"/>
                  </a:lnTo>
                  <a:lnTo>
                    <a:pt x="131" y="1248"/>
                  </a:lnTo>
                  <a:lnTo>
                    <a:pt x="113" y="1227"/>
                  </a:lnTo>
                  <a:lnTo>
                    <a:pt x="98" y="1201"/>
                  </a:lnTo>
                  <a:lnTo>
                    <a:pt x="120" y="1201"/>
                  </a:lnTo>
                  <a:lnTo>
                    <a:pt x="141" y="1198"/>
                  </a:lnTo>
                  <a:lnTo>
                    <a:pt x="160" y="1191"/>
                  </a:lnTo>
                  <a:lnTo>
                    <a:pt x="180" y="1175"/>
                  </a:lnTo>
                  <a:lnTo>
                    <a:pt x="195" y="1159"/>
                  </a:lnTo>
                  <a:lnTo>
                    <a:pt x="208" y="1141"/>
                  </a:lnTo>
                  <a:lnTo>
                    <a:pt x="216" y="1119"/>
                  </a:lnTo>
                  <a:lnTo>
                    <a:pt x="219" y="1091"/>
                  </a:lnTo>
                  <a:lnTo>
                    <a:pt x="216" y="1066"/>
                  </a:lnTo>
                  <a:lnTo>
                    <a:pt x="208" y="1049"/>
                  </a:lnTo>
                  <a:lnTo>
                    <a:pt x="198" y="1036"/>
                  </a:lnTo>
                  <a:lnTo>
                    <a:pt x="183" y="1027"/>
                  </a:lnTo>
                  <a:lnTo>
                    <a:pt x="170" y="1022"/>
                  </a:lnTo>
                  <a:lnTo>
                    <a:pt x="147" y="1019"/>
                  </a:lnTo>
                  <a:lnTo>
                    <a:pt x="131" y="1020"/>
                  </a:lnTo>
                  <a:lnTo>
                    <a:pt x="113" y="1026"/>
                  </a:lnTo>
                  <a:lnTo>
                    <a:pt x="95" y="1035"/>
                  </a:lnTo>
                  <a:lnTo>
                    <a:pt x="77" y="1049"/>
                  </a:lnTo>
                  <a:lnTo>
                    <a:pt x="62" y="1066"/>
                  </a:lnTo>
                  <a:lnTo>
                    <a:pt x="51" y="1089"/>
                  </a:lnTo>
                  <a:lnTo>
                    <a:pt x="43" y="1119"/>
                  </a:lnTo>
                  <a:lnTo>
                    <a:pt x="41" y="1154"/>
                  </a:lnTo>
                  <a:lnTo>
                    <a:pt x="44" y="1191"/>
                  </a:lnTo>
                  <a:lnTo>
                    <a:pt x="56" y="1224"/>
                  </a:lnTo>
                  <a:lnTo>
                    <a:pt x="74" y="1255"/>
                  </a:lnTo>
                  <a:lnTo>
                    <a:pt x="98" y="1282"/>
                  </a:lnTo>
                  <a:lnTo>
                    <a:pt x="128" y="1303"/>
                  </a:lnTo>
                  <a:lnTo>
                    <a:pt x="162" y="1318"/>
                  </a:lnTo>
                  <a:lnTo>
                    <a:pt x="201" y="1329"/>
                  </a:lnTo>
                  <a:lnTo>
                    <a:pt x="244" y="1332"/>
                  </a:lnTo>
                  <a:lnTo>
                    <a:pt x="303" y="1327"/>
                  </a:lnTo>
                  <a:lnTo>
                    <a:pt x="361" y="1311"/>
                  </a:lnTo>
                  <a:lnTo>
                    <a:pt x="419" y="1285"/>
                  </a:lnTo>
                  <a:lnTo>
                    <a:pt x="473" y="1252"/>
                  </a:lnTo>
                  <a:lnTo>
                    <a:pt x="523" y="1210"/>
                  </a:lnTo>
                  <a:lnTo>
                    <a:pt x="569" y="1161"/>
                  </a:lnTo>
                  <a:lnTo>
                    <a:pt x="610" y="1105"/>
                  </a:lnTo>
                  <a:lnTo>
                    <a:pt x="644" y="1045"/>
                  </a:lnTo>
                  <a:lnTo>
                    <a:pt x="674" y="980"/>
                  </a:lnTo>
                  <a:lnTo>
                    <a:pt x="693" y="912"/>
                  </a:lnTo>
                  <a:lnTo>
                    <a:pt x="878" y="12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46" name="Freeform 26"/>
            <p:cNvSpPr>
              <a:spLocks/>
            </p:cNvSpPr>
            <p:nvPr/>
          </p:nvSpPr>
          <p:spPr bwMode="auto">
            <a:xfrm>
              <a:off x="4410" y="1976"/>
              <a:ext cx="961" cy="1193"/>
            </a:xfrm>
            <a:custGeom>
              <a:avLst/>
              <a:gdLst/>
              <a:ahLst/>
              <a:cxnLst>
                <a:cxn ang="0">
                  <a:pos x="910" y="638"/>
                </a:cxn>
                <a:cxn ang="0">
                  <a:pos x="938" y="633"/>
                </a:cxn>
                <a:cxn ang="0">
                  <a:pos x="958" y="613"/>
                </a:cxn>
                <a:cxn ang="0">
                  <a:pos x="958" y="578"/>
                </a:cxn>
                <a:cxn ang="0">
                  <a:pos x="938" y="561"/>
                </a:cxn>
                <a:cxn ang="0">
                  <a:pos x="910" y="555"/>
                </a:cxn>
                <a:cxn ang="0">
                  <a:pos x="90" y="487"/>
                </a:cxn>
                <a:cxn ang="0">
                  <a:pos x="132" y="363"/>
                </a:cxn>
                <a:cxn ang="0">
                  <a:pos x="203" y="257"/>
                </a:cxn>
                <a:cxn ang="0">
                  <a:pos x="294" y="175"/>
                </a:cxn>
                <a:cxn ang="0">
                  <a:pos x="404" y="117"/>
                </a:cxn>
                <a:cxn ang="0">
                  <a:pos x="526" y="86"/>
                </a:cxn>
                <a:cxn ang="0">
                  <a:pos x="910" y="82"/>
                </a:cxn>
                <a:cxn ang="0">
                  <a:pos x="938" y="77"/>
                </a:cxn>
                <a:cxn ang="0">
                  <a:pos x="958" y="58"/>
                </a:cxn>
                <a:cxn ang="0">
                  <a:pos x="958" y="23"/>
                </a:cxn>
                <a:cxn ang="0">
                  <a:pos x="938" y="5"/>
                </a:cxn>
                <a:cxn ang="0">
                  <a:pos x="910" y="0"/>
                </a:cxn>
                <a:cxn ang="0">
                  <a:pos x="513" y="3"/>
                </a:cxn>
                <a:cxn ang="0">
                  <a:pos x="379" y="38"/>
                </a:cxn>
                <a:cxn ang="0">
                  <a:pos x="257" y="101"/>
                </a:cxn>
                <a:cxn ang="0">
                  <a:pos x="154" y="194"/>
                </a:cxn>
                <a:cxn ang="0">
                  <a:pos x="72" y="308"/>
                </a:cxn>
                <a:cxn ang="0">
                  <a:pos x="20" y="445"/>
                </a:cxn>
                <a:cxn ang="0">
                  <a:pos x="0" y="596"/>
                </a:cxn>
                <a:cxn ang="0">
                  <a:pos x="20" y="746"/>
                </a:cxn>
                <a:cxn ang="0">
                  <a:pos x="72" y="881"/>
                </a:cxn>
                <a:cxn ang="0">
                  <a:pos x="152" y="997"/>
                </a:cxn>
                <a:cxn ang="0">
                  <a:pos x="257" y="1090"/>
                </a:cxn>
                <a:cxn ang="0">
                  <a:pos x="379" y="1155"/>
                </a:cxn>
                <a:cxn ang="0">
                  <a:pos x="515" y="1188"/>
                </a:cxn>
                <a:cxn ang="0">
                  <a:pos x="910" y="1193"/>
                </a:cxn>
                <a:cxn ang="0">
                  <a:pos x="938" y="1188"/>
                </a:cxn>
                <a:cxn ang="0">
                  <a:pos x="958" y="1169"/>
                </a:cxn>
                <a:cxn ang="0">
                  <a:pos x="958" y="1134"/>
                </a:cxn>
                <a:cxn ang="0">
                  <a:pos x="938" y="1116"/>
                </a:cxn>
                <a:cxn ang="0">
                  <a:pos x="910" y="1111"/>
                </a:cxn>
                <a:cxn ang="0">
                  <a:pos x="526" y="1108"/>
                </a:cxn>
                <a:cxn ang="0">
                  <a:pos x="402" y="1076"/>
                </a:cxn>
                <a:cxn ang="0">
                  <a:pos x="293" y="1016"/>
                </a:cxn>
                <a:cxn ang="0">
                  <a:pos x="201" y="932"/>
                </a:cxn>
                <a:cxn ang="0">
                  <a:pos x="131" y="829"/>
                </a:cxn>
                <a:cxn ang="0">
                  <a:pos x="90" y="704"/>
                </a:cxn>
                <a:cxn ang="0">
                  <a:pos x="897" y="638"/>
                </a:cxn>
              </a:cxnLst>
              <a:rect l="0" t="0" r="r" b="b"/>
              <a:pathLst>
                <a:path w="961" h="1193">
                  <a:moveTo>
                    <a:pt x="897" y="638"/>
                  </a:moveTo>
                  <a:lnTo>
                    <a:pt x="910" y="638"/>
                  </a:lnTo>
                  <a:lnTo>
                    <a:pt x="925" y="636"/>
                  </a:lnTo>
                  <a:lnTo>
                    <a:pt x="938" y="633"/>
                  </a:lnTo>
                  <a:lnTo>
                    <a:pt x="950" y="626"/>
                  </a:lnTo>
                  <a:lnTo>
                    <a:pt x="958" y="613"/>
                  </a:lnTo>
                  <a:lnTo>
                    <a:pt x="961" y="596"/>
                  </a:lnTo>
                  <a:lnTo>
                    <a:pt x="958" y="578"/>
                  </a:lnTo>
                  <a:lnTo>
                    <a:pt x="950" y="568"/>
                  </a:lnTo>
                  <a:lnTo>
                    <a:pt x="938" y="561"/>
                  </a:lnTo>
                  <a:lnTo>
                    <a:pt x="925" y="557"/>
                  </a:lnTo>
                  <a:lnTo>
                    <a:pt x="910" y="555"/>
                  </a:lnTo>
                  <a:lnTo>
                    <a:pt x="80" y="555"/>
                  </a:lnTo>
                  <a:lnTo>
                    <a:pt x="90" y="487"/>
                  </a:lnTo>
                  <a:lnTo>
                    <a:pt x="108" y="424"/>
                  </a:lnTo>
                  <a:lnTo>
                    <a:pt x="132" y="363"/>
                  </a:lnTo>
                  <a:lnTo>
                    <a:pt x="163" y="308"/>
                  </a:lnTo>
                  <a:lnTo>
                    <a:pt x="203" y="257"/>
                  </a:lnTo>
                  <a:lnTo>
                    <a:pt x="245" y="214"/>
                  </a:lnTo>
                  <a:lnTo>
                    <a:pt x="294" y="175"/>
                  </a:lnTo>
                  <a:lnTo>
                    <a:pt x="347" y="142"/>
                  </a:lnTo>
                  <a:lnTo>
                    <a:pt x="404" y="117"/>
                  </a:lnTo>
                  <a:lnTo>
                    <a:pt x="463" y="98"/>
                  </a:lnTo>
                  <a:lnTo>
                    <a:pt x="526" y="86"/>
                  </a:lnTo>
                  <a:lnTo>
                    <a:pt x="590" y="82"/>
                  </a:lnTo>
                  <a:lnTo>
                    <a:pt x="910" y="82"/>
                  </a:lnTo>
                  <a:lnTo>
                    <a:pt x="925" y="80"/>
                  </a:lnTo>
                  <a:lnTo>
                    <a:pt x="938" y="77"/>
                  </a:lnTo>
                  <a:lnTo>
                    <a:pt x="950" y="70"/>
                  </a:lnTo>
                  <a:lnTo>
                    <a:pt x="958" y="58"/>
                  </a:lnTo>
                  <a:lnTo>
                    <a:pt x="961" y="40"/>
                  </a:lnTo>
                  <a:lnTo>
                    <a:pt x="958" y="23"/>
                  </a:lnTo>
                  <a:lnTo>
                    <a:pt x="950" y="12"/>
                  </a:lnTo>
                  <a:lnTo>
                    <a:pt x="938" y="5"/>
                  </a:lnTo>
                  <a:lnTo>
                    <a:pt x="925" y="2"/>
                  </a:lnTo>
                  <a:lnTo>
                    <a:pt x="910" y="0"/>
                  </a:lnTo>
                  <a:lnTo>
                    <a:pt x="583" y="0"/>
                  </a:lnTo>
                  <a:lnTo>
                    <a:pt x="513" y="3"/>
                  </a:lnTo>
                  <a:lnTo>
                    <a:pt x="445" y="17"/>
                  </a:lnTo>
                  <a:lnTo>
                    <a:pt x="379" y="38"/>
                  </a:lnTo>
                  <a:lnTo>
                    <a:pt x="317" y="66"/>
                  </a:lnTo>
                  <a:lnTo>
                    <a:pt x="257" y="101"/>
                  </a:lnTo>
                  <a:lnTo>
                    <a:pt x="203" y="145"/>
                  </a:lnTo>
                  <a:lnTo>
                    <a:pt x="154" y="194"/>
                  </a:lnTo>
                  <a:lnTo>
                    <a:pt x="110" y="249"/>
                  </a:lnTo>
                  <a:lnTo>
                    <a:pt x="72" y="308"/>
                  </a:lnTo>
                  <a:lnTo>
                    <a:pt x="43" y="375"/>
                  </a:lnTo>
                  <a:lnTo>
                    <a:pt x="20" y="445"/>
                  </a:lnTo>
                  <a:lnTo>
                    <a:pt x="5" y="519"/>
                  </a:lnTo>
                  <a:lnTo>
                    <a:pt x="0" y="596"/>
                  </a:lnTo>
                  <a:lnTo>
                    <a:pt x="5" y="673"/>
                  </a:lnTo>
                  <a:lnTo>
                    <a:pt x="20" y="746"/>
                  </a:lnTo>
                  <a:lnTo>
                    <a:pt x="41" y="817"/>
                  </a:lnTo>
                  <a:lnTo>
                    <a:pt x="72" y="881"/>
                  </a:lnTo>
                  <a:lnTo>
                    <a:pt x="108" y="943"/>
                  </a:lnTo>
                  <a:lnTo>
                    <a:pt x="152" y="997"/>
                  </a:lnTo>
                  <a:lnTo>
                    <a:pt x="201" y="1046"/>
                  </a:lnTo>
                  <a:lnTo>
                    <a:pt x="257" y="1090"/>
                  </a:lnTo>
                  <a:lnTo>
                    <a:pt x="315" y="1125"/>
                  </a:lnTo>
                  <a:lnTo>
                    <a:pt x="379" y="1155"/>
                  </a:lnTo>
                  <a:lnTo>
                    <a:pt x="446" y="1176"/>
                  </a:lnTo>
                  <a:lnTo>
                    <a:pt x="515" y="1188"/>
                  </a:lnTo>
                  <a:lnTo>
                    <a:pt x="587" y="1193"/>
                  </a:lnTo>
                  <a:lnTo>
                    <a:pt x="910" y="1193"/>
                  </a:lnTo>
                  <a:lnTo>
                    <a:pt x="925" y="1192"/>
                  </a:lnTo>
                  <a:lnTo>
                    <a:pt x="938" y="1188"/>
                  </a:lnTo>
                  <a:lnTo>
                    <a:pt x="950" y="1181"/>
                  </a:lnTo>
                  <a:lnTo>
                    <a:pt x="958" y="1169"/>
                  </a:lnTo>
                  <a:lnTo>
                    <a:pt x="961" y="1151"/>
                  </a:lnTo>
                  <a:lnTo>
                    <a:pt x="958" y="1134"/>
                  </a:lnTo>
                  <a:lnTo>
                    <a:pt x="950" y="1123"/>
                  </a:lnTo>
                  <a:lnTo>
                    <a:pt x="938" y="1116"/>
                  </a:lnTo>
                  <a:lnTo>
                    <a:pt x="925" y="1113"/>
                  </a:lnTo>
                  <a:lnTo>
                    <a:pt x="910" y="1111"/>
                  </a:lnTo>
                  <a:lnTo>
                    <a:pt x="592" y="1111"/>
                  </a:lnTo>
                  <a:lnTo>
                    <a:pt x="526" y="1108"/>
                  </a:lnTo>
                  <a:lnTo>
                    <a:pt x="463" y="1095"/>
                  </a:lnTo>
                  <a:lnTo>
                    <a:pt x="402" y="1076"/>
                  </a:lnTo>
                  <a:lnTo>
                    <a:pt x="345" y="1050"/>
                  </a:lnTo>
                  <a:lnTo>
                    <a:pt x="293" y="1016"/>
                  </a:lnTo>
                  <a:lnTo>
                    <a:pt x="244" y="978"/>
                  </a:lnTo>
                  <a:lnTo>
                    <a:pt x="201" y="932"/>
                  </a:lnTo>
                  <a:lnTo>
                    <a:pt x="163" y="883"/>
                  </a:lnTo>
                  <a:lnTo>
                    <a:pt x="131" y="829"/>
                  </a:lnTo>
                  <a:lnTo>
                    <a:pt x="106" y="769"/>
                  </a:lnTo>
                  <a:lnTo>
                    <a:pt x="90" y="704"/>
                  </a:lnTo>
                  <a:lnTo>
                    <a:pt x="80" y="638"/>
                  </a:lnTo>
                  <a:lnTo>
                    <a:pt x="897" y="63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47" name="Freeform 27"/>
            <p:cNvSpPr>
              <a:spLocks/>
            </p:cNvSpPr>
            <p:nvPr/>
          </p:nvSpPr>
          <p:spPr bwMode="auto">
            <a:xfrm>
              <a:off x="6121" y="1681"/>
              <a:ext cx="1318" cy="1685"/>
            </a:xfrm>
            <a:custGeom>
              <a:avLst/>
              <a:gdLst/>
              <a:ahLst/>
              <a:cxnLst>
                <a:cxn ang="0">
                  <a:pos x="734" y="959"/>
                </a:cxn>
                <a:cxn ang="0">
                  <a:pos x="729" y="780"/>
                </a:cxn>
                <a:cxn ang="0">
                  <a:pos x="708" y="554"/>
                </a:cxn>
                <a:cxn ang="0">
                  <a:pos x="657" y="326"/>
                </a:cxn>
                <a:cxn ang="0">
                  <a:pos x="564" y="134"/>
                </a:cxn>
                <a:cxn ang="0">
                  <a:pos x="417" y="16"/>
                </a:cxn>
                <a:cxn ang="0">
                  <a:pos x="242" y="14"/>
                </a:cxn>
                <a:cxn ang="0">
                  <a:pos x="120" y="90"/>
                </a:cxn>
                <a:cxn ang="0">
                  <a:pos x="72" y="155"/>
                </a:cxn>
                <a:cxn ang="0">
                  <a:pos x="84" y="170"/>
                </a:cxn>
                <a:cxn ang="0">
                  <a:pos x="146" y="155"/>
                </a:cxn>
                <a:cxn ang="0">
                  <a:pos x="255" y="107"/>
                </a:cxn>
                <a:cxn ang="0">
                  <a:pos x="414" y="202"/>
                </a:cxn>
                <a:cxn ang="0">
                  <a:pos x="513" y="391"/>
                </a:cxn>
                <a:cxn ang="0">
                  <a:pos x="567" y="638"/>
                </a:cxn>
                <a:cxn ang="0">
                  <a:pos x="590" y="901"/>
                </a:cxn>
                <a:cxn ang="0">
                  <a:pos x="590" y="1143"/>
                </a:cxn>
                <a:cxn ang="0">
                  <a:pos x="584" y="1294"/>
                </a:cxn>
                <a:cxn ang="0">
                  <a:pos x="572" y="1350"/>
                </a:cxn>
                <a:cxn ang="0">
                  <a:pos x="504" y="1408"/>
                </a:cxn>
                <a:cxn ang="0">
                  <a:pos x="361" y="1502"/>
                </a:cxn>
                <a:cxn ang="0">
                  <a:pos x="257" y="1523"/>
                </a:cxn>
                <a:cxn ang="0">
                  <a:pos x="149" y="1480"/>
                </a:cxn>
                <a:cxn ang="0">
                  <a:pos x="80" y="1366"/>
                </a:cxn>
                <a:cxn ang="0">
                  <a:pos x="61" y="1327"/>
                </a:cxn>
                <a:cxn ang="0">
                  <a:pos x="12" y="1394"/>
                </a:cxn>
                <a:cxn ang="0">
                  <a:pos x="8" y="1502"/>
                </a:cxn>
                <a:cxn ang="0">
                  <a:pos x="70" y="1613"/>
                </a:cxn>
                <a:cxn ang="0">
                  <a:pos x="196" y="1681"/>
                </a:cxn>
                <a:cxn ang="0">
                  <a:pos x="339" y="1653"/>
                </a:cxn>
                <a:cxn ang="0">
                  <a:pos x="520" y="1527"/>
                </a:cxn>
                <a:cxn ang="0">
                  <a:pos x="734" y="1324"/>
                </a:cxn>
                <a:cxn ang="0">
                  <a:pos x="992" y="1008"/>
                </a:cxn>
                <a:cxn ang="0">
                  <a:pos x="1197" y="658"/>
                </a:cxn>
                <a:cxn ang="0">
                  <a:pos x="1298" y="379"/>
                </a:cxn>
                <a:cxn ang="0">
                  <a:pos x="1314" y="191"/>
                </a:cxn>
                <a:cxn ang="0">
                  <a:pos x="1259" y="60"/>
                </a:cxn>
                <a:cxn ang="0">
                  <a:pos x="1170" y="6"/>
                </a:cxn>
                <a:cxn ang="0">
                  <a:pos x="1100" y="16"/>
                </a:cxn>
                <a:cxn ang="0">
                  <a:pos x="1066" y="91"/>
                </a:cxn>
                <a:cxn ang="0">
                  <a:pos x="1066" y="149"/>
                </a:cxn>
                <a:cxn ang="0">
                  <a:pos x="1125" y="167"/>
                </a:cxn>
                <a:cxn ang="0">
                  <a:pos x="1216" y="235"/>
                </a:cxn>
                <a:cxn ang="0">
                  <a:pos x="1239" y="311"/>
                </a:cxn>
                <a:cxn ang="0">
                  <a:pos x="1234" y="375"/>
                </a:cxn>
                <a:cxn ang="0">
                  <a:pos x="1174" y="559"/>
                </a:cxn>
                <a:cxn ang="0">
                  <a:pos x="1015" y="845"/>
                </a:cxn>
                <a:cxn ang="0">
                  <a:pos x="726" y="1203"/>
                </a:cxn>
              </a:cxnLst>
              <a:rect l="0" t="0" r="r" b="b"/>
              <a:pathLst>
                <a:path w="1318" h="1685">
                  <a:moveTo>
                    <a:pt x="726" y="1203"/>
                  </a:moveTo>
                  <a:lnTo>
                    <a:pt x="731" y="1122"/>
                  </a:lnTo>
                  <a:lnTo>
                    <a:pt x="732" y="1040"/>
                  </a:lnTo>
                  <a:lnTo>
                    <a:pt x="734" y="959"/>
                  </a:lnTo>
                  <a:lnTo>
                    <a:pt x="734" y="921"/>
                  </a:lnTo>
                  <a:lnTo>
                    <a:pt x="732" y="877"/>
                  </a:lnTo>
                  <a:lnTo>
                    <a:pt x="732" y="829"/>
                  </a:lnTo>
                  <a:lnTo>
                    <a:pt x="729" y="780"/>
                  </a:lnTo>
                  <a:lnTo>
                    <a:pt x="726" y="726"/>
                  </a:lnTo>
                  <a:lnTo>
                    <a:pt x="723" y="670"/>
                  </a:lnTo>
                  <a:lnTo>
                    <a:pt x="716" y="614"/>
                  </a:lnTo>
                  <a:lnTo>
                    <a:pt x="708" y="554"/>
                  </a:lnTo>
                  <a:lnTo>
                    <a:pt x="698" y="496"/>
                  </a:lnTo>
                  <a:lnTo>
                    <a:pt x="687" y="439"/>
                  </a:lnTo>
                  <a:lnTo>
                    <a:pt x="674" y="381"/>
                  </a:lnTo>
                  <a:lnTo>
                    <a:pt x="657" y="326"/>
                  </a:lnTo>
                  <a:lnTo>
                    <a:pt x="639" y="272"/>
                  </a:lnTo>
                  <a:lnTo>
                    <a:pt x="616" y="223"/>
                  </a:lnTo>
                  <a:lnTo>
                    <a:pt x="592" y="176"/>
                  </a:lnTo>
                  <a:lnTo>
                    <a:pt x="564" y="134"/>
                  </a:lnTo>
                  <a:lnTo>
                    <a:pt x="533" y="95"/>
                  </a:lnTo>
                  <a:lnTo>
                    <a:pt x="499" y="63"/>
                  </a:lnTo>
                  <a:lnTo>
                    <a:pt x="459" y="37"/>
                  </a:lnTo>
                  <a:lnTo>
                    <a:pt x="417" y="16"/>
                  </a:lnTo>
                  <a:lnTo>
                    <a:pt x="371" y="4"/>
                  </a:lnTo>
                  <a:lnTo>
                    <a:pt x="319" y="0"/>
                  </a:lnTo>
                  <a:lnTo>
                    <a:pt x="280" y="4"/>
                  </a:lnTo>
                  <a:lnTo>
                    <a:pt x="242" y="14"/>
                  </a:lnTo>
                  <a:lnTo>
                    <a:pt x="206" y="28"/>
                  </a:lnTo>
                  <a:lnTo>
                    <a:pt x="173" y="48"/>
                  </a:lnTo>
                  <a:lnTo>
                    <a:pt x="146" y="67"/>
                  </a:lnTo>
                  <a:lnTo>
                    <a:pt x="120" y="90"/>
                  </a:lnTo>
                  <a:lnTo>
                    <a:pt x="100" y="109"/>
                  </a:lnTo>
                  <a:lnTo>
                    <a:pt x="85" y="128"/>
                  </a:lnTo>
                  <a:lnTo>
                    <a:pt x="75" y="144"/>
                  </a:lnTo>
                  <a:lnTo>
                    <a:pt x="72" y="155"/>
                  </a:lnTo>
                  <a:lnTo>
                    <a:pt x="72" y="160"/>
                  </a:lnTo>
                  <a:lnTo>
                    <a:pt x="74" y="163"/>
                  </a:lnTo>
                  <a:lnTo>
                    <a:pt x="77" y="167"/>
                  </a:lnTo>
                  <a:lnTo>
                    <a:pt x="84" y="170"/>
                  </a:lnTo>
                  <a:lnTo>
                    <a:pt x="95" y="170"/>
                  </a:lnTo>
                  <a:lnTo>
                    <a:pt x="108" y="169"/>
                  </a:lnTo>
                  <a:lnTo>
                    <a:pt x="126" y="163"/>
                  </a:lnTo>
                  <a:lnTo>
                    <a:pt x="146" y="155"/>
                  </a:lnTo>
                  <a:lnTo>
                    <a:pt x="167" y="141"/>
                  </a:lnTo>
                  <a:lnTo>
                    <a:pt x="188" y="123"/>
                  </a:lnTo>
                  <a:lnTo>
                    <a:pt x="206" y="102"/>
                  </a:lnTo>
                  <a:lnTo>
                    <a:pt x="255" y="107"/>
                  </a:lnTo>
                  <a:lnTo>
                    <a:pt x="301" y="120"/>
                  </a:lnTo>
                  <a:lnTo>
                    <a:pt x="342" y="141"/>
                  </a:lnTo>
                  <a:lnTo>
                    <a:pt x="379" y="169"/>
                  </a:lnTo>
                  <a:lnTo>
                    <a:pt x="414" y="202"/>
                  </a:lnTo>
                  <a:lnTo>
                    <a:pt x="443" y="242"/>
                  </a:lnTo>
                  <a:lnTo>
                    <a:pt x="469" y="288"/>
                  </a:lnTo>
                  <a:lnTo>
                    <a:pt x="492" y="339"/>
                  </a:lnTo>
                  <a:lnTo>
                    <a:pt x="513" y="391"/>
                  </a:lnTo>
                  <a:lnTo>
                    <a:pt x="530" y="449"/>
                  </a:lnTo>
                  <a:lnTo>
                    <a:pt x="546" y="510"/>
                  </a:lnTo>
                  <a:lnTo>
                    <a:pt x="558" y="573"/>
                  </a:lnTo>
                  <a:lnTo>
                    <a:pt x="567" y="638"/>
                  </a:lnTo>
                  <a:lnTo>
                    <a:pt x="576" y="703"/>
                  </a:lnTo>
                  <a:lnTo>
                    <a:pt x="582" y="770"/>
                  </a:lnTo>
                  <a:lnTo>
                    <a:pt x="587" y="836"/>
                  </a:lnTo>
                  <a:lnTo>
                    <a:pt x="590" y="901"/>
                  </a:lnTo>
                  <a:lnTo>
                    <a:pt x="592" y="966"/>
                  </a:lnTo>
                  <a:lnTo>
                    <a:pt x="592" y="1064"/>
                  </a:lnTo>
                  <a:lnTo>
                    <a:pt x="590" y="1103"/>
                  </a:lnTo>
                  <a:lnTo>
                    <a:pt x="590" y="1143"/>
                  </a:lnTo>
                  <a:lnTo>
                    <a:pt x="589" y="1185"/>
                  </a:lnTo>
                  <a:lnTo>
                    <a:pt x="587" y="1226"/>
                  </a:lnTo>
                  <a:lnTo>
                    <a:pt x="585" y="1261"/>
                  </a:lnTo>
                  <a:lnTo>
                    <a:pt x="584" y="1294"/>
                  </a:lnTo>
                  <a:lnTo>
                    <a:pt x="580" y="1318"/>
                  </a:lnTo>
                  <a:lnTo>
                    <a:pt x="579" y="1336"/>
                  </a:lnTo>
                  <a:lnTo>
                    <a:pt x="577" y="1345"/>
                  </a:lnTo>
                  <a:lnTo>
                    <a:pt x="572" y="1350"/>
                  </a:lnTo>
                  <a:lnTo>
                    <a:pt x="561" y="1359"/>
                  </a:lnTo>
                  <a:lnTo>
                    <a:pt x="546" y="1373"/>
                  </a:lnTo>
                  <a:lnTo>
                    <a:pt x="526" y="1389"/>
                  </a:lnTo>
                  <a:lnTo>
                    <a:pt x="504" y="1408"/>
                  </a:lnTo>
                  <a:lnTo>
                    <a:pt x="477" y="1427"/>
                  </a:lnTo>
                  <a:lnTo>
                    <a:pt x="450" y="1448"/>
                  </a:lnTo>
                  <a:lnTo>
                    <a:pt x="391" y="1487"/>
                  </a:lnTo>
                  <a:lnTo>
                    <a:pt x="361" y="1502"/>
                  </a:lnTo>
                  <a:lnTo>
                    <a:pt x="334" y="1515"/>
                  </a:lnTo>
                  <a:lnTo>
                    <a:pt x="307" y="1522"/>
                  </a:lnTo>
                  <a:lnTo>
                    <a:pt x="283" y="1525"/>
                  </a:lnTo>
                  <a:lnTo>
                    <a:pt x="257" y="1523"/>
                  </a:lnTo>
                  <a:lnTo>
                    <a:pt x="229" y="1518"/>
                  </a:lnTo>
                  <a:lnTo>
                    <a:pt x="201" y="1509"/>
                  </a:lnTo>
                  <a:lnTo>
                    <a:pt x="175" y="1497"/>
                  </a:lnTo>
                  <a:lnTo>
                    <a:pt x="149" y="1480"/>
                  </a:lnTo>
                  <a:lnTo>
                    <a:pt x="126" y="1457"/>
                  </a:lnTo>
                  <a:lnTo>
                    <a:pt x="106" y="1432"/>
                  </a:lnTo>
                  <a:lnTo>
                    <a:pt x="90" y="1401"/>
                  </a:lnTo>
                  <a:lnTo>
                    <a:pt x="80" y="1366"/>
                  </a:lnTo>
                  <a:lnTo>
                    <a:pt x="75" y="1346"/>
                  </a:lnTo>
                  <a:lnTo>
                    <a:pt x="72" y="1336"/>
                  </a:lnTo>
                  <a:lnTo>
                    <a:pt x="67" y="1329"/>
                  </a:lnTo>
                  <a:lnTo>
                    <a:pt x="61" y="1327"/>
                  </a:lnTo>
                  <a:lnTo>
                    <a:pt x="48" y="1332"/>
                  </a:lnTo>
                  <a:lnTo>
                    <a:pt x="35" y="1346"/>
                  </a:lnTo>
                  <a:lnTo>
                    <a:pt x="21" y="1369"/>
                  </a:lnTo>
                  <a:lnTo>
                    <a:pt x="12" y="1394"/>
                  </a:lnTo>
                  <a:lnTo>
                    <a:pt x="3" y="1424"/>
                  </a:lnTo>
                  <a:lnTo>
                    <a:pt x="0" y="1452"/>
                  </a:lnTo>
                  <a:lnTo>
                    <a:pt x="2" y="1476"/>
                  </a:lnTo>
                  <a:lnTo>
                    <a:pt x="8" y="1502"/>
                  </a:lnTo>
                  <a:lnTo>
                    <a:pt x="18" y="1531"/>
                  </a:lnTo>
                  <a:lnTo>
                    <a:pt x="31" y="1560"/>
                  </a:lnTo>
                  <a:lnTo>
                    <a:pt x="49" y="1587"/>
                  </a:lnTo>
                  <a:lnTo>
                    <a:pt x="70" y="1613"/>
                  </a:lnTo>
                  <a:lnTo>
                    <a:pt x="97" y="1636"/>
                  </a:lnTo>
                  <a:lnTo>
                    <a:pt x="126" y="1655"/>
                  </a:lnTo>
                  <a:lnTo>
                    <a:pt x="159" y="1671"/>
                  </a:lnTo>
                  <a:lnTo>
                    <a:pt x="196" y="1681"/>
                  </a:lnTo>
                  <a:lnTo>
                    <a:pt x="239" y="1685"/>
                  </a:lnTo>
                  <a:lnTo>
                    <a:pt x="267" y="1681"/>
                  </a:lnTo>
                  <a:lnTo>
                    <a:pt x="301" y="1671"/>
                  </a:lnTo>
                  <a:lnTo>
                    <a:pt x="339" y="1653"/>
                  </a:lnTo>
                  <a:lnTo>
                    <a:pt x="379" y="1630"/>
                  </a:lnTo>
                  <a:lnTo>
                    <a:pt x="424" y="1601"/>
                  </a:lnTo>
                  <a:lnTo>
                    <a:pt x="471" y="1566"/>
                  </a:lnTo>
                  <a:lnTo>
                    <a:pt x="520" y="1527"/>
                  </a:lnTo>
                  <a:lnTo>
                    <a:pt x="572" y="1481"/>
                  </a:lnTo>
                  <a:lnTo>
                    <a:pt x="625" y="1434"/>
                  </a:lnTo>
                  <a:lnTo>
                    <a:pt x="678" y="1380"/>
                  </a:lnTo>
                  <a:lnTo>
                    <a:pt x="734" y="1324"/>
                  </a:lnTo>
                  <a:lnTo>
                    <a:pt x="788" y="1264"/>
                  </a:lnTo>
                  <a:lnTo>
                    <a:pt x="844" y="1201"/>
                  </a:lnTo>
                  <a:lnTo>
                    <a:pt x="922" y="1105"/>
                  </a:lnTo>
                  <a:lnTo>
                    <a:pt x="992" y="1008"/>
                  </a:lnTo>
                  <a:lnTo>
                    <a:pt x="1054" y="915"/>
                  </a:lnTo>
                  <a:lnTo>
                    <a:pt x="1108" y="826"/>
                  </a:lnTo>
                  <a:lnTo>
                    <a:pt x="1156" y="740"/>
                  </a:lnTo>
                  <a:lnTo>
                    <a:pt x="1197" y="658"/>
                  </a:lnTo>
                  <a:lnTo>
                    <a:pt x="1231" y="579"/>
                  </a:lnTo>
                  <a:lnTo>
                    <a:pt x="1259" y="507"/>
                  </a:lnTo>
                  <a:lnTo>
                    <a:pt x="1280" y="440"/>
                  </a:lnTo>
                  <a:lnTo>
                    <a:pt x="1298" y="379"/>
                  </a:lnTo>
                  <a:lnTo>
                    <a:pt x="1309" y="325"/>
                  </a:lnTo>
                  <a:lnTo>
                    <a:pt x="1316" y="279"/>
                  </a:lnTo>
                  <a:lnTo>
                    <a:pt x="1318" y="240"/>
                  </a:lnTo>
                  <a:lnTo>
                    <a:pt x="1314" y="191"/>
                  </a:lnTo>
                  <a:lnTo>
                    <a:pt x="1306" y="149"/>
                  </a:lnTo>
                  <a:lnTo>
                    <a:pt x="1293" y="114"/>
                  </a:lnTo>
                  <a:lnTo>
                    <a:pt x="1277" y="84"/>
                  </a:lnTo>
                  <a:lnTo>
                    <a:pt x="1259" y="60"/>
                  </a:lnTo>
                  <a:lnTo>
                    <a:pt x="1237" y="39"/>
                  </a:lnTo>
                  <a:lnTo>
                    <a:pt x="1215" y="25"/>
                  </a:lnTo>
                  <a:lnTo>
                    <a:pt x="1193" y="13"/>
                  </a:lnTo>
                  <a:lnTo>
                    <a:pt x="1170" y="6"/>
                  </a:lnTo>
                  <a:lnTo>
                    <a:pt x="1149" y="2"/>
                  </a:lnTo>
                  <a:lnTo>
                    <a:pt x="1131" y="0"/>
                  </a:lnTo>
                  <a:lnTo>
                    <a:pt x="1115" y="4"/>
                  </a:lnTo>
                  <a:lnTo>
                    <a:pt x="1100" y="16"/>
                  </a:lnTo>
                  <a:lnTo>
                    <a:pt x="1089" y="32"/>
                  </a:lnTo>
                  <a:lnTo>
                    <a:pt x="1079" y="51"/>
                  </a:lnTo>
                  <a:lnTo>
                    <a:pt x="1072" y="70"/>
                  </a:lnTo>
                  <a:lnTo>
                    <a:pt x="1066" y="91"/>
                  </a:lnTo>
                  <a:lnTo>
                    <a:pt x="1063" y="109"/>
                  </a:lnTo>
                  <a:lnTo>
                    <a:pt x="1063" y="123"/>
                  </a:lnTo>
                  <a:lnTo>
                    <a:pt x="1064" y="139"/>
                  </a:lnTo>
                  <a:lnTo>
                    <a:pt x="1066" y="149"/>
                  </a:lnTo>
                  <a:lnTo>
                    <a:pt x="1072" y="155"/>
                  </a:lnTo>
                  <a:lnTo>
                    <a:pt x="1079" y="158"/>
                  </a:lnTo>
                  <a:lnTo>
                    <a:pt x="1087" y="158"/>
                  </a:lnTo>
                  <a:lnTo>
                    <a:pt x="1125" y="167"/>
                  </a:lnTo>
                  <a:lnTo>
                    <a:pt x="1156" y="179"/>
                  </a:lnTo>
                  <a:lnTo>
                    <a:pt x="1182" y="195"/>
                  </a:lnTo>
                  <a:lnTo>
                    <a:pt x="1201" y="214"/>
                  </a:lnTo>
                  <a:lnTo>
                    <a:pt x="1216" y="235"/>
                  </a:lnTo>
                  <a:lnTo>
                    <a:pt x="1226" y="256"/>
                  </a:lnTo>
                  <a:lnTo>
                    <a:pt x="1233" y="275"/>
                  </a:lnTo>
                  <a:lnTo>
                    <a:pt x="1237" y="295"/>
                  </a:lnTo>
                  <a:lnTo>
                    <a:pt x="1239" y="311"/>
                  </a:lnTo>
                  <a:lnTo>
                    <a:pt x="1241" y="325"/>
                  </a:lnTo>
                  <a:lnTo>
                    <a:pt x="1241" y="332"/>
                  </a:lnTo>
                  <a:lnTo>
                    <a:pt x="1239" y="349"/>
                  </a:lnTo>
                  <a:lnTo>
                    <a:pt x="1234" y="375"/>
                  </a:lnTo>
                  <a:lnTo>
                    <a:pt x="1226" y="410"/>
                  </a:lnTo>
                  <a:lnTo>
                    <a:pt x="1213" y="453"/>
                  </a:lnTo>
                  <a:lnTo>
                    <a:pt x="1197" y="502"/>
                  </a:lnTo>
                  <a:lnTo>
                    <a:pt x="1174" y="559"/>
                  </a:lnTo>
                  <a:lnTo>
                    <a:pt x="1144" y="623"/>
                  </a:lnTo>
                  <a:lnTo>
                    <a:pt x="1108" y="691"/>
                  </a:lnTo>
                  <a:lnTo>
                    <a:pt x="1066" y="766"/>
                  </a:lnTo>
                  <a:lnTo>
                    <a:pt x="1015" y="845"/>
                  </a:lnTo>
                  <a:lnTo>
                    <a:pt x="956" y="929"/>
                  </a:lnTo>
                  <a:lnTo>
                    <a:pt x="889" y="1017"/>
                  </a:lnTo>
                  <a:lnTo>
                    <a:pt x="813" y="1108"/>
                  </a:lnTo>
                  <a:lnTo>
                    <a:pt x="726" y="120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6350" name="Group 30"/>
          <p:cNvGrpSpPr>
            <a:grpSpLocks noChangeAspect="1"/>
          </p:cNvGrpSpPr>
          <p:nvPr>
            <p:custDataLst>
              <p:tags r:id="rId3"/>
            </p:custDataLst>
          </p:nvPr>
        </p:nvGrpSpPr>
        <p:grpSpPr bwMode="auto">
          <a:xfrm>
            <a:off x="4908953" y="2928933"/>
            <a:ext cx="2234815" cy="391068"/>
            <a:chOff x="3307" y="2103"/>
            <a:chExt cx="11435" cy="2001"/>
          </a:xfrm>
        </p:grpSpPr>
        <p:sp>
          <p:nvSpPr>
            <p:cNvPr id="56352" name="Freeform 32"/>
            <p:cNvSpPr>
              <a:spLocks/>
            </p:cNvSpPr>
            <p:nvPr/>
          </p:nvSpPr>
          <p:spPr bwMode="auto">
            <a:xfrm>
              <a:off x="3307" y="2237"/>
              <a:ext cx="1312" cy="1637"/>
            </a:xfrm>
            <a:custGeom>
              <a:avLst/>
              <a:gdLst/>
              <a:ahLst/>
              <a:cxnLst>
                <a:cxn ang="0">
                  <a:pos x="730" y="876"/>
                </a:cxn>
                <a:cxn ang="0">
                  <a:pos x="718" y="658"/>
                </a:cxn>
                <a:cxn ang="0">
                  <a:pos x="658" y="329"/>
                </a:cxn>
                <a:cxn ang="0">
                  <a:pos x="556" y="123"/>
                </a:cxn>
                <a:cxn ang="0">
                  <a:pos x="389" y="8"/>
                </a:cxn>
                <a:cxn ang="0">
                  <a:pos x="208" y="24"/>
                </a:cxn>
                <a:cxn ang="0">
                  <a:pos x="94" y="107"/>
                </a:cxn>
                <a:cxn ang="0">
                  <a:pos x="76" y="163"/>
                </a:cxn>
                <a:cxn ang="0">
                  <a:pos x="113" y="163"/>
                </a:cxn>
                <a:cxn ang="0">
                  <a:pos x="204" y="96"/>
                </a:cxn>
                <a:cxn ang="0">
                  <a:pos x="389" y="175"/>
                </a:cxn>
                <a:cxn ang="0">
                  <a:pos x="507" y="369"/>
                </a:cxn>
                <a:cxn ang="0">
                  <a:pos x="567" y="631"/>
                </a:cxn>
                <a:cxn ang="0">
                  <a:pos x="586" y="912"/>
                </a:cxn>
                <a:cxn ang="0">
                  <a:pos x="579" y="1249"/>
                </a:cxn>
                <a:cxn ang="0">
                  <a:pos x="563" y="1316"/>
                </a:cxn>
                <a:cxn ang="0">
                  <a:pos x="480" y="1384"/>
                </a:cxn>
                <a:cxn ang="0">
                  <a:pos x="314" y="1479"/>
                </a:cxn>
                <a:cxn ang="0">
                  <a:pos x="200" y="1467"/>
                </a:cxn>
                <a:cxn ang="0">
                  <a:pos x="94" y="1380"/>
                </a:cxn>
                <a:cxn ang="0">
                  <a:pos x="72" y="1304"/>
                </a:cxn>
                <a:cxn ang="0">
                  <a:pos x="57" y="1293"/>
                </a:cxn>
                <a:cxn ang="0">
                  <a:pos x="4" y="1372"/>
                </a:cxn>
                <a:cxn ang="0">
                  <a:pos x="19" y="1495"/>
                </a:cxn>
                <a:cxn ang="0">
                  <a:pos x="117" y="1610"/>
                </a:cxn>
                <a:cxn ang="0">
                  <a:pos x="276" y="1629"/>
                </a:cxn>
                <a:cxn ang="0">
                  <a:pos x="458" y="1530"/>
                </a:cxn>
                <a:cxn ang="0">
                  <a:pos x="681" y="1336"/>
                </a:cxn>
                <a:cxn ang="0">
                  <a:pos x="949" y="1031"/>
                </a:cxn>
                <a:cxn ang="0">
                  <a:pos x="1184" y="654"/>
                </a:cxn>
                <a:cxn ang="0">
                  <a:pos x="1293" y="361"/>
                </a:cxn>
                <a:cxn ang="0">
                  <a:pos x="1305" y="171"/>
                </a:cxn>
                <a:cxn ang="0">
                  <a:pos x="1240" y="48"/>
                </a:cxn>
                <a:cxn ang="0">
                  <a:pos x="1150" y="0"/>
                </a:cxn>
                <a:cxn ang="0">
                  <a:pos x="1081" y="32"/>
                </a:cxn>
                <a:cxn ang="0">
                  <a:pos x="1055" y="119"/>
                </a:cxn>
                <a:cxn ang="0">
                  <a:pos x="1066" y="151"/>
                </a:cxn>
                <a:cxn ang="0">
                  <a:pos x="1168" y="183"/>
                </a:cxn>
                <a:cxn ang="0">
                  <a:pos x="1225" y="266"/>
                </a:cxn>
                <a:cxn ang="0">
                  <a:pos x="1229" y="349"/>
                </a:cxn>
                <a:cxn ang="0">
                  <a:pos x="1176" y="520"/>
                </a:cxn>
                <a:cxn ang="0">
                  <a:pos x="1021" y="805"/>
                </a:cxn>
                <a:cxn ang="0">
                  <a:pos x="722" y="1170"/>
                </a:cxn>
              </a:cxnLst>
              <a:rect l="0" t="0" r="r" b="b"/>
              <a:pathLst>
                <a:path w="1312" h="1637">
                  <a:moveTo>
                    <a:pt x="722" y="1170"/>
                  </a:moveTo>
                  <a:lnTo>
                    <a:pt x="730" y="932"/>
                  </a:lnTo>
                  <a:lnTo>
                    <a:pt x="730" y="876"/>
                  </a:lnTo>
                  <a:lnTo>
                    <a:pt x="726" y="809"/>
                  </a:lnTo>
                  <a:lnTo>
                    <a:pt x="722" y="738"/>
                  </a:lnTo>
                  <a:lnTo>
                    <a:pt x="718" y="658"/>
                  </a:lnTo>
                  <a:lnTo>
                    <a:pt x="711" y="575"/>
                  </a:lnTo>
                  <a:lnTo>
                    <a:pt x="681" y="409"/>
                  </a:lnTo>
                  <a:lnTo>
                    <a:pt x="658" y="329"/>
                  </a:lnTo>
                  <a:lnTo>
                    <a:pt x="631" y="254"/>
                  </a:lnTo>
                  <a:lnTo>
                    <a:pt x="597" y="183"/>
                  </a:lnTo>
                  <a:lnTo>
                    <a:pt x="556" y="123"/>
                  </a:lnTo>
                  <a:lnTo>
                    <a:pt x="510" y="72"/>
                  </a:lnTo>
                  <a:lnTo>
                    <a:pt x="454" y="32"/>
                  </a:lnTo>
                  <a:lnTo>
                    <a:pt x="389" y="8"/>
                  </a:lnTo>
                  <a:lnTo>
                    <a:pt x="318" y="0"/>
                  </a:lnTo>
                  <a:lnTo>
                    <a:pt x="261" y="8"/>
                  </a:lnTo>
                  <a:lnTo>
                    <a:pt x="208" y="24"/>
                  </a:lnTo>
                  <a:lnTo>
                    <a:pt x="163" y="48"/>
                  </a:lnTo>
                  <a:lnTo>
                    <a:pt x="125" y="80"/>
                  </a:lnTo>
                  <a:lnTo>
                    <a:pt x="94" y="107"/>
                  </a:lnTo>
                  <a:lnTo>
                    <a:pt x="76" y="131"/>
                  </a:lnTo>
                  <a:lnTo>
                    <a:pt x="68" y="147"/>
                  </a:lnTo>
                  <a:lnTo>
                    <a:pt x="76" y="163"/>
                  </a:lnTo>
                  <a:lnTo>
                    <a:pt x="87" y="163"/>
                  </a:lnTo>
                  <a:lnTo>
                    <a:pt x="91" y="167"/>
                  </a:lnTo>
                  <a:lnTo>
                    <a:pt x="113" y="163"/>
                  </a:lnTo>
                  <a:lnTo>
                    <a:pt x="144" y="151"/>
                  </a:lnTo>
                  <a:lnTo>
                    <a:pt x="174" y="127"/>
                  </a:lnTo>
                  <a:lnTo>
                    <a:pt x="204" y="96"/>
                  </a:lnTo>
                  <a:lnTo>
                    <a:pt x="276" y="107"/>
                  </a:lnTo>
                  <a:lnTo>
                    <a:pt x="337" y="131"/>
                  </a:lnTo>
                  <a:lnTo>
                    <a:pt x="389" y="175"/>
                  </a:lnTo>
                  <a:lnTo>
                    <a:pt x="435" y="226"/>
                  </a:lnTo>
                  <a:lnTo>
                    <a:pt x="473" y="294"/>
                  </a:lnTo>
                  <a:lnTo>
                    <a:pt x="507" y="369"/>
                  </a:lnTo>
                  <a:lnTo>
                    <a:pt x="529" y="448"/>
                  </a:lnTo>
                  <a:lnTo>
                    <a:pt x="552" y="535"/>
                  </a:lnTo>
                  <a:lnTo>
                    <a:pt x="567" y="631"/>
                  </a:lnTo>
                  <a:lnTo>
                    <a:pt x="575" y="722"/>
                  </a:lnTo>
                  <a:lnTo>
                    <a:pt x="582" y="817"/>
                  </a:lnTo>
                  <a:lnTo>
                    <a:pt x="586" y="912"/>
                  </a:lnTo>
                  <a:lnTo>
                    <a:pt x="586" y="1126"/>
                  </a:lnTo>
                  <a:lnTo>
                    <a:pt x="582" y="1189"/>
                  </a:lnTo>
                  <a:lnTo>
                    <a:pt x="579" y="1249"/>
                  </a:lnTo>
                  <a:lnTo>
                    <a:pt x="575" y="1289"/>
                  </a:lnTo>
                  <a:lnTo>
                    <a:pt x="571" y="1308"/>
                  </a:lnTo>
                  <a:lnTo>
                    <a:pt x="563" y="1316"/>
                  </a:lnTo>
                  <a:lnTo>
                    <a:pt x="545" y="1332"/>
                  </a:lnTo>
                  <a:lnTo>
                    <a:pt x="514" y="1356"/>
                  </a:lnTo>
                  <a:lnTo>
                    <a:pt x="480" y="1384"/>
                  </a:lnTo>
                  <a:lnTo>
                    <a:pt x="397" y="1439"/>
                  </a:lnTo>
                  <a:lnTo>
                    <a:pt x="355" y="1463"/>
                  </a:lnTo>
                  <a:lnTo>
                    <a:pt x="314" y="1479"/>
                  </a:lnTo>
                  <a:lnTo>
                    <a:pt x="280" y="1483"/>
                  </a:lnTo>
                  <a:lnTo>
                    <a:pt x="238" y="1479"/>
                  </a:lnTo>
                  <a:lnTo>
                    <a:pt x="200" y="1467"/>
                  </a:lnTo>
                  <a:lnTo>
                    <a:pt x="159" y="1447"/>
                  </a:lnTo>
                  <a:lnTo>
                    <a:pt x="125" y="1419"/>
                  </a:lnTo>
                  <a:lnTo>
                    <a:pt x="94" y="1380"/>
                  </a:lnTo>
                  <a:lnTo>
                    <a:pt x="76" y="1328"/>
                  </a:lnTo>
                  <a:lnTo>
                    <a:pt x="72" y="1312"/>
                  </a:lnTo>
                  <a:lnTo>
                    <a:pt x="72" y="1304"/>
                  </a:lnTo>
                  <a:lnTo>
                    <a:pt x="68" y="1296"/>
                  </a:lnTo>
                  <a:lnTo>
                    <a:pt x="64" y="1293"/>
                  </a:lnTo>
                  <a:lnTo>
                    <a:pt x="57" y="1293"/>
                  </a:lnTo>
                  <a:lnTo>
                    <a:pt x="38" y="1304"/>
                  </a:lnTo>
                  <a:lnTo>
                    <a:pt x="19" y="1332"/>
                  </a:lnTo>
                  <a:lnTo>
                    <a:pt x="4" y="1372"/>
                  </a:lnTo>
                  <a:lnTo>
                    <a:pt x="0" y="1411"/>
                  </a:lnTo>
                  <a:lnTo>
                    <a:pt x="4" y="1451"/>
                  </a:lnTo>
                  <a:lnTo>
                    <a:pt x="19" y="1495"/>
                  </a:lnTo>
                  <a:lnTo>
                    <a:pt x="42" y="1538"/>
                  </a:lnTo>
                  <a:lnTo>
                    <a:pt x="76" y="1574"/>
                  </a:lnTo>
                  <a:lnTo>
                    <a:pt x="117" y="1610"/>
                  </a:lnTo>
                  <a:lnTo>
                    <a:pt x="174" y="1629"/>
                  </a:lnTo>
                  <a:lnTo>
                    <a:pt x="234" y="1637"/>
                  </a:lnTo>
                  <a:lnTo>
                    <a:pt x="276" y="1629"/>
                  </a:lnTo>
                  <a:lnTo>
                    <a:pt x="329" y="1610"/>
                  </a:lnTo>
                  <a:lnTo>
                    <a:pt x="389" y="1578"/>
                  </a:lnTo>
                  <a:lnTo>
                    <a:pt x="458" y="1530"/>
                  </a:lnTo>
                  <a:lnTo>
                    <a:pt x="526" y="1475"/>
                  </a:lnTo>
                  <a:lnTo>
                    <a:pt x="601" y="1411"/>
                  </a:lnTo>
                  <a:lnTo>
                    <a:pt x="681" y="1336"/>
                  </a:lnTo>
                  <a:lnTo>
                    <a:pt x="760" y="1257"/>
                  </a:lnTo>
                  <a:lnTo>
                    <a:pt x="839" y="1166"/>
                  </a:lnTo>
                  <a:lnTo>
                    <a:pt x="949" y="1031"/>
                  </a:lnTo>
                  <a:lnTo>
                    <a:pt x="1044" y="900"/>
                  </a:lnTo>
                  <a:lnTo>
                    <a:pt x="1119" y="773"/>
                  </a:lnTo>
                  <a:lnTo>
                    <a:pt x="1184" y="654"/>
                  </a:lnTo>
                  <a:lnTo>
                    <a:pt x="1233" y="547"/>
                  </a:lnTo>
                  <a:lnTo>
                    <a:pt x="1267" y="448"/>
                  </a:lnTo>
                  <a:lnTo>
                    <a:pt x="1293" y="361"/>
                  </a:lnTo>
                  <a:lnTo>
                    <a:pt x="1305" y="290"/>
                  </a:lnTo>
                  <a:lnTo>
                    <a:pt x="1312" y="234"/>
                  </a:lnTo>
                  <a:lnTo>
                    <a:pt x="1305" y="171"/>
                  </a:lnTo>
                  <a:lnTo>
                    <a:pt x="1289" y="119"/>
                  </a:lnTo>
                  <a:lnTo>
                    <a:pt x="1271" y="76"/>
                  </a:lnTo>
                  <a:lnTo>
                    <a:pt x="1240" y="48"/>
                  </a:lnTo>
                  <a:lnTo>
                    <a:pt x="1210" y="24"/>
                  </a:lnTo>
                  <a:lnTo>
                    <a:pt x="1180" y="8"/>
                  </a:lnTo>
                  <a:lnTo>
                    <a:pt x="1150" y="0"/>
                  </a:lnTo>
                  <a:lnTo>
                    <a:pt x="1127" y="0"/>
                  </a:lnTo>
                  <a:lnTo>
                    <a:pt x="1100" y="8"/>
                  </a:lnTo>
                  <a:lnTo>
                    <a:pt x="1081" y="32"/>
                  </a:lnTo>
                  <a:lnTo>
                    <a:pt x="1066" y="64"/>
                  </a:lnTo>
                  <a:lnTo>
                    <a:pt x="1059" y="96"/>
                  </a:lnTo>
                  <a:lnTo>
                    <a:pt x="1055" y="119"/>
                  </a:lnTo>
                  <a:lnTo>
                    <a:pt x="1055" y="131"/>
                  </a:lnTo>
                  <a:lnTo>
                    <a:pt x="1059" y="143"/>
                  </a:lnTo>
                  <a:lnTo>
                    <a:pt x="1066" y="151"/>
                  </a:lnTo>
                  <a:lnTo>
                    <a:pt x="1081" y="151"/>
                  </a:lnTo>
                  <a:lnTo>
                    <a:pt x="1131" y="163"/>
                  </a:lnTo>
                  <a:lnTo>
                    <a:pt x="1168" y="183"/>
                  </a:lnTo>
                  <a:lnTo>
                    <a:pt x="1199" y="210"/>
                  </a:lnTo>
                  <a:lnTo>
                    <a:pt x="1214" y="238"/>
                  </a:lnTo>
                  <a:lnTo>
                    <a:pt x="1225" y="266"/>
                  </a:lnTo>
                  <a:lnTo>
                    <a:pt x="1233" y="290"/>
                  </a:lnTo>
                  <a:lnTo>
                    <a:pt x="1233" y="321"/>
                  </a:lnTo>
                  <a:lnTo>
                    <a:pt x="1229" y="349"/>
                  </a:lnTo>
                  <a:lnTo>
                    <a:pt x="1221" y="389"/>
                  </a:lnTo>
                  <a:lnTo>
                    <a:pt x="1202" y="448"/>
                  </a:lnTo>
                  <a:lnTo>
                    <a:pt x="1176" y="520"/>
                  </a:lnTo>
                  <a:lnTo>
                    <a:pt x="1138" y="603"/>
                  </a:lnTo>
                  <a:lnTo>
                    <a:pt x="1085" y="698"/>
                  </a:lnTo>
                  <a:lnTo>
                    <a:pt x="1021" y="805"/>
                  </a:lnTo>
                  <a:lnTo>
                    <a:pt x="938" y="920"/>
                  </a:lnTo>
                  <a:lnTo>
                    <a:pt x="839" y="1043"/>
                  </a:lnTo>
                  <a:lnTo>
                    <a:pt x="722" y="117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53" name="Freeform 33"/>
            <p:cNvSpPr>
              <a:spLocks noEditPoints="1"/>
            </p:cNvSpPr>
            <p:nvPr/>
          </p:nvSpPr>
          <p:spPr bwMode="auto">
            <a:xfrm>
              <a:off x="5345" y="2868"/>
              <a:ext cx="1275" cy="471"/>
            </a:xfrm>
            <a:custGeom>
              <a:avLst/>
              <a:gdLst/>
              <a:ahLst/>
              <a:cxnLst>
                <a:cxn ang="0">
                  <a:pos x="1207" y="83"/>
                </a:cxn>
                <a:cxn ang="0">
                  <a:pos x="1229" y="83"/>
                </a:cxn>
                <a:cxn ang="0">
                  <a:pos x="1252" y="75"/>
                </a:cxn>
                <a:cxn ang="0">
                  <a:pos x="1267" y="63"/>
                </a:cxn>
                <a:cxn ang="0">
                  <a:pos x="1275" y="39"/>
                </a:cxn>
                <a:cxn ang="0">
                  <a:pos x="1267" y="15"/>
                </a:cxn>
                <a:cxn ang="0">
                  <a:pos x="1252" y="8"/>
                </a:cxn>
                <a:cxn ang="0">
                  <a:pos x="1233" y="4"/>
                </a:cxn>
                <a:cxn ang="0">
                  <a:pos x="1210" y="0"/>
                </a:cxn>
                <a:cxn ang="0">
                  <a:pos x="42" y="0"/>
                </a:cxn>
                <a:cxn ang="0">
                  <a:pos x="23" y="8"/>
                </a:cxn>
                <a:cxn ang="0">
                  <a:pos x="8" y="19"/>
                </a:cxn>
                <a:cxn ang="0">
                  <a:pos x="0" y="39"/>
                </a:cxn>
                <a:cxn ang="0">
                  <a:pos x="8" y="63"/>
                </a:cxn>
                <a:cxn ang="0">
                  <a:pos x="23" y="75"/>
                </a:cxn>
                <a:cxn ang="0">
                  <a:pos x="68" y="83"/>
                </a:cxn>
                <a:cxn ang="0">
                  <a:pos x="1207" y="83"/>
                </a:cxn>
                <a:cxn ang="0">
                  <a:pos x="1210" y="471"/>
                </a:cxn>
                <a:cxn ang="0">
                  <a:pos x="1233" y="471"/>
                </a:cxn>
                <a:cxn ang="0">
                  <a:pos x="1252" y="463"/>
                </a:cxn>
                <a:cxn ang="0">
                  <a:pos x="1267" y="451"/>
                </a:cxn>
                <a:cxn ang="0">
                  <a:pos x="1275" y="432"/>
                </a:cxn>
                <a:cxn ang="0">
                  <a:pos x="1267" y="408"/>
                </a:cxn>
                <a:cxn ang="0">
                  <a:pos x="1252" y="396"/>
                </a:cxn>
                <a:cxn ang="0">
                  <a:pos x="1207" y="388"/>
                </a:cxn>
                <a:cxn ang="0">
                  <a:pos x="46" y="388"/>
                </a:cxn>
                <a:cxn ang="0">
                  <a:pos x="23" y="396"/>
                </a:cxn>
                <a:cxn ang="0">
                  <a:pos x="8" y="408"/>
                </a:cxn>
                <a:cxn ang="0">
                  <a:pos x="0" y="432"/>
                </a:cxn>
                <a:cxn ang="0">
                  <a:pos x="8" y="455"/>
                </a:cxn>
                <a:cxn ang="0">
                  <a:pos x="23" y="467"/>
                </a:cxn>
                <a:cxn ang="0">
                  <a:pos x="42" y="471"/>
                </a:cxn>
                <a:cxn ang="0">
                  <a:pos x="65" y="471"/>
                </a:cxn>
                <a:cxn ang="0">
                  <a:pos x="1210" y="471"/>
                </a:cxn>
              </a:cxnLst>
              <a:rect l="0" t="0" r="r" b="b"/>
              <a:pathLst>
                <a:path w="1275" h="471">
                  <a:moveTo>
                    <a:pt x="1207" y="83"/>
                  </a:moveTo>
                  <a:lnTo>
                    <a:pt x="1229" y="83"/>
                  </a:lnTo>
                  <a:lnTo>
                    <a:pt x="1252" y="75"/>
                  </a:lnTo>
                  <a:lnTo>
                    <a:pt x="1267" y="63"/>
                  </a:lnTo>
                  <a:lnTo>
                    <a:pt x="1275" y="39"/>
                  </a:lnTo>
                  <a:lnTo>
                    <a:pt x="1267" y="15"/>
                  </a:lnTo>
                  <a:lnTo>
                    <a:pt x="1252" y="8"/>
                  </a:lnTo>
                  <a:lnTo>
                    <a:pt x="1233" y="4"/>
                  </a:lnTo>
                  <a:lnTo>
                    <a:pt x="1210" y="0"/>
                  </a:lnTo>
                  <a:lnTo>
                    <a:pt x="42" y="0"/>
                  </a:lnTo>
                  <a:lnTo>
                    <a:pt x="23" y="8"/>
                  </a:lnTo>
                  <a:lnTo>
                    <a:pt x="8" y="19"/>
                  </a:lnTo>
                  <a:lnTo>
                    <a:pt x="0" y="39"/>
                  </a:lnTo>
                  <a:lnTo>
                    <a:pt x="8" y="63"/>
                  </a:lnTo>
                  <a:lnTo>
                    <a:pt x="23" y="75"/>
                  </a:lnTo>
                  <a:lnTo>
                    <a:pt x="68" y="83"/>
                  </a:lnTo>
                  <a:lnTo>
                    <a:pt x="1207" y="83"/>
                  </a:lnTo>
                  <a:close/>
                  <a:moveTo>
                    <a:pt x="1210" y="471"/>
                  </a:moveTo>
                  <a:lnTo>
                    <a:pt x="1233" y="471"/>
                  </a:lnTo>
                  <a:lnTo>
                    <a:pt x="1252" y="463"/>
                  </a:lnTo>
                  <a:lnTo>
                    <a:pt x="1267" y="451"/>
                  </a:lnTo>
                  <a:lnTo>
                    <a:pt x="1275" y="432"/>
                  </a:lnTo>
                  <a:lnTo>
                    <a:pt x="1267" y="408"/>
                  </a:lnTo>
                  <a:lnTo>
                    <a:pt x="1252" y="396"/>
                  </a:lnTo>
                  <a:lnTo>
                    <a:pt x="1207" y="388"/>
                  </a:lnTo>
                  <a:lnTo>
                    <a:pt x="46" y="388"/>
                  </a:lnTo>
                  <a:lnTo>
                    <a:pt x="23" y="396"/>
                  </a:lnTo>
                  <a:lnTo>
                    <a:pt x="8" y="408"/>
                  </a:lnTo>
                  <a:lnTo>
                    <a:pt x="0" y="432"/>
                  </a:lnTo>
                  <a:lnTo>
                    <a:pt x="8" y="455"/>
                  </a:lnTo>
                  <a:lnTo>
                    <a:pt x="23" y="467"/>
                  </a:lnTo>
                  <a:lnTo>
                    <a:pt x="42" y="471"/>
                  </a:lnTo>
                  <a:lnTo>
                    <a:pt x="65" y="471"/>
                  </a:lnTo>
                  <a:lnTo>
                    <a:pt x="1210" y="47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54" name="Freeform 34"/>
            <p:cNvSpPr>
              <a:spLocks/>
            </p:cNvSpPr>
            <p:nvPr/>
          </p:nvSpPr>
          <p:spPr bwMode="auto">
            <a:xfrm>
              <a:off x="7368" y="2103"/>
              <a:ext cx="681" cy="2001"/>
            </a:xfrm>
            <a:custGeom>
              <a:avLst/>
              <a:gdLst/>
              <a:ahLst/>
              <a:cxnLst>
                <a:cxn ang="0">
                  <a:pos x="405" y="297"/>
                </a:cxn>
                <a:cxn ang="0">
                  <a:pos x="416" y="198"/>
                </a:cxn>
                <a:cxn ang="0">
                  <a:pos x="450" y="134"/>
                </a:cxn>
                <a:cxn ang="0">
                  <a:pos x="492" y="95"/>
                </a:cxn>
                <a:cxn ang="0">
                  <a:pos x="556" y="63"/>
                </a:cxn>
                <a:cxn ang="0">
                  <a:pos x="662" y="43"/>
                </a:cxn>
                <a:cxn ang="0">
                  <a:pos x="681" y="27"/>
                </a:cxn>
                <a:cxn ang="0">
                  <a:pos x="677" y="4"/>
                </a:cxn>
                <a:cxn ang="0">
                  <a:pos x="643" y="0"/>
                </a:cxn>
                <a:cxn ang="0">
                  <a:pos x="488" y="23"/>
                </a:cxn>
                <a:cxn ang="0">
                  <a:pos x="363" y="87"/>
                </a:cxn>
                <a:cxn ang="0">
                  <a:pos x="288" y="186"/>
                </a:cxn>
                <a:cxn ang="0">
                  <a:pos x="276" y="753"/>
                </a:cxn>
                <a:cxn ang="0">
                  <a:pos x="261" y="832"/>
                </a:cxn>
                <a:cxn ang="0">
                  <a:pos x="227" y="887"/>
                </a:cxn>
                <a:cxn ang="0">
                  <a:pos x="182" y="931"/>
                </a:cxn>
                <a:cxn ang="0">
                  <a:pos x="95" y="971"/>
                </a:cxn>
                <a:cxn ang="0">
                  <a:pos x="12" y="979"/>
                </a:cxn>
                <a:cxn ang="0">
                  <a:pos x="4" y="991"/>
                </a:cxn>
                <a:cxn ang="0">
                  <a:pos x="8" y="1018"/>
                </a:cxn>
                <a:cxn ang="0">
                  <a:pos x="23" y="1022"/>
                </a:cxn>
                <a:cxn ang="0">
                  <a:pos x="68" y="1026"/>
                </a:cxn>
                <a:cxn ang="0">
                  <a:pos x="148" y="1050"/>
                </a:cxn>
                <a:cxn ang="0">
                  <a:pos x="223" y="1105"/>
                </a:cxn>
                <a:cxn ang="0">
                  <a:pos x="269" y="1205"/>
                </a:cxn>
                <a:cxn ang="0">
                  <a:pos x="276" y="1732"/>
                </a:cxn>
                <a:cxn ang="0">
                  <a:pos x="299" y="1839"/>
                </a:cxn>
                <a:cxn ang="0">
                  <a:pos x="379" y="1926"/>
                </a:cxn>
                <a:cxn ang="0">
                  <a:pos x="488" y="1977"/>
                </a:cxn>
                <a:cxn ang="0">
                  <a:pos x="602" y="2001"/>
                </a:cxn>
                <a:cxn ang="0">
                  <a:pos x="677" y="1997"/>
                </a:cxn>
                <a:cxn ang="0">
                  <a:pos x="681" y="1970"/>
                </a:cxn>
                <a:cxn ang="0">
                  <a:pos x="670" y="1962"/>
                </a:cxn>
                <a:cxn ang="0">
                  <a:pos x="651" y="1958"/>
                </a:cxn>
                <a:cxn ang="0">
                  <a:pos x="526" y="1926"/>
                </a:cxn>
                <a:cxn ang="0">
                  <a:pos x="447" y="1863"/>
                </a:cxn>
                <a:cxn ang="0">
                  <a:pos x="413" y="1787"/>
                </a:cxn>
                <a:cxn ang="0">
                  <a:pos x="405" y="1228"/>
                </a:cxn>
                <a:cxn ang="0">
                  <a:pos x="382" y="1149"/>
                </a:cxn>
                <a:cxn ang="0">
                  <a:pos x="310" y="1062"/>
                </a:cxn>
                <a:cxn ang="0">
                  <a:pos x="220" y="1014"/>
                </a:cxn>
                <a:cxn ang="0">
                  <a:pos x="254" y="975"/>
                </a:cxn>
                <a:cxn ang="0">
                  <a:pos x="348" y="903"/>
                </a:cxn>
                <a:cxn ang="0">
                  <a:pos x="394" y="824"/>
                </a:cxn>
                <a:cxn ang="0">
                  <a:pos x="405" y="761"/>
                </a:cxn>
                <a:cxn ang="0">
                  <a:pos x="405" y="372"/>
                </a:cxn>
              </a:cxnLst>
              <a:rect l="0" t="0" r="r" b="b"/>
              <a:pathLst>
                <a:path w="681" h="2001">
                  <a:moveTo>
                    <a:pt x="405" y="372"/>
                  </a:moveTo>
                  <a:lnTo>
                    <a:pt x="405" y="297"/>
                  </a:lnTo>
                  <a:lnTo>
                    <a:pt x="409" y="241"/>
                  </a:lnTo>
                  <a:lnTo>
                    <a:pt x="416" y="198"/>
                  </a:lnTo>
                  <a:lnTo>
                    <a:pt x="428" y="166"/>
                  </a:lnTo>
                  <a:lnTo>
                    <a:pt x="450" y="134"/>
                  </a:lnTo>
                  <a:lnTo>
                    <a:pt x="469" y="115"/>
                  </a:lnTo>
                  <a:lnTo>
                    <a:pt x="492" y="95"/>
                  </a:lnTo>
                  <a:lnTo>
                    <a:pt x="518" y="79"/>
                  </a:lnTo>
                  <a:lnTo>
                    <a:pt x="556" y="63"/>
                  </a:lnTo>
                  <a:lnTo>
                    <a:pt x="605" y="51"/>
                  </a:lnTo>
                  <a:lnTo>
                    <a:pt x="662" y="43"/>
                  </a:lnTo>
                  <a:lnTo>
                    <a:pt x="677" y="35"/>
                  </a:lnTo>
                  <a:lnTo>
                    <a:pt x="681" y="27"/>
                  </a:lnTo>
                  <a:lnTo>
                    <a:pt x="681" y="12"/>
                  </a:lnTo>
                  <a:lnTo>
                    <a:pt x="677" y="4"/>
                  </a:lnTo>
                  <a:lnTo>
                    <a:pt x="670" y="0"/>
                  </a:lnTo>
                  <a:lnTo>
                    <a:pt x="643" y="0"/>
                  </a:lnTo>
                  <a:lnTo>
                    <a:pt x="564" y="4"/>
                  </a:lnTo>
                  <a:lnTo>
                    <a:pt x="488" y="23"/>
                  </a:lnTo>
                  <a:lnTo>
                    <a:pt x="420" y="51"/>
                  </a:lnTo>
                  <a:lnTo>
                    <a:pt x="363" y="87"/>
                  </a:lnTo>
                  <a:lnTo>
                    <a:pt x="318" y="134"/>
                  </a:lnTo>
                  <a:lnTo>
                    <a:pt x="288" y="186"/>
                  </a:lnTo>
                  <a:lnTo>
                    <a:pt x="276" y="245"/>
                  </a:lnTo>
                  <a:lnTo>
                    <a:pt x="276" y="753"/>
                  </a:lnTo>
                  <a:lnTo>
                    <a:pt x="273" y="800"/>
                  </a:lnTo>
                  <a:lnTo>
                    <a:pt x="261" y="832"/>
                  </a:lnTo>
                  <a:lnTo>
                    <a:pt x="250" y="860"/>
                  </a:lnTo>
                  <a:lnTo>
                    <a:pt x="227" y="887"/>
                  </a:lnTo>
                  <a:lnTo>
                    <a:pt x="208" y="907"/>
                  </a:lnTo>
                  <a:lnTo>
                    <a:pt x="182" y="931"/>
                  </a:lnTo>
                  <a:lnTo>
                    <a:pt x="144" y="951"/>
                  </a:lnTo>
                  <a:lnTo>
                    <a:pt x="95" y="971"/>
                  </a:lnTo>
                  <a:lnTo>
                    <a:pt x="27" y="979"/>
                  </a:lnTo>
                  <a:lnTo>
                    <a:pt x="12" y="979"/>
                  </a:lnTo>
                  <a:lnTo>
                    <a:pt x="8" y="983"/>
                  </a:lnTo>
                  <a:lnTo>
                    <a:pt x="4" y="991"/>
                  </a:lnTo>
                  <a:lnTo>
                    <a:pt x="0" y="1002"/>
                  </a:lnTo>
                  <a:lnTo>
                    <a:pt x="8" y="1018"/>
                  </a:lnTo>
                  <a:lnTo>
                    <a:pt x="12" y="1018"/>
                  </a:lnTo>
                  <a:lnTo>
                    <a:pt x="23" y="1022"/>
                  </a:lnTo>
                  <a:lnTo>
                    <a:pt x="34" y="1022"/>
                  </a:lnTo>
                  <a:lnTo>
                    <a:pt x="68" y="1026"/>
                  </a:lnTo>
                  <a:lnTo>
                    <a:pt x="106" y="1034"/>
                  </a:lnTo>
                  <a:lnTo>
                    <a:pt x="148" y="1050"/>
                  </a:lnTo>
                  <a:lnTo>
                    <a:pt x="186" y="1074"/>
                  </a:lnTo>
                  <a:lnTo>
                    <a:pt x="223" y="1105"/>
                  </a:lnTo>
                  <a:lnTo>
                    <a:pt x="250" y="1149"/>
                  </a:lnTo>
                  <a:lnTo>
                    <a:pt x="269" y="1205"/>
                  </a:lnTo>
                  <a:lnTo>
                    <a:pt x="276" y="1272"/>
                  </a:lnTo>
                  <a:lnTo>
                    <a:pt x="276" y="1732"/>
                  </a:lnTo>
                  <a:lnTo>
                    <a:pt x="284" y="1787"/>
                  </a:lnTo>
                  <a:lnTo>
                    <a:pt x="299" y="1839"/>
                  </a:lnTo>
                  <a:lnTo>
                    <a:pt x="329" y="1882"/>
                  </a:lnTo>
                  <a:lnTo>
                    <a:pt x="379" y="1926"/>
                  </a:lnTo>
                  <a:lnTo>
                    <a:pt x="431" y="1958"/>
                  </a:lnTo>
                  <a:lnTo>
                    <a:pt x="488" y="1977"/>
                  </a:lnTo>
                  <a:lnTo>
                    <a:pt x="549" y="1993"/>
                  </a:lnTo>
                  <a:lnTo>
                    <a:pt x="602" y="2001"/>
                  </a:lnTo>
                  <a:lnTo>
                    <a:pt x="670" y="2001"/>
                  </a:lnTo>
                  <a:lnTo>
                    <a:pt x="677" y="1997"/>
                  </a:lnTo>
                  <a:lnTo>
                    <a:pt x="681" y="1989"/>
                  </a:lnTo>
                  <a:lnTo>
                    <a:pt x="681" y="1970"/>
                  </a:lnTo>
                  <a:lnTo>
                    <a:pt x="677" y="1966"/>
                  </a:lnTo>
                  <a:lnTo>
                    <a:pt x="670" y="1962"/>
                  </a:lnTo>
                  <a:lnTo>
                    <a:pt x="662" y="1962"/>
                  </a:lnTo>
                  <a:lnTo>
                    <a:pt x="651" y="1958"/>
                  </a:lnTo>
                  <a:lnTo>
                    <a:pt x="583" y="1946"/>
                  </a:lnTo>
                  <a:lnTo>
                    <a:pt x="526" y="1926"/>
                  </a:lnTo>
                  <a:lnTo>
                    <a:pt x="481" y="1894"/>
                  </a:lnTo>
                  <a:lnTo>
                    <a:pt x="447" y="1863"/>
                  </a:lnTo>
                  <a:lnTo>
                    <a:pt x="424" y="1823"/>
                  </a:lnTo>
                  <a:lnTo>
                    <a:pt x="413" y="1787"/>
                  </a:lnTo>
                  <a:lnTo>
                    <a:pt x="405" y="1756"/>
                  </a:lnTo>
                  <a:lnTo>
                    <a:pt x="405" y="1228"/>
                  </a:lnTo>
                  <a:lnTo>
                    <a:pt x="401" y="1209"/>
                  </a:lnTo>
                  <a:lnTo>
                    <a:pt x="382" y="1149"/>
                  </a:lnTo>
                  <a:lnTo>
                    <a:pt x="348" y="1102"/>
                  </a:lnTo>
                  <a:lnTo>
                    <a:pt x="310" y="1062"/>
                  </a:lnTo>
                  <a:lnTo>
                    <a:pt x="265" y="1034"/>
                  </a:lnTo>
                  <a:lnTo>
                    <a:pt x="220" y="1014"/>
                  </a:lnTo>
                  <a:lnTo>
                    <a:pt x="178" y="1002"/>
                  </a:lnTo>
                  <a:lnTo>
                    <a:pt x="254" y="975"/>
                  </a:lnTo>
                  <a:lnTo>
                    <a:pt x="310" y="939"/>
                  </a:lnTo>
                  <a:lnTo>
                    <a:pt x="348" y="903"/>
                  </a:lnTo>
                  <a:lnTo>
                    <a:pt x="379" y="864"/>
                  </a:lnTo>
                  <a:lnTo>
                    <a:pt x="394" y="824"/>
                  </a:lnTo>
                  <a:lnTo>
                    <a:pt x="401" y="788"/>
                  </a:lnTo>
                  <a:lnTo>
                    <a:pt x="405" y="761"/>
                  </a:lnTo>
                  <a:lnTo>
                    <a:pt x="405" y="733"/>
                  </a:lnTo>
                  <a:lnTo>
                    <a:pt x="405" y="37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55" name="Freeform 35"/>
            <p:cNvSpPr>
              <a:spLocks/>
            </p:cNvSpPr>
            <p:nvPr/>
          </p:nvSpPr>
          <p:spPr bwMode="auto">
            <a:xfrm>
              <a:off x="8348" y="3062"/>
              <a:ext cx="1168" cy="83"/>
            </a:xfrm>
            <a:custGeom>
              <a:avLst/>
              <a:gdLst/>
              <a:ahLst/>
              <a:cxnLst>
                <a:cxn ang="0">
                  <a:pos x="1104" y="83"/>
                </a:cxn>
                <a:cxn ang="0">
                  <a:pos x="1127" y="83"/>
                </a:cxn>
                <a:cxn ang="0">
                  <a:pos x="1146" y="75"/>
                </a:cxn>
                <a:cxn ang="0">
                  <a:pos x="1161" y="63"/>
                </a:cxn>
                <a:cxn ang="0">
                  <a:pos x="1168" y="43"/>
                </a:cxn>
                <a:cxn ang="0">
                  <a:pos x="1161" y="20"/>
                </a:cxn>
                <a:cxn ang="0">
                  <a:pos x="1146" y="8"/>
                </a:cxn>
                <a:cxn ang="0">
                  <a:pos x="1127" y="4"/>
                </a:cxn>
                <a:cxn ang="0">
                  <a:pos x="1104" y="0"/>
                </a:cxn>
                <a:cxn ang="0">
                  <a:pos x="41" y="0"/>
                </a:cxn>
                <a:cxn ang="0">
                  <a:pos x="22" y="8"/>
                </a:cxn>
                <a:cxn ang="0">
                  <a:pos x="4" y="20"/>
                </a:cxn>
                <a:cxn ang="0">
                  <a:pos x="0" y="43"/>
                </a:cxn>
                <a:cxn ang="0">
                  <a:pos x="7" y="67"/>
                </a:cxn>
                <a:cxn ang="0">
                  <a:pos x="22" y="75"/>
                </a:cxn>
                <a:cxn ang="0">
                  <a:pos x="41" y="83"/>
                </a:cxn>
                <a:cxn ang="0">
                  <a:pos x="64" y="83"/>
                </a:cxn>
                <a:cxn ang="0">
                  <a:pos x="1104" y="83"/>
                </a:cxn>
              </a:cxnLst>
              <a:rect l="0" t="0" r="r" b="b"/>
              <a:pathLst>
                <a:path w="1168" h="83">
                  <a:moveTo>
                    <a:pt x="1104" y="83"/>
                  </a:moveTo>
                  <a:lnTo>
                    <a:pt x="1127" y="83"/>
                  </a:lnTo>
                  <a:lnTo>
                    <a:pt x="1146" y="75"/>
                  </a:lnTo>
                  <a:lnTo>
                    <a:pt x="1161" y="63"/>
                  </a:lnTo>
                  <a:lnTo>
                    <a:pt x="1168" y="43"/>
                  </a:lnTo>
                  <a:lnTo>
                    <a:pt x="1161" y="20"/>
                  </a:lnTo>
                  <a:lnTo>
                    <a:pt x="1146" y="8"/>
                  </a:lnTo>
                  <a:lnTo>
                    <a:pt x="1127" y="4"/>
                  </a:lnTo>
                  <a:lnTo>
                    <a:pt x="1104" y="0"/>
                  </a:lnTo>
                  <a:lnTo>
                    <a:pt x="41" y="0"/>
                  </a:lnTo>
                  <a:lnTo>
                    <a:pt x="22" y="8"/>
                  </a:lnTo>
                  <a:lnTo>
                    <a:pt x="4" y="20"/>
                  </a:lnTo>
                  <a:lnTo>
                    <a:pt x="0" y="43"/>
                  </a:lnTo>
                  <a:lnTo>
                    <a:pt x="7" y="67"/>
                  </a:lnTo>
                  <a:lnTo>
                    <a:pt x="22" y="75"/>
                  </a:lnTo>
                  <a:lnTo>
                    <a:pt x="41" y="83"/>
                  </a:lnTo>
                  <a:lnTo>
                    <a:pt x="64" y="83"/>
                  </a:lnTo>
                  <a:lnTo>
                    <a:pt x="1104" y="8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56" name="Freeform 36"/>
            <p:cNvSpPr>
              <a:spLocks/>
            </p:cNvSpPr>
            <p:nvPr/>
          </p:nvSpPr>
          <p:spPr bwMode="auto">
            <a:xfrm>
              <a:off x="9845" y="2269"/>
              <a:ext cx="632" cy="1336"/>
            </a:xfrm>
            <a:custGeom>
              <a:avLst/>
              <a:gdLst/>
              <a:ahLst/>
              <a:cxnLst>
                <a:cxn ang="0">
                  <a:pos x="394" y="52"/>
                </a:cxn>
                <a:cxn ang="0">
                  <a:pos x="394" y="20"/>
                </a:cxn>
                <a:cxn ang="0">
                  <a:pos x="386" y="4"/>
                </a:cxn>
                <a:cxn ang="0">
                  <a:pos x="375" y="4"/>
                </a:cxn>
                <a:cxn ang="0">
                  <a:pos x="363" y="0"/>
                </a:cxn>
                <a:cxn ang="0">
                  <a:pos x="348" y="0"/>
                </a:cxn>
                <a:cxn ang="0">
                  <a:pos x="284" y="56"/>
                </a:cxn>
                <a:cxn ang="0">
                  <a:pos x="220" y="91"/>
                </a:cxn>
                <a:cxn ang="0">
                  <a:pos x="152" y="111"/>
                </a:cxn>
                <a:cxn ang="0">
                  <a:pos x="91" y="123"/>
                </a:cxn>
                <a:cxn ang="0">
                  <a:pos x="38" y="127"/>
                </a:cxn>
                <a:cxn ang="0">
                  <a:pos x="0" y="131"/>
                </a:cxn>
                <a:cxn ang="0">
                  <a:pos x="0" y="190"/>
                </a:cxn>
                <a:cxn ang="0">
                  <a:pos x="42" y="190"/>
                </a:cxn>
                <a:cxn ang="0">
                  <a:pos x="102" y="186"/>
                </a:cxn>
                <a:cxn ang="0">
                  <a:pos x="174" y="171"/>
                </a:cxn>
                <a:cxn ang="0">
                  <a:pos x="250" y="139"/>
                </a:cxn>
                <a:cxn ang="0">
                  <a:pos x="250" y="1205"/>
                </a:cxn>
                <a:cxn ang="0">
                  <a:pos x="246" y="1229"/>
                </a:cxn>
                <a:cxn ang="0">
                  <a:pos x="235" y="1245"/>
                </a:cxn>
                <a:cxn ang="0">
                  <a:pos x="216" y="1257"/>
                </a:cxn>
                <a:cxn ang="0">
                  <a:pos x="182" y="1268"/>
                </a:cxn>
                <a:cxn ang="0">
                  <a:pos x="136" y="1272"/>
                </a:cxn>
                <a:cxn ang="0">
                  <a:pos x="12" y="1272"/>
                </a:cxn>
                <a:cxn ang="0">
                  <a:pos x="12" y="1336"/>
                </a:cxn>
                <a:cxn ang="0">
                  <a:pos x="61" y="1332"/>
                </a:cxn>
                <a:cxn ang="0">
                  <a:pos x="201" y="1332"/>
                </a:cxn>
                <a:cxn ang="0">
                  <a:pos x="265" y="1328"/>
                </a:cxn>
                <a:cxn ang="0">
                  <a:pos x="443" y="1328"/>
                </a:cxn>
                <a:cxn ang="0">
                  <a:pos x="515" y="1332"/>
                </a:cxn>
                <a:cxn ang="0">
                  <a:pos x="583" y="1332"/>
                </a:cxn>
                <a:cxn ang="0">
                  <a:pos x="632" y="1336"/>
                </a:cxn>
                <a:cxn ang="0">
                  <a:pos x="632" y="1272"/>
                </a:cxn>
                <a:cxn ang="0">
                  <a:pos x="507" y="1272"/>
                </a:cxn>
                <a:cxn ang="0">
                  <a:pos x="462" y="1268"/>
                </a:cxn>
                <a:cxn ang="0">
                  <a:pos x="428" y="1261"/>
                </a:cxn>
                <a:cxn ang="0">
                  <a:pos x="409" y="1245"/>
                </a:cxn>
                <a:cxn ang="0">
                  <a:pos x="397" y="1229"/>
                </a:cxn>
                <a:cxn ang="0">
                  <a:pos x="394" y="1205"/>
                </a:cxn>
                <a:cxn ang="0">
                  <a:pos x="394" y="1177"/>
                </a:cxn>
                <a:cxn ang="0">
                  <a:pos x="394" y="52"/>
                </a:cxn>
              </a:cxnLst>
              <a:rect l="0" t="0" r="r" b="b"/>
              <a:pathLst>
                <a:path w="632" h="1336">
                  <a:moveTo>
                    <a:pt x="394" y="52"/>
                  </a:moveTo>
                  <a:lnTo>
                    <a:pt x="394" y="20"/>
                  </a:lnTo>
                  <a:lnTo>
                    <a:pt x="386" y="4"/>
                  </a:lnTo>
                  <a:lnTo>
                    <a:pt x="375" y="4"/>
                  </a:lnTo>
                  <a:lnTo>
                    <a:pt x="363" y="0"/>
                  </a:lnTo>
                  <a:lnTo>
                    <a:pt x="348" y="0"/>
                  </a:lnTo>
                  <a:lnTo>
                    <a:pt x="284" y="56"/>
                  </a:lnTo>
                  <a:lnTo>
                    <a:pt x="220" y="91"/>
                  </a:lnTo>
                  <a:lnTo>
                    <a:pt x="152" y="111"/>
                  </a:lnTo>
                  <a:lnTo>
                    <a:pt x="91" y="123"/>
                  </a:lnTo>
                  <a:lnTo>
                    <a:pt x="38" y="127"/>
                  </a:lnTo>
                  <a:lnTo>
                    <a:pt x="0" y="131"/>
                  </a:lnTo>
                  <a:lnTo>
                    <a:pt x="0" y="190"/>
                  </a:lnTo>
                  <a:lnTo>
                    <a:pt x="42" y="190"/>
                  </a:lnTo>
                  <a:lnTo>
                    <a:pt x="102" y="186"/>
                  </a:lnTo>
                  <a:lnTo>
                    <a:pt x="174" y="171"/>
                  </a:lnTo>
                  <a:lnTo>
                    <a:pt x="250" y="139"/>
                  </a:lnTo>
                  <a:lnTo>
                    <a:pt x="250" y="1205"/>
                  </a:lnTo>
                  <a:lnTo>
                    <a:pt x="246" y="1229"/>
                  </a:lnTo>
                  <a:lnTo>
                    <a:pt x="235" y="1245"/>
                  </a:lnTo>
                  <a:lnTo>
                    <a:pt x="216" y="1257"/>
                  </a:lnTo>
                  <a:lnTo>
                    <a:pt x="182" y="1268"/>
                  </a:lnTo>
                  <a:lnTo>
                    <a:pt x="136" y="1272"/>
                  </a:lnTo>
                  <a:lnTo>
                    <a:pt x="12" y="1272"/>
                  </a:lnTo>
                  <a:lnTo>
                    <a:pt x="12" y="1336"/>
                  </a:lnTo>
                  <a:lnTo>
                    <a:pt x="61" y="1332"/>
                  </a:lnTo>
                  <a:lnTo>
                    <a:pt x="201" y="1332"/>
                  </a:lnTo>
                  <a:lnTo>
                    <a:pt x="265" y="1328"/>
                  </a:lnTo>
                  <a:lnTo>
                    <a:pt x="443" y="1328"/>
                  </a:lnTo>
                  <a:lnTo>
                    <a:pt x="515" y="1332"/>
                  </a:lnTo>
                  <a:lnTo>
                    <a:pt x="583" y="1332"/>
                  </a:lnTo>
                  <a:lnTo>
                    <a:pt x="632" y="1336"/>
                  </a:lnTo>
                  <a:lnTo>
                    <a:pt x="632" y="1272"/>
                  </a:lnTo>
                  <a:lnTo>
                    <a:pt x="507" y="1272"/>
                  </a:lnTo>
                  <a:lnTo>
                    <a:pt x="462" y="1268"/>
                  </a:lnTo>
                  <a:lnTo>
                    <a:pt x="428" y="1261"/>
                  </a:lnTo>
                  <a:lnTo>
                    <a:pt x="409" y="1245"/>
                  </a:lnTo>
                  <a:lnTo>
                    <a:pt x="397" y="1229"/>
                  </a:lnTo>
                  <a:lnTo>
                    <a:pt x="394" y="1205"/>
                  </a:lnTo>
                  <a:lnTo>
                    <a:pt x="394" y="1177"/>
                  </a:lnTo>
                  <a:lnTo>
                    <a:pt x="394" y="5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57" name="Freeform 37"/>
            <p:cNvSpPr>
              <a:spLocks/>
            </p:cNvSpPr>
            <p:nvPr/>
          </p:nvSpPr>
          <p:spPr bwMode="auto">
            <a:xfrm>
              <a:off x="10794" y="3391"/>
              <a:ext cx="227" cy="602"/>
            </a:xfrm>
            <a:custGeom>
              <a:avLst/>
              <a:gdLst/>
              <a:ahLst/>
              <a:cxnLst>
                <a:cxn ang="0">
                  <a:pos x="227" y="210"/>
                </a:cxn>
                <a:cxn ang="0">
                  <a:pos x="220" y="139"/>
                </a:cxn>
                <a:cxn ang="0">
                  <a:pos x="205" y="79"/>
                </a:cxn>
                <a:cxn ang="0">
                  <a:pos x="178" y="35"/>
                </a:cxn>
                <a:cxn ang="0">
                  <a:pos x="144" y="12"/>
                </a:cxn>
                <a:cxn ang="0">
                  <a:pos x="103" y="0"/>
                </a:cxn>
                <a:cxn ang="0">
                  <a:pos x="61" y="8"/>
                </a:cxn>
                <a:cxn ang="0">
                  <a:pos x="31" y="32"/>
                </a:cxn>
                <a:cxn ang="0">
                  <a:pos x="8" y="67"/>
                </a:cxn>
                <a:cxn ang="0">
                  <a:pos x="0" y="107"/>
                </a:cxn>
                <a:cxn ang="0">
                  <a:pos x="8" y="146"/>
                </a:cxn>
                <a:cxn ang="0">
                  <a:pos x="31" y="182"/>
                </a:cxn>
                <a:cxn ang="0">
                  <a:pos x="61" y="206"/>
                </a:cxn>
                <a:cxn ang="0">
                  <a:pos x="103" y="214"/>
                </a:cxn>
                <a:cxn ang="0">
                  <a:pos x="137" y="206"/>
                </a:cxn>
                <a:cxn ang="0">
                  <a:pos x="171" y="186"/>
                </a:cxn>
                <a:cxn ang="0">
                  <a:pos x="178" y="182"/>
                </a:cxn>
                <a:cxn ang="0">
                  <a:pos x="182" y="182"/>
                </a:cxn>
                <a:cxn ang="0">
                  <a:pos x="182" y="198"/>
                </a:cxn>
                <a:cxn ang="0">
                  <a:pos x="186" y="210"/>
                </a:cxn>
                <a:cxn ang="0">
                  <a:pos x="178" y="297"/>
                </a:cxn>
                <a:cxn ang="0">
                  <a:pos x="156" y="372"/>
                </a:cxn>
                <a:cxn ang="0">
                  <a:pos x="129" y="444"/>
                </a:cxn>
                <a:cxn ang="0">
                  <a:pos x="91" y="499"/>
                </a:cxn>
                <a:cxn ang="0">
                  <a:pos x="53" y="547"/>
                </a:cxn>
                <a:cxn ang="0">
                  <a:pos x="38" y="563"/>
                </a:cxn>
                <a:cxn ang="0">
                  <a:pos x="35" y="571"/>
                </a:cxn>
                <a:cxn ang="0">
                  <a:pos x="35" y="586"/>
                </a:cxn>
                <a:cxn ang="0">
                  <a:pos x="38" y="594"/>
                </a:cxn>
                <a:cxn ang="0">
                  <a:pos x="53" y="602"/>
                </a:cxn>
                <a:cxn ang="0">
                  <a:pos x="65" y="594"/>
                </a:cxn>
                <a:cxn ang="0">
                  <a:pos x="87" y="575"/>
                </a:cxn>
                <a:cxn ang="0">
                  <a:pos x="118" y="539"/>
                </a:cxn>
                <a:cxn ang="0">
                  <a:pos x="148" y="495"/>
                </a:cxn>
                <a:cxn ang="0">
                  <a:pos x="178" y="440"/>
                </a:cxn>
                <a:cxn ang="0">
                  <a:pos x="201" y="372"/>
                </a:cxn>
                <a:cxn ang="0">
                  <a:pos x="220" y="297"/>
                </a:cxn>
                <a:cxn ang="0">
                  <a:pos x="227" y="210"/>
                </a:cxn>
              </a:cxnLst>
              <a:rect l="0" t="0" r="r" b="b"/>
              <a:pathLst>
                <a:path w="227" h="602">
                  <a:moveTo>
                    <a:pt x="227" y="210"/>
                  </a:moveTo>
                  <a:lnTo>
                    <a:pt x="220" y="139"/>
                  </a:lnTo>
                  <a:lnTo>
                    <a:pt x="205" y="79"/>
                  </a:lnTo>
                  <a:lnTo>
                    <a:pt x="178" y="35"/>
                  </a:lnTo>
                  <a:lnTo>
                    <a:pt x="144" y="12"/>
                  </a:lnTo>
                  <a:lnTo>
                    <a:pt x="103" y="0"/>
                  </a:lnTo>
                  <a:lnTo>
                    <a:pt x="61" y="8"/>
                  </a:lnTo>
                  <a:lnTo>
                    <a:pt x="31" y="32"/>
                  </a:lnTo>
                  <a:lnTo>
                    <a:pt x="8" y="67"/>
                  </a:lnTo>
                  <a:lnTo>
                    <a:pt x="0" y="107"/>
                  </a:lnTo>
                  <a:lnTo>
                    <a:pt x="8" y="146"/>
                  </a:lnTo>
                  <a:lnTo>
                    <a:pt x="31" y="182"/>
                  </a:lnTo>
                  <a:lnTo>
                    <a:pt x="61" y="206"/>
                  </a:lnTo>
                  <a:lnTo>
                    <a:pt x="103" y="214"/>
                  </a:lnTo>
                  <a:lnTo>
                    <a:pt x="137" y="206"/>
                  </a:lnTo>
                  <a:lnTo>
                    <a:pt x="171" y="186"/>
                  </a:lnTo>
                  <a:lnTo>
                    <a:pt x="178" y="182"/>
                  </a:lnTo>
                  <a:lnTo>
                    <a:pt x="182" y="182"/>
                  </a:lnTo>
                  <a:lnTo>
                    <a:pt x="182" y="198"/>
                  </a:lnTo>
                  <a:lnTo>
                    <a:pt x="186" y="210"/>
                  </a:lnTo>
                  <a:lnTo>
                    <a:pt x="178" y="297"/>
                  </a:lnTo>
                  <a:lnTo>
                    <a:pt x="156" y="372"/>
                  </a:lnTo>
                  <a:lnTo>
                    <a:pt x="129" y="444"/>
                  </a:lnTo>
                  <a:lnTo>
                    <a:pt x="91" y="499"/>
                  </a:lnTo>
                  <a:lnTo>
                    <a:pt x="53" y="547"/>
                  </a:lnTo>
                  <a:lnTo>
                    <a:pt x="38" y="563"/>
                  </a:lnTo>
                  <a:lnTo>
                    <a:pt x="35" y="571"/>
                  </a:lnTo>
                  <a:lnTo>
                    <a:pt x="35" y="586"/>
                  </a:lnTo>
                  <a:lnTo>
                    <a:pt x="38" y="594"/>
                  </a:lnTo>
                  <a:lnTo>
                    <a:pt x="53" y="602"/>
                  </a:lnTo>
                  <a:lnTo>
                    <a:pt x="65" y="594"/>
                  </a:lnTo>
                  <a:lnTo>
                    <a:pt x="87" y="575"/>
                  </a:lnTo>
                  <a:lnTo>
                    <a:pt x="118" y="539"/>
                  </a:lnTo>
                  <a:lnTo>
                    <a:pt x="148" y="495"/>
                  </a:lnTo>
                  <a:lnTo>
                    <a:pt x="178" y="440"/>
                  </a:lnTo>
                  <a:lnTo>
                    <a:pt x="201" y="372"/>
                  </a:lnTo>
                  <a:lnTo>
                    <a:pt x="220" y="297"/>
                  </a:lnTo>
                  <a:lnTo>
                    <a:pt x="227" y="2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58" name="Freeform 38"/>
            <p:cNvSpPr>
              <a:spLocks/>
            </p:cNvSpPr>
            <p:nvPr/>
          </p:nvSpPr>
          <p:spPr bwMode="auto">
            <a:xfrm>
              <a:off x="11589" y="2436"/>
              <a:ext cx="1274" cy="1335"/>
            </a:xfrm>
            <a:custGeom>
              <a:avLst/>
              <a:gdLst/>
              <a:ahLst/>
              <a:cxnLst>
                <a:cxn ang="0">
                  <a:pos x="677" y="709"/>
                </a:cxn>
                <a:cxn ang="0">
                  <a:pos x="1232" y="709"/>
                </a:cxn>
                <a:cxn ang="0">
                  <a:pos x="1251" y="701"/>
                </a:cxn>
                <a:cxn ang="0">
                  <a:pos x="1266" y="689"/>
                </a:cxn>
                <a:cxn ang="0">
                  <a:pos x="1274" y="669"/>
                </a:cxn>
                <a:cxn ang="0">
                  <a:pos x="1266" y="646"/>
                </a:cxn>
                <a:cxn ang="0">
                  <a:pos x="1251" y="634"/>
                </a:cxn>
                <a:cxn ang="0">
                  <a:pos x="1232" y="630"/>
                </a:cxn>
                <a:cxn ang="0">
                  <a:pos x="1210" y="626"/>
                </a:cxn>
                <a:cxn ang="0">
                  <a:pos x="677" y="626"/>
                </a:cxn>
                <a:cxn ang="0">
                  <a:pos x="677" y="43"/>
                </a:cxn>
                <a:cxn ang="0">
                  <a:pos x="673" y="23"/>
                </a:cxn>
                <a:cxn ang="0">
                  <a:pos x="661" y="8"/>
                </a:cxn>
                <a:cxn ang="0">
                  <a:pos x="639" y="0"/>
                </a:cxn>
                <a:cxn ang="0">
                  <a:pos x="616" y="8"/>
                </a:cxn>
                <a:cxn ang="0">
                  <a:pos x="605" y="23"/>
                </a:cxn>
                <a:cxn ang="0">
                  <a:pos x="601" y="43"/>
                </a:cxn>
                <a:cxn ang="0">
                  <a:pos x="601" y="626"/>
                </a:cxn>
                <a:cxn ang="0">
                  <a:pos x="41" y="626"/>
                </a:cxn>
                <a:cxn ang="0">
                  <a:pos x="22" y="634"/>
                </a:cxn>
                <a:cxn ang="0">
                  <a:pos x="7" y="646"/>
                </a:cxn>
                <a:cxn ang="0">
                  <a:pos x="0" y="669"/>
                </a:cxn>
                <a:cxn ang="0">
                  <a:pos x="7" y="693"/>
                </a:cxn>
                <a:cxn ang="0">
                  <a:pos x="22" y="701"/>
                </a:cxn>
                <a:cxn ang="0">
                  <a:pos x="41" y="709"/>
                </a:cxn>
                <a:cxn ang="0">
                  <a:pos x="601" y="709"/>
                </a:cxn>
                <a:cxn ang="0">
                  <a:pos x="601" y="1292"/>
                </a:cxn>
                <a:cxn ang="0">
                  <a:pos x="605" y="1312"/>
                </a:cxn>
                <a:cxn ang="0">
                  <a:pos x="616" y="1327"/>
                </a:cxn>
                <a:cxn ang="0">
                  <a:pos x="639" y="1335"/>
                </a:cxn>
                <a:cxn ang="0">
                  <a:pos x="661" y="1327"/>
                </a:cxn>
                <a:cxn ang="0">
                  <a:pos x="673" y="1312"/>
                </a:cxn>
                <a:cxn ang="0">
                  <a:pos x="677" y="1292"/>
                </a:cxn>
                <a:cxn ang="0">
                  <a:pos x="677" y="1268"/>
                </a:cxn>
                <a:cxn ang="0">
                  <a:pos x="677" y="709"/>
                </a:cxn>
              </a:cxnLst>
              <a:rect l="0" t="0" r="r" b="b"/>
              <a:pathLst>
                <a:path w="1274" h="1335">
                  <a:moveTo>
                    <a:pt x="677" y="709"/>
                  </a:moveTo>
                  <a:lnTo>
                    <a:pt x="1232" y="709"/>
                  </a:lnTo>
                  <a:lnTo>
                    <a:pt x="1251" y="701"/>
                  </a:lnTo>
                  <a:lnTo>
                    <a:pt x="1266" y="689"/>
                  </a:lnTo>
                  <a:lnTo>
                    <a:pt x="1274" y="669"/>
                  </a:lnTo>
                  <a:lnTo>
                    <a:pt x="1266" y="646"/>
                  </a:lnTo>
                  <a:lnTo>
                    <a:pt x="1251" y="634"/>
                  </a:lnTo>
                  <a:lnTo>
                    <a:pt x="1232" y="630"/>
                  </a:lnTo>
                  <a:lnTo>
                    <a:pt x="1210" y="626"/>
                  </a:lnTo>
                  <a:lnTo>
                    <a:pt x="677" y="626"/>
                  </a:lnTo>
                  <a:lnTo>
                    <a:pt x="677" y="43"/>
                  </a:lnTo>
                  <a:lnTo>
                    <a:pt x="673" y="23"/>
                  </a:lnTo>
                  <a:lnTo>
                    <a:pt x="661" y="8"/>
                  </a:lnTo>
                  <a:lnTo>
                    <a:pt x="639" y="0"/>
                  </a:lnTo>
                  <a:lnTo>
                    <a:pt x="616" y="8"/>
                  </a:lnTo>
                  <a:lnTo>
                    <a:pt x="605" y="23"/>
                  </a:lnTo>
                  <a:lnTo>
                    <a:pt x="601" y="43"/>
                  </a:lnTo>
                  <a:lnTo>
                    <a:pt x="601" y="626"/>
                  </a:lnTo>
                  <a:lnTo>
                    <a:pt x="41" y="626"/>
                  </a:lnTo>
                  <a:lnTo>
                    <a:pt x="22" y="634"/>
                  </a:lnTo>
                  <a:lnTo>
                    <a:pt x="7" y="646"/>
                  </a:lnTo>
                  <a:lnTo>
                    <a:pt x="0" y="669"/>
                  </a:lnTo>
                  <a:lnTo>
                    <a:pt x="7" y="693"/>
                  </a:lnTo>
                  <a:lnTo>
                    <a:pt x="22" y="701"/>
                  </a:lnTo>
                  <a:lnTo>
                    <a:pt x="41" y="709"/>
                  </a:lnTo>
                  <a:lnTo>
                    <a:pt x="601" y="709"/>
                  </a:lnTo>
                  <a:lnTo>
                    <a:pt x="601" y="1292"/>
                  </a:lnTo>
                  <a:lnTo>
                    <a:pt x="605" y="1312"/>
                  </a:lnTo>
                  <a:lnTo>
                    <a:pt x="616" y="1327"/>
                  </a:lnTo>
                  <a:lnTo>
                    <a:pt x="639" y="1335"/>
                  </a:lnTo>
                  <a:lnTo>
                    <a:pt x="661" y="1327"/>
                  </a:lnTo>
                  <a:lnTo>
                    <a:pt x="673" y="1312"/>
                  </a:lnTo>
                  <a:lnTo>
                    <a:pt x="677" y="1292"/>
                  </a:lnTo>
                  <a:lnTo>
                    <a:pt x="677" y="1268"/>
                  </a:lnTo>
                  <a:lnTo>
                    <a:pt x="677" y="7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59" name="Freeform 39"/>
            <p:cNvSpPr>
              <a:spLocks/>
            </p:cNvSpPr>
            <p:nvPr/>
          </p:nvSpPr>
          <p:spPr bwMode="auto">
            <a:xfrm>
              <a:off x="13139" y="2269"/>
              <a:ext cx="632" cy="1336"/>
            </a:xfrm>
            <a:custGeom>
              <a:avLst/>
              <a:gdLst/>
              <a:ahLst/>
              <a:cxnLst>
                <a:cxn ang="0">
                  <a:pos x="393" y="52"/>
                </a:cxn>
                <a:cxn ang="0">
                  <a:pos x="393" y="20"/>
                </a:cxn>
                <a:cxn ang="0">
                  <a:pos x="386" y="4"/>
                </a:cxn>
                <a:cxn ang="0">
                  <a:pos x="378" y="4"/>
                </a:cxn>
                <a:cxn ang="0">
                  <a:pos x="367" y="0"/>
                </a:cxn>
                <a:cxn ang="0">
                  <a:pos x="348" y="0"/>
                </a:cxn>
                <a:cxn ang="0">
                  <a:pos x="287" y="56"/>
                </a:cxn>
                <a:cxn ang="0">
                  <a:pos x="219" y="91"/>
                </a:cxn>
                <a:cxn ang="0">
                  <a:pos x="155" y="111"/>
                </a:cxn>
                <a:cxn ang="0">
                  <a:pos x="91" y="123"/>
                </a:cxn>
                <a:cxn ang="0">
                  <a:pos x="42" y="127"/>
                </a:cxn>
                <a:cxn ang="0">
                  <a:pos x="0" y="131"/>
                </a:cxn>
                <a:cxn ang="0">
                  <a:pos x="0" y="190"/>
                </a:cxn>
                <a:cxn ang="0">
                  <a:pos x="42" y="190"/>
                </a:cxn>
                <a:cxn ang="0">
                  <a:pos x="102" y="186"/>
                </a:cxn>
                <a:cxn ang="0">
                  <a:pos x="178" y="171"/>
                </a:cxn>
                <a:cxn ang="0">
                  <a:pos x="253" y="139"/>
                </a:cxn>
                <a:cxn ang="0">
                  <a:pos x="253" y="1205"/>
                </a:cxn>
                <a:cxn ang="0">
                  <a:pos x="246" y="1229"/>
                </a:cxn>
                <a:cxn ang="0">
                  <a:pos x="238" y="1245"/>
                </a:cxn>
                <a:cxn ang="0">
                  <a:pos x="216" y="1257"/>
                </a:cxn>
                <a:cxn ang="0">
                  <a:pos x="185" y="1268"/>
                </a:cxn>
                <a:cxn ang="0">
                  <a:pos x="140" y="1272"/>
                </a:cxn>
                <a:cxn ang="0">
                  <a:pos x="11" y="1272"/>
                </a:cxn>
                <a:cxn ang="0">
                  <a:pos x="11" y="1336"/>
                </a:cxn>
                <a:cxn ang="0">
                  <a:pos x="64" y="1332"/>
                </a:cxn>
                <a:cxn ang="0">
                  <a:pos x="200" y="1332"/>
                </a:cxn>
                <a:cxn ang="0">
                  <a:pos x="269" y="1328"/>
                </a:cxn>
                <a:cxn ang="0">
                  <a:pos x="446" y="1328"/>
                </a:cxn>
                <a:cxn ang="0">
                  <a:pos x="518" y="1332"/>
                </a:cxn>
                <a:cxn ang="0">
                  <a:pos x="582" y="1332"/>
                </a:cxn>
                <a:cxn ang="0">
                  <a:pos x="632" y="1336"/>
                </a:cxn>
                <a:cxn ang="0">
                  <a:pos x="632" y="1272"/>
                </a:cxn>
                <a:cxn ang="0">
                  <a:pos x="507" y="1272"/>
                </a:cxn>
                <a:cxn ang="0">
                  <a:pos x="461" y="1268"/>
                </a:cxn>
                <a:cxn ang="0">
                  <a:pos x="427" y="1261"/>
                </a:cxn>
                <a:cxn ang="0">
                  <a:pos x="408" y="1245"/>
                </a:cxn>
                <a:cxn ang="0">
                  <a:pos x="397" y="1229"/>
                </a:cxn>
                <a:cxn ang="0">
                  <a:pos x="393" y="1205"/>
                </a:cxn>
                <a:cxn ang="0">
                  <a:pos x="393" y="1177"/>
                </a:cxn>
                <a:cxn ang="0">
                  <a:pos x="393" y="52"/>
                </a:cxn>
              </a:cxnLst>
              <a:rect l="0" t="0" r="r" b="b"/>
              <a:pathLst>
                <a:path w="632" h="1336">
                  <a:moveTo>
                    <a:pt x="393" y="52"/>
                  </a:moveTo>
                  <a:lnTo>
                    <a:pt x="393" y="20"/>
                  </a:lnTo>
                  <a:lnTo>
                    <a:pt x="386" y="4"/>
                  </a:lnTo>
                  <a:lnTo>
                    <a:pt x="378" y="4"/>
                  </a:lnTo>
                  <a:lnTo>
                    <a:pt x="367" y="0"/>
                  </a:lnTo>
                  <a:lnTo>
                    <a:pt x="348" y="0"/>
                  </a:lnTo>
                  <a:lnTo>
                    <a:pt x="287" y="56"/>
                  </a:lnTo>
                  <a:lnTo>
                    <a:pt x="219" y="91"/>
                  </a:lnTo>
                  <a:lnTo>
                    <a:pt x="155" y="111"/>
                  </a:lnTo>
                  <a:lnTo>
                    <a:pt x="91" y="123"/>
                  </a:lnTo>
                  <a:lnTo>
                    <a:pt x="42" y="127"/>
                  </a:lnTo>
                  <a:lnTo>
                    <a:pt x="0" y="131"/>
                  </a:lnTo>
                  <a:lnTo>
                    <a:pt x="0" y="190"/>
                  </a:lnTo>
                  <a:lnTo>
                    <a:pt x="42" y="190"/>
                  </a:lnTo>
                  <a:lnTo>
                    <a:pt x="102" y="186"/>
                  </a:lnTo>
                  <a:lnTo>
                    <a:pt x="178" y="171"/>
                  </a:lnTo>
                  <a:lnTo>
                    <a:pt x="253" y="139"/>
                  </a:lnTo>
                  <a:lnTo>
                    <a:pt x="253" y="1205"/>
                  </a:lnTo>
                  <a:lnTo>
                    <a:pt x="246" y="1229"/>
                  </a:lnTo>
                  <a:lnTo>
                    <a:pt x="238" y="1245"/>
                  </a:lnTo>
                  <a:lnTo>
                    <a:pt x="216" y="1257"/>
                  </a:lnTo>
                  <a:lnTo>
                    <a:pt x="185" y="1268"/>
                  </a:lnTo>
                  <a:lnTo>
                    <a:pt x="140" y="1272"/>
                  </a:lnTo>
                  <a:lnTo>
                    <a:pt x="11" y="1272"/>
                  </a:lnTo>
                  <a:lnTo>
                    <a:pt x="11" y="1336"/>
                  </a:lnTo>
                  <a:lnTo>
                    <a:pt x="64" y="1332"/>
                  </a:lnTo>
                  <a:lnTo>
                    <a:pt x="200" y="1332"/>
                  </a:lnTo>
                  <a:lnTo>
                    <a:pt x="269" y="1328"/>
                  </a:lnTo>
                  <a:lnTo>
                    <a:pt x="446" y="1328"/>
                  </a:lnTo>
                  <a:lnTo>
                    <a:pt x="518" y="1332"/>
                  </a:lnTo>
                  <a:lnTo>
                    <a:pt x="582" y="1332"/>
                  </a:lnTo>
                  <a:lnTo>
                    <a:pt x="632" y="1336"/>
                  </a:lnTo>
                  <a:lnTo>
                    <a:pt x="632" y="1272"/>
                  </a:lnTo>
                  <a:lnTo>
                    <a:pt x="507" y="1272"/>
                  </a:lnTo>
                  <a:lnTo>
                    <a:pt x="461" y="1268"/>
                  </a:lnTo>
                  <a:lnTo>
                    <a:pt x="427" y="1261"/>
                  </a:lnTo>
                  <a:lnTo>
                    <a:pt x="408" y="1245"/>
                  </a:lnTo>
                  <a:lnTo>
                    <a:pt x="397" y="1229"/>
                  </a:lnTo>
                  <a:lnTo>
                    <a:pt x="393" y="1205"/>
                  </a:lnTo>
                  <a:lnTo>
                    <a:pt x="393" y="1177"/>
                  </a:lnTo>
                  <a:lnTo>
                    <a:pt x="393" y="5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60" name="Freeform 40"/>
            <p:cNvSpPr>
              <a:spLocks/>
            </p:cNvSpPr>
            <p:nvPr/>
          </p:nvSpPr>
          <p:spPr bwMode="auto">
            <a:xfrm>
              <a:off x="14062" y="2103"/>
              <a:ext cx="680" cy="2001"/>
            </a:xfrm>
            <a:custGeom>
              <a:avLst/>
              <a:gdLst/>
              <a:ahLst/>
              <a:cxnLst>
                <a:cxn ang="0">
                  <a:pos x="404" y="269"/>
                </a:cxn>
                <a:cxn ang="0">
                  <a:pos x="382" y="162"/>
                </a:cxn>
                <a:cxn ang="0">
                  <a:pos x="306" y="75"/>
                </a:cxn>
                <a:cxn ang="0">
                  <a:pos x="166" y="15"/>
                </a:cxn>
                <a:cxn ang="0">
                  <a:pos x="41" y="0"/>
                </a:cxn>
                <a:cxn ang="0">
                  <a:pos x="7" y="4"/>
                </a:cxn>
                <a:cxn ang="0">
                  <a:pos x="4" y="31"/>
                </a:cxn>
                <a:cxn ang="0">
                  <a:pos x="22" y="39"/>
                </a:cxn>
                <a:cxn ang="0">
                  <a:pos x="102" y="55"/>
                </a:cxn>
                <a:cxn ang="0">
                  <a:pos x="200" y="107"/>
                </a:cxn>
                <a:cxn ang="0">
                  <a:pos x="257" y="178"/>
                </a:cxn>
                <a:cxn ang="0">
                  <a:pos x="276" y="230"/>
                </a:cxn>
                <a:cxn ang="0">
                  <a:pos x="280" y="773"/>
                </a:cxn>
                <a:cxn ang="0">
                  <a:pos x="299" y="852"/>
                </a:cxn>
                <a:cxn ang="0">
                  <a:pos x="374" y="939"/>
                </a:cxn>
                <a:cxn ang="0">
                  <a:pos x="461" y="987"/>
                </a:cxn>
                <a:cxn ang="0">
                  <a:pos x="427" y="1030"/>
                </a:cxn>
                <a:cxn ang="0">
                  <a:pos x="333" y="1102"/>
                </a:cxn>
                <a:cxn ang="0">
                  <a:pos x="287" y="1177"/>
                </a:cxn>
                <a:cxn ang="0">
                  <a:pos x="276" y="1244"/>
                </a:cxn>
                <a:cxn ang="0">
                  <a:pos x="272" y="1759"/>
                </a:cxn>
                <a:cxn ang="0">
                  <a:pos x="253" y="1835"/>
                </a:cxn>
                <a:cxn ang="0">
                  <a:pos x="212" y="1886"/>
                </a:cxn>
                <a:cxn ang="0">
                  <a:pos x="162" y="1922"/>
                </a:cxn>
                <a:cxn ang="0">
                  <a:pos x="79" y="1954"/>
                </a:cxn>
                <a:cxn ang="0">
                  <a:pos x="11" y="1962"/>
                </a:cxn>
                <a:cxn ang="0">
                  <a:pos x="0" y="1981"/>
                </a:cxn>
                <a:cxn ang="0">
                  <a:pos x="15" y="2001"/>
                </a:cxn>
                <a:cxn ang="0">
                  <a:pos x="121" y="1997"/>
                </a:cxn>
                <a:cxn ang="0">
                  <a:pos x="264" y="1950"/>
                </a:cxn>
                <a:cxn ang="0">
                  <a:pos x="363" y="1866"/>
                </a:cxn>
                <a:cxn ang="0">
                  <a:pos x="404" y="1756"/>
                </a:cxn>
                <a:cxn ang="0">
                  <a:pos x="408" y="1248"/>
                </a:cxn>
                <a:cxn ang="0">
                  <a:pos x="420" y="1169"/>
                </a:cxn>
                <a:cxn ang="0">
                  <a:pos x="454" y="1113"/>
                </a:cxn>
                <a:cxn ang="0">
                  <a:pos x="503" y="1070"/>
                </a:cxn>
                <a:cxn ang="0">
                  <a:pos x="590" y="1034"/>
                </a:cxn>
                <a:cxn ang="0">
                  <a:pos x="669" y="1022"/>
                </a:cxn>
                <a:cxn ang="0">
                  <a:pos x="680" y="1010"/>
                </a:cxn>
                <a:cxn ang="0">
                  <a:pos x="677" y="987"/>
                </a:cxn>
                <a:cxn ang="0">
                  <a:pos x="665" y="983"/>
                </a:cxn>
                <a:cxn ang="0">
                  <a:pos x="650" y="979"/>
                </a:cxn>
                <a:cxn ang="0">
                  <a:pos x="578" y="967"/>
                </a:cxn>
                <a:cxn ang="0">
                  <a:pos x="495" y="927"/>
                </a:cxn>
                <a:cxn ang="0">
                  <a:pos x="431" y="852"/>
                </a:cxn>
                <a:cxn ang="0">
                  <a:pos x="404" y="729"/>
                </a:cxn>
              </a:cxnLst>
              <a:rect l="0" t="0" r="r" b="b"/>
              <a:pathLst>
                <a:path w="680" h="2001">
                  <a:moveTo>
                    <a:pt x="404" y="333"/>
                  </a:moveTo>
                  <a:lnTo>
                    <a:pt x="404" y="269"/>
                  </a:lnTo>
                  <a:lnTo>
                    <a:pt x="397" y="214"/>
                  </a:lnTo>
                  <a:lnTo>
                    <a:pt x="382" y="162"/>
                  </a:lnTo>
                  <a:lnTo>
                    <a:pt x="355" y="119"/>
                  </a:lnTo>
                  <a:lnTo>
                    <a:pt x="306" y="75"/>
                  </a:lnTo>
                  <a:lnTo>
                    <a:pt x="238" y="39"/>
                  </a:lnTo>
                  <a:lnTo>
                    <a:pt x="166" y="15"/>
                  </a:lnTo>
                  <a:lnTo>
                    <a:pt x="94" y="4"/>
                  </a:lnTo>
                  <a:lnTo>
                    <a:pt x="41" y="0"/>
                  </a:lnTo>
                  <a:lnTo>
                    <a:pt x="15" y="0"/>
                  </a:lnTo>
                  <a:lnTo>
                    <a:pt x="7" y="4"/>
                  </a:lnTo>
                  <a:lnTo>
                    <a:pt x="0" y="19"/>
                  </a:lnTo>
                  <a:lnTo>
                    <a:pt x="4" y="31"/>
                  </a:lnTo>
                  <a:lnTo>
                    <a:pt x="11" y="39"/>
                  </a:lnTo>
                  <a:lnTo>
                    <a:pt x="22" y="39"/>
                  </a:lnTo>
                  <a:lnTo>
                    <a:pt x="34" y="43"/>
                  </a:lnTo>
                  <a:lnTo>
                    <a:pt x="102" y="55"/>
                  </a:lnTo>
                  <a:lnTo>
                    <a:pt x="159" y="75"/>
                  </a:lnTo>
                  <a:lnTo>
                    <a:pt x="200" y="107"/>
                  </a:lnTo>
                  <a:lnTo>
                    <a:pt x="234" y="138"/>
                  </a:lnTo>
                  <a:lnTo>
                    <a:pt x="257" y="178"/>
                  </a:lnTo>
                  <a:lnTo>
                    <a:pt x="272" y="214"/>
                  </a:lnTo>
                  <a:lnTo>
                    <a:pt x="276" y="230"/>
                  </a:lnTo>
                  <a:lnTo>
                    <a:pt x="276" y="737"/>
                  </a:lnTo>
                  <a:lnTo>
                    <a:pt x="280" y="773"/>
                  </a:lnTo>
                  <a:lnTo>
                    <a:pt x="280" y="792"/>
                  </a:lnTo>
                  <a:lnTo>
                    <a:pt x="299" y="852"/>
                  </a:lnTo>
                  <a:lnTo>
                    <a:pt x="333" y="899"/>
                  </a:lnTo>
                  <a:lnTo>
                    <a:pt x="374" y="939"/>
                  </a:lnTo>
                  <a:lnTo>
                    <a:pt x="416" y="967"/>
                  </a:lnTo>
                  <a:lnTo>
                    <a:pt x="461" y="987"/>
                  </a:lnTo>
                  <a:lnTo>
                    <a:pt x="503" y="1002"/>
                  </a:lnTo>
                  <a:lnTo>
                    <a:pt x="427" y="1030"/>
                  </a:lnTo>
                  <a:lnTo>
                    <a:pt x="370" y="1066"/>
                  </a:lnTo>
                  <a:lnTo>
                    <a:pt x="333" y="1102"/>
                  </a:lnTo>
                  <a:lnTo>
                    <a:pt x="306" y="1137"/>
                  </a:lnTo>
                  <a:lnTo>
                    <a:pt x="287" y="1177"/>
                  </a:lnTo>
                  <a:lnTo>
                    <a:pt x="280" y="1212"/>
                  </a:lnTo>
                  <a:lnTo>
                    <a:pt x="276" y="1244"/>
                  </a:lnTo>
                  <a:lnTo>
                    <a:pt x="276" y="1704"/>
                  </a:lnTo>
                  <a:lnTo>
                    <a:pt x="272" y="1759"/>
                  </a:lnTo>
                  <a:lnTo>
                    <a:pt x="268" y="1803"/>
                  </a:lnTo>
                  <a:lnTo>
                    <a:pt x="253" y="1835"/>
                  </a:lnTo>
                  <a:lnTo>
                    <a:pt x="230" y="1866"/>
                  </a:lnTo>
                  <a:lnTo>
                    <a:pt x="212" y="1886"/>
                  </a:lnTo>
                  <a:lnTo>
                    <a:pt x="189" y="1906"/>
                  </a:lnTo>
                  <a:lnTo>
                    <a:pt x="162" y="1922"/>
                  </a:lnTo>
                  <a:lnTo>
                    <a:pt x="125" y="1938"/>
                  </a:lnTo>
                  <a:lnTo>
                    <a:pt x="79" y="1954"/>
                  </a:lnTo>
                  <a:lnTo>
                    <a:pt x="19" y="1958"/>
                  </a:lnTo>
                  <a:lnTo>
                    <a:pt x="11" y="1962"/>
                  </a:lnTo>
                  <a:lnTo>
                    <a:pt x="7" y="1966"/>
                  </a:lnTo>
                  <a:lnTo>
                    <a:pt x="0" y="1981"/>
                  </a:lnTo>
                  <a:lnTo>
                    <a:pt x="7" y="1997"/>
                  </a:lnTo>
                  <a:lnTo>
                    <a:pt x="15" y="2001"/>
                  </a:lnTo>
                  <a:lnTo>
                    <a:pt x="41" y="2001"/>
                  </a:lnTo>
                  <a:lnTo>
                    <a:pt x="121" y="1997"/>
                  </a:lnTo>
                  <a:lnTo>
                    <a:pt x="196" y="1977"/>
                  </a:lnTo>
                  <a:lnTo>
                    <a:pt x="264" y="1950"/>
                  </a:lnTo>
                  <a:lnTo>
                    <a:pt x="321" y="1914"/>
                  </a:lnTo>
                  <a:lnTo>
                    <a:pt x="363" y="1866"/>
                  </a:lnTo>
                  <a:lnTo>
                    <a:pt x="393" y="1815"/>
                  </a:lnTo>
                  <a:lnTo>
                    <a:pt x="404" y="1756"/>
                  </a:lnTo>
                  <a:lnTo>
                    <a:pt x="404" y="1308"/>
                  </a:lnTo>
                  <a:lnTo>
                    <a:pt x="408" y="1248"/>
                  </a:lnTo>
                  <a:lnTo>
                    <a:pt x="412" y="1201"/>
                  </a:lnTo>
                  <a:lnTo>
                    <a:pt x="420" y="1169"/>
                  </a:lnTo>
                  <a:lnTo>
                    <a:pt x="435" y="1141"/>
                  </a:lnTo>
                  <a:lnTo>
                    <a:pt x="454" y="1113"/>
                  </a:lnTo>
                  <a:lnTo>
                    <a:pt x="472" y="1094"/>
                  </a:lnTo>
                  <a:lnTo>
                    <a:pt x="503" y="1070"/>
                  </a:lnTo>
                  <a:lnTo>
                    <a:pt x="541" y="1050"/>
                  </a:lnTo>
                  <a:lnTo>
                    <a:pt x="590" y="1034"/>
                  </a:lnTo>
                  <a:lnTo>
                    <a:pt x="654" y="1022"/>
                  </a:lnTo>
                  <a:lnTo>
                    <a:pt x="669" y="1022"/>
                  </a:lnTo>
                  <a:lnTo>
                    <a:pt x="677" y="1018"/>
                  </a:lnTo>
                  <a:lnTo>
                    <a:pt x="680" y="1010"/>
                  </a:lnTo>
                  <a:lnTo>
                    <a:pt x="680" y="995"/>
                  </a:lnTo>
                  <a:lnTo>
                    <a:pt x="677" y="987"/>
                  </a:lnTo>
                  <a:lnTo>
                    <a:pt x="673" y="983"/>
                  </a:lnTo>
                  <a:lnTo>
                    <a:pt x="665" y="983"/>
                  </a:lnTo>
                  <a:lnTo>
                    <a:pt x="658" y="979"/>
                  </a:lnTo>
                  <a:lnTo>
                    <a:pt x="650" y="979"/>
                  </a:lnTo>
                  <a:lnTo>
                    <a:pt x="616" y="975"/>
                  </a:lnTo>
                  <a:lnTo>
                    <a:pt x="578" y="967"/>
                  </a:lnTo>
                  <a:lnTo>
                    <a:pt x="537" y="951"/>
                  </a:lnTo>
                  <a:lnTo>
                    <a:pt x="495" y="927"/>
                  </a:lnTo>
                  <a:lnTo>
                    <a:pt x="461" y="895"/>
                  </a:lnTo>
                  <a:lnTo>
                    <a:pt x="431" y="852"/>
                  </a:lnTo>
                  <a:lnTo>
                    <a:pt x="412" y="796"/>
                  </a:lnTo>
                  <a:lnTo>
                    <a:pt x="404" y="729"/>
                  </a:lnTo>
                  <a:lnTo>
                    <a:pt x="404" y="33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6363" name="Group 43"/>
          <p:cNvGrpSpPr>
            <a:grpSpLocks noChangeAspect="1"/>
          </p:cNvGrpSpPr>
          <p:nvPr>
            <p:custDataLst>
              <p:tags r:id="rId4"/>
            </p:custDataLst>
          </p:nvPr>
        </p:nvGrpSpPr>
        <p:grpSpPr bwMode="auto">
          <a:xfrm>
            <a:off x="5643570" y="3680874"/>
            <a:ext cx="2756396" cy="391068"/>
            <a:chOff x="4070" y="2553"/>
            <a:chExt cx="14132" cy="2005"/>
          </a:xfrm>
        </p:grpSpPr>
        <p:sp>
          <p:nvSpPr>
            <p:cNvPr id="56365" name="Freeform 45"/>
            <p:cNvSpPr>
              <a:spLocks/>
            </p:cNvSpPr>
            <p:nvPr/>
          </p:nvSpPr>
          <p:spPr bwMode="auto">
            <a:xfrm>
              <a:off x="4070" y="2685"/>
              <a:ext cx="1309" cy="1639"/>
            </a:xfrm>
            <a:custGeom>
              <a:avLst/>
              <a:gdLst/>
              <a:ahLst/>
              <a:cxnLst>
                <a:cxn ang="0">
                  <a:pos x="729" y="936"/>
                </a:cxn>
                <a:cxn ang="0">
                  <a:pos x="724" y="790"/>
                </a:cxn>
                <a:cxn ang="0">
                  <a:pos x="710" y="610"/>
                </a:cxn>
                <a:cxn ang="0">
                  <a:pos x="678" y="420"/>
                </a:cxn>
                <a:cxn ang="0">
                  <a:pos x="622" y="239"/>
                </a:cxn>
                <a:cxn ang="0">
                  <a:pos x="529" y="98"/>
                </a:cxn>
                <a:cxn ang="0">
                  <a:pos x="399" y="15"/>
                </a:cxn>
                <a:cxn ang="0">
                  <a:pos x="251" y="10"/>
                </a:cxn>
                <a:cxn ang="0">
                  <a:pos x="144" y="68"/>
                </a:cxn>
                <a:cxn ang="0">
                  <a:pos x="79" y="132"/>
                </a:cxn>
                <a:cxn ang="0">
                  <a:pos x="70" y="161"/>
                </a:cxn>
                <a:cxn ang="0">
                  <a:pos x="93" y="166"/>
                </a:cxn>
                <a:cxn ang="0">
                  <a:pos x="144" y="151"/>
                </a:cxn>
                <a:cxn ang="0">
                  <a:pos x="205" y="98"/>
                </a:cxn>
                <a:cxn ang="0">
                  <a:pos x="344" y="142"/>
                </a:cxn>
                <a:cxn ang="0">
                  <a:pos x="446" y="249"/>
                </a:cxn>
                <a:cxn ang="0">
                  <a:pos x="515" y="410"/>
                </a:cxn>
                <a:cxn ang="0">
                  <a:pos x="562" y="600"/>
                </a:cxn>
                <a:cxn ang="0">
                  <a:pos x="585" y="907"/>
                </a:cxn>
                <a:cxn ang="0">
                  <a:pos x="580" y="1195"/>
                </a:cxn>
                <a:cxn ang="0">
                  <a:pos x="576" y="1292"/>
                </a:cxn>
                <a:cxn ang="0">
                  <a:pos x="562" y="1322"/>
                </a:cxn>
                <a:cxn ang="0">
                  <a:pos x="501" y="1370"/>
                </a:cxn>
                <a:cxn ang="0">
                  <a:pos x="413" y="1434"/>
                </a:cxn>
                <a:cxn ang="0">
                  <a:pos x="321" y="1478"/>
                </a:cxn>
                <a:cxn ang="0">
                  <a:pos x="232" y="1483"/>
                </a:cxn>
                <a:cxn ang="0">
                  <a:pos x="135" y="1434"/>
                </a:cxn>
                <a:cxn ang="0">
                  <a:pos x="79" y="1331"/>
                </a:cxn>
                <a:cxn ang="0">
                  <a:pos x="70" y="1307"/>
                </a:cxn>
                <a:cxn ang="0">
                  <a:pos x="65" y="1297"/>
                </a:cxn>
                <a:cxn ang="0">
                  <a:pos x="38" y="1307"/>
                </a:cxn>
                <a:cxn ang="0">
                  <a:pos x="5" y="1375"/>
                </a:cxn>
                <a:cxn ang="0">
                  <a:pos x="5" y="1458"/>
                </a:cxn>
                <a:cxn ang="0">
                  <a:pos x="56" y="1561"/>
                </a:cxn>
                <a:cxn ang="0">
                  <a:pos x="163" y="1629"/>
                </a:cxn>
                <a:cxn ang="0">
                  <a:pos x="283" y="1629"/>
                </a:cxn>
                <a:cxn ang="0">
                  <a:pos x="413" y="1565"/>
                </a:cxn>
                <a:cxn ang="0">
                  <a:pos x="571" y="1439"/>
                </a:cxn>
                <a:cxn ang="0">
                  <a:pos x="747" y="1268"/>
                </a:cxn>
                <a:cxn ang="0">
                  <a:pos x="956" y="1019"/>
                </a:cxn>
                <a:cxn ang="0">
                  <a:pos x="1142" y="732"/>
                </a:cxn>
                <a:cxn ang="0">
                  <a:pos x="1253" y="488"/>
                </a:cxn>
                <a:cxn ang="0">
                  <a:pos x="1299" y="302"/>
                </a:cxn>
                <a:cxn ang="0">
                  <a:pos x="1299" y="161"/>
                </a:cxn>
                <a:cxn ang="0">
                  <a:pos x="1253" y="64"/>
                </a:cxn>
                <a:cxn ang="0">
                  <a:pos x="1188" y="15"/>
                </a:cxn>
                <a:cxn ang="0">
                  <a:pos x="1123" y="0"/>
                </a:cxn>
                <a:cxn ang="0">
                  <a:pos x="1077" y="34"/>
                </a:cxn>
                <a:cxn ang="0">
                  <a:pos x="1058" y="98"/>
                </a:cxn>
                <a:cxn ang="0">
                  <a:pos x="1054" y="137"/>
                </a:cxn>
                <a:cxn ang="0">
                  <a:pos x="1058" y="151"/>
                </a:cxn>
                <a:cxn ang="0">
                  <a:pos x="1072" y="156"/>
                </a:cxn>
                <a:cxn ang="0">
                  <a:pos x="1132" y="171"/>
                </a:cxn>
                <a:cxn ang="0">
                  <a:pos x="1202" y="224"/>
                </a:cxn>
                <a:cxn ang="0">
                  <a:pos x="1225" y="288"/>
                </a:cxn>
                <a:cxn ang="0">
                  <a:pos x="1230" y="322"/>
                </a:cxn>
                <a:cxn ang="0">
                  <a:pos x="1216" y="405"/>
                </a:cxn>
                <a:cxn ang="0">
                  <a:pos x="1156" y="556"/>
                </a:cxn>
                <a:cxn ang="0">
                  <a:pos x="1040" y="771"/>
                </a:cxn>
                <a:cxn ang="0">
                  <a:pos x="849" y="1029"/>
                </a:cxn>
              </a:cxnLst>
              <a:rect l="0" t="0" r="r" b="b"/>
              <a:pathLst>
                <a:path w="1309" h="1639">
                  <a:moveTo>
                    <a:pt x="720" y="1170"/>
                  </a:moveTo>
                  <a:lnTo>
                    <a:pt x="729" y="936"/>
                  </a:lnTo>
                  <a:lnTo>
                    <a:pt x="729" y="868"/>
                  </a:lnTo>
                  <a:lnTo>
                    <a:pt x="724" y="790"/>
                  </a:lnTo>
                  <a:lnTo>
                    <a:pt x="720" y="702"/>
                  </a:lnTo>
                  <a:lnTo>
                    <a:pt x="710" y="610"/>
                  </a:lnTo>
                  <a:lnTo>
                    <a:pt x="696" y="517"/>
                  </a:lnTo>
                  <a:lnTo>
                    <a:pt x="678" y="420"/>
                  </a:lnTo>
                  <a:lnTo>
                    <a:pt x="655" y="327"/>
                  </a:lnTo>
                  <a:lnTo>
                    <a:pt x="622" y="239"/>
                  </a:lnTo>
                  <a:lnTo>
                    <a:pt x="580" y="161"/>
                  </a:lnTo>
                  <a:lnTo>
                    <a:pt x="529" y="98"/>
                  </a:lnTo>
                  <a:lnTo>
                    <a:pt x="469" y="44"/>
                  </a:lnTo>
                  <a:lnTo>
                    <a:pt x="399" y="15"/>
                  </a:lnTo>
                  <a:lnTo>
                    <a:pt x="316" y="0"/>
                  </a:lnTo>
                  <a:lnTo>
                    <a:pt x="251" y="10"/>
                  </a:lnTo>
                  <a:lnTo>
                    <a:pt x="191" y="34"/>
                  </a:lnTo>
                  <a:lnTo>
                    <a:pt x="144" y="68"/>
                  </a:lnTo>
                  <a:lnTo>
                    <a:pt x="102" y="103"/>
                  </a:lnTo>
                  <a:lnTo>
                    <a:pt x="79" y="132"/>
                  </a:lnTo>
                  <a:lnTo>
                    <a:pt x="70" y="151"/>
                  </a:lnTo>
                  <a:lnTo>
                    <a:pt x="70" y="161"/>
                  </a:lnTo>
                  <a:lnTo>
                    <a:pt x="75" y="166"/>
                  </a:lnTo>
                  <a:lnTo>
                    <a:pt x="93" y="166"/>
                  </a:lnTo>
                  <a:lnTo>
                    <a:pt x="116" y="161"/>
                  </a:lnTo>
                  <a:lnTo>
                    <a:pt x="144" y="151"/>
                  </a:lnTo>
                  <a:lnTo>
                    <a:pt x="177" y="132"/>
                  </a:lnTo>
                  <a:lnTo>
                    <a:pt x="205" y="98"/>
                  </a:lnTo>
                  <a:lnTo>
                    <a:pt x="279" y="107"/>
                  </a:lnTo>
                  <a:lnTo>
                    <a:pt x="344" y="142"/>
                  </a:lnTo>
                  <a:lnTo>
                    <a:pt x="399" y="190"/>
                  </a:lnTo>
                  <a:lnTo>
                    <a:pt x="446" y="249"/>
                  </a:lnTo>
                  <a:lnTo>
                    <a:pt x="488" y="327"/>
                  </a:lnTo>
                  <a:lnTo>
                    <a:pt x="515" y="410"/>
                  </a:lnTo>
                  <a:lnTo>
                    <a:pt x="543" y="502"/>
                  </a:lnTo>
                  <a:lnTo>
                    <a:pt x="562" y="600"/>
                  </a:lnTo>
                  <a:lnTo>
                    <a:pt x="580" y="805"/>
                  </a:lnTo>
                  <a:lnTo>
                    <a:pt x="585" y="907"/>
                  </a:lnTo>
                  <a:lnTo>
                    <a:pt x="585" y="1127"/>
                  </a:lnTo>
                  <a:lnTo>
                    <a:pt x="580" y="1195"/>
                  </a:lnTo>
                  <a:lnTo>
                    <a:pt x="580" y="1249"/>
                  </a:lnTo>
                  <a:lnTo>
                    <a:pt x="576" y="1292"/>
                  </a:lnTo>
                  <a:lnTo>
                    <a:pt x="571" y="1312"/>
                  </a:lnTo>
                  <a:lnTo>
                    <a:pt x="562" y="1322"/>
                  </a:lnTo>
                  <a:lnTo>
                    <a:pt x="534" y="1341"/>
                  </a:lnTo>
                  <a:lnTo>
                    <a:pt x="501" y="1370"/>
                  </a:lnTo>
                  <a:lnTo>
                    <a:pt x="460" y="1400"/>
                  </a:lnTo>
                  <a:lnTo>
                    <a:pt x="413" y="1434"/>
                  </a:lnTo>
                  <a:lnTo>
                    <a:pt x="367" y="1458"/>
                  </a:lnTo>
                  <a:lnTo>
                    <a:pt x="321" y="1478"/>
                  </a:lnTo>
                  <a:lnTo>
                    <a:pt x="279" y="1487"/>
                  </a:lnTo>
                  <a:lnTo>
                    <a:pt x="232" y="1483"/>
                  </a:lnTo>
                  <a:lnTo>
                    <a:pt x="181" y="1463"/>
                  </a:lnTo>
                  <a:lnTo>
                    <a:pt x="135" y="1434"/>
                  </a:lnTo>
                  <a:lnTo>
                    <a:pt x="102" y="1390"/>
                  </a:lnTo>
                  <a:lnTo>
                    <a:pt x="79" y="1331"/>
                  </a:lnTo>
                  <a:lnTo>
                    <a:pt x="75" y="1317"/>
                  </a:lnTo>
                  <a:lnTo>
                    <a:pt x="70" y="1307"/>
                  </a:lnTo>
                  <a:lnTo>
                    <a:pt x="70" y="1297"/>
                  </a:lnTo>
                  <a:lnTo>
                    <a:pt x="65" y="1297"/>
                  </a:lnTo>
                  <a:lnTo>
                    <a:pt x="56" y="1292"/>
                  </a:lnTo>
                  <a:lnTo>
                    <a:pt x="38" y="1307"/>
                  </a:lnTo>
                  <a:lnTo>
                    <a:pt x="19" y="1336"/>
                  </a:lnTo>
                  <a:lnTo>
                    <a:pt x="5" y="1375"/>
                  </a:lnTo>
                  <a:lnTo>
                    <a:pt x="0" y="1414"/>
                  </a:lnTo>
                  <a:lnTo>
                    <a:pt x="5" y="1458"/>
                  </a:lnTo>
                  <a:lnTo>
                    <a:pt x="24" y="1512"/>
                  </a:lnTo>
                  <a:lnTo>
                    <a:pt x="56" y="1561"/>
                  </a:lnTo>
                  <a:lnTo>
                    <a:pt x="102" y="1600"/>
                  </a:lnTo>
                  <a:lnTo>
                    <a:pt x="163" y="1629"/>
                  </a:lnTo>
                  <a:lnTo>
                    <a:pt x="237" y="1639"/>
                  </a:lnTo>
                  <a:lnTo>
                    <a:pt x="283" y="1629"/>
                  </a:lnTo>
                  <a:lnTo>
                    <a:pt x="344" y="1604"/>
                  </a:lnTo>
                  <a:lnTo>
                    <a:pt x="413" y="1565"/>
                  </a:lnTo>
                  <a:lnTo>
                    <a:pt x="492" y="1507"/>
                  </a:lnTo>
                  <a:lnTo>
                    <a:pt x="571" y="1439"/>
                  </a:lnTo>
                  <a:lnTo>
                    <a:pt x="659" y="1361"/>
                  </a:lnTo>
                  <a:lnTo>
                    <a:pt x="747" y="1268"/>
                  </a:lnTo>
                  <a:lnTo>
                    <a:pt x="836" y="1170"/>
                  </a:lnTo>
                  <a:lnTo>
                    <a:pt x="956" y="1019"/>
                  </a:lnTo>
                  <a:lnTo>
                    <a:pt x="1058" y="873"/>
                  </a:lnTo>
                  <a:lnTo>
                    <a:pt x="1142" y="732"/>
                  </a:lnTo>
                  <a:lnTo>
                    <a:pt x="1207" y="605"/>
                  </a:lnTo>
                  <a:lnTo>
                    <a:pt x="1253" y="488"/>
                  </a:lnTo>
                  <a:lnTo>
                    <a:pt x="1286" y="385"/>
                  </a:lnTo>
                  <a:lnTo>
                    <a:pt x="1299" y="302"/>
                  </a:lnTo>
                  <a:lnTo>
                    <a:pt x="1309" y="234"/>
                  </a:lnTo>
                  <a:lnTo>
                    <a:pt x="1299" y="161"/>
                  </a:lnTo>
                  <a:lnTo>
                    <a:pt x="1281" y="107"/>
                  </a:lnTo>
                  <a:lnTo>
                    <a:pt x="1253" y="64"/>
                  </a:lnTo>
                  <a:lnTo>
                    <a:pt x="1221" y="34"/>
                  </a:lnTo>
                  <a:lnTo>
                    <a:pt x="1188" y="15"/>
                  </a:lnTo>
                  <a:lnTo>
                    <a:pt x="1151" y="5"/>
                  </a:lnTo>
                  <a:lnTo>
                    <a:pt x="1123" y="0"/>
                  </a:lnTo>
                  <a:lnTo>
                    <a:pt x="1100" y="10"/>
                  </a:lnTo>
                  <a:lnTo>
                    <a:pt x="1077" y="34"/>
                  </a:lnTo>
                  <a:lnTo>
                    <a:pt x="1063" y="68"/>
                  </a:lnTo>
                  <a:lnTo>
                    <a:pt x="1058" y="98"/>
                  </a:lnTo>
                  <a:lnTo>
                    <a:pt x="1054" y="122"/>
                  </a:lnTo>
                  <a:lnTo>
                    <a:pt x="1054" y="137"/>
                  </a:lnTo>
                  <a:lnTo>
                    <a:pt x="1058" y="146"/>
                  </a:lnTo>
                  <a:lnTo>
                    <a:pt x="1058" y="151"/>
                  </a:lnTo>
                  <a:lnTo>
                    <a:pt x="1063" y="151"/>
                  </a:lnTo>
                  <a:lnTo>
                    <a:pt x="1072" y="156"/>
                  </a:lnTo>
                  <a:lnTo>
                    <a:pt x="1077" y="156"/>
                  </a:lnTo>
                  <a:lnTo>
                    <a:pt x="1132" y="171"/>
                  </a:lnTo>
                  <a:lnTo>
                    <a:pt x="1174" y="195"/>
                  </a:lnTo>
                  <a:lnTo>
                    <a:pt x="1202" y="224"/>
                  </a:lnTo>
                  <a:lnTo>
                    <a:pt x="1221" y="259"/>
                  </a:lnTo>
                  <a:lnTo>
                    <a:pt x="1225" y="288"/>
                  </a:lnTo>
                  <a:lnTo>
                    <a:pt x="1230" y="312"/>
                  </a:lnTo>
                  <a:lnTo>
                    <a:pt x="1230" y="322"/>
                  </a:lnTo>
                  <a:lnTo>
                    <a:pt x="1225" y="351"/>
                  </a:lnTo>
                  <a:lnTo>
                    <a:pt x="1216" y="405"/>
                  </a:lnTo>
                  <a:lnTo>
                    <a:pt x="1193" y="473"/>
                  </a:lnTo>
                  <a:lnTo>
                    <a:pt x="1156" y="556"/>
                  </a:lnTo>
                  <a:lnTo>
                    <a:pt x="1109" y="658"/>
                  </a:lnTo>
                  <a:lnTo>
                    <a:pt x="1040" y="771"/>
                  </a:lnTo>
                  <a:lnTo>
                    <a:pt x="956" y="897"/>
                  </a:lnTo>
                  <a:lnTo>
                    <a:pt x="849" y="1029"/>
                  </a:lnTo>
                  <a:lnTo>
                    <a:pt x="720" y="117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66" name="Freeform 46"/>
            <p:cNvSpPr>
              <a:spLocks noEditPoints="1"/>
            </p:cNvSpPr>
            <p:nvPr/>
          </p:nvSpPr>
          <p:spPr bwMode="auto">
            <a:xfrm>
              <a:off x="6103" y="3319"/>
              <a:ext cx="1266" cy="468"/>
            </a:xfrm>
            <a:custGeom>
              <a:avLst/>
              <a:gdLst/>
              <a:ahLst/>
              <a:cxnLst>
                <a:cxn ang="0">
                  <a:pos x="1201" y="83"/>
                </a:cxn>
                <a:cxn ang="0">
                  <a:pos x="1229" y="83"/>
                </a:cxn>
                <a:cxn ang="0">
                  <a:pos x="1238" y="78"/>
                </a:cxn>
                <a:cxn ang="0">
                  <a:pos x="1252" y="73"/>
                </a:cxn>
                <a:cxn ang="0">
                  <a:pos x="1261" y="68"/>
                </a:cxn>
                <a:cxn ang="0">
                  <a:pos x="1266" y="54"/>
                </a:cxn>
                <a:cxn ang="0">
                  <a:pos x="1266" y="24"/>
                </a:cxn>
                <a:cxn ang="0">
                  <a:pos x="1261" y="15"/>
                </a:cxn>
                <a:cxn ang="0">
                  <a:pos x="1252" y="10"/>
                </a:cxn>
                <a:cxn ang="0">
                  <a:pos x="1238" y="5"/>
                </a:cxn>
                <a:cxn ang="0">
                  <a:pos x="1229" y="0"/>
                </a:cxn>
                <a:cxn ang="0">
                  <a:pos x="41" y="0"/>
                </a:cxn>
                <a:cxn ang="0">
                  <a:pos x="27" y="5"/>
                </a:cxn>
                <a:cxn ang="0">
                  <a:pos x="9" y="15"/>
                </a:cxn>
                <a:cxn ang="0">
                  <a:pos x="0" y="24"/>
                </a:cxn>
                <a:cxn ang="0">
                  <a:pos x="0" y="54"/>
                </a:cxn>
                <a:cxn ang="0">
                  <a:pos x="4" y="63"/>
                </a:cxn>
                <a:cxn ang="0">
                  <a:pos x="13" y="73"/>
                </a:cxn>
                <a:cxn ang="0">
                  <a:pos x="23" y="78"/>
                </a:cxn>
                <a:cxn ang="0">
                  <a:pos x="41" y="78"/>
                </a:cxn>
                <a:cxn ang="0">
                  <a:pos x="55" y="83"/>
                </a:cxn>
                <a:cxn ang="0">
                  <a:pos x="64" y="83"/>
                </a:cxn>
                <a:cxn ang="0">
                  <a:pos x="1201" y="83"/>
                </a:cxn>
                <a:cxn ang="0">
                  <a:pos x="1206" y="468"/>
                </a:cxn>
                <a:cxn ang="0">
                  <a:pos x="1243" y="468"/>
                </a:cxn>
                <a:cxn ang="0">
                  <a:pos x="1252" y="463"/>
                </a:cxn>
                <a:cxn ang="0">
                  <a:pos x="1261" y="454"/>
                </a:cxn>
                <a:cxn ang="0">
                  <a:pos x="1266" y="444"/>
                </a:cxn>
                <a:cxn ang="0">
                  <a:pos x="1266" y="415"/>
                </a:cxn>
                <a:cxn ang="0">
                  <a:pos x="1257" y="405"/>
                </a:cxn>
                <a:cxn ang="0">
                  <a:pos x="1252" y="395"/>
                </a:cxn>
                <a:cxn ang="0">
                  <a:pos x="1238" y="395"/>
                </a:cxn>
                <a:cxn ang="0">
                  <a:pos x="1229" y="390"/>
                </a:cxn>
                <a:cxn ang="0">
                  <a:pos x="41" y="390"/>
                </a:cxn>
                <a:cxn ang="0">
                  <a:pos x="27" y="395"/>
                </a:cxn>
                <a:cxn ang="0">
                  <a:pos x="18" y="395"/>
                </a:cxn>
                <a:cxn ang="0">
                  <a:pos x="0" y="415"/>
                </a:cxn>
                <a:cxn ang="0">
                  <a:pos x="0" y="444"/>
                </a:cxn>
                <a:cxn ang="0">
                  <a:pos x="18" y="463"/>
                </a:cxn>
                <a:cxn ang="0">
                  <a:pos x="27" y="468"/>
                </a:cxn>
                <a:cxn ang="0">
                  <a:pos x="64" y="468"/>
                </a:cxn>
                <a:cxn ang="0">
                  <a:pos x="1206" y="468"/>
                </a:cxn>
              </a:cxnLst>
              <a:rect l="0" t="0" r="r" b="b"/>
              <a:pathLst>
                <a:path w="1266" h="468">
                  <a:moveTo>
                    <a:pt x="1201" y="83"/>
                  </a:moveTo>
                  <a:lnTo>
                    <a:pt x="1229" y="83"/>
                  </a:lnTo>
                  <a:lnTo>
                    <a:pt x="1238" y="78"/>
                  </a:lnTo>
                  <a:lnTo>
                    <a:pt x="1252" y="73"/>
                  </a:lnTo>
                  <a:lnTo>
                    <a:pt x="1261" y="68"/>
                  </a:lnTo>
                  <a:lnTo>
                    <a:pt x="1266" y="54"/>
                  </a:lnTo>
                  <a:lnTo>
                    <a:pt x="1266" y="24"/>
                  </a:lnTo>
                  <a:lnTo>
                    <a:pt x="1261" y="15"/>
                  </a:lnTo>
                  <a:lnTo>
                    <a:pt x="1252" y="10"/>
                  </a:lnTo>
                  <a:lnTo>
                    <a:pt x="1238" y="5"/>
                  </a:lnTo>
                  <a:lnTo>
                    <a:pt x="1229" y="0"/>
                  </a:lnTo>
                  <a:lnTo>
                    <a:pt x="41" y="0"/>
                  </a:lnTo>
                  <a:lnTo>
                    <a:pt x="27" y="5"/>
                  </a:lnTo>
                  <a:lnTo>
                    <a:pt x="9" y="15"/>
                  </a:lnTo>
                  <a:lnTo>
                    <a:pt x="0" y="24"/>
                  </a:lnTo>
                  <a:lnTo>
                    <a:pt x="0" y="54"/>
                  </a:lnTo>
                  <a:lnTo>
                    <a:pt x="4" y="63"/>
                  </a:lnTo>
                  <a:lnTo>
                    <a:pt x="13" y="73"/>
                  </a:lnTo>
                  <a:lnTo>
                    <a:pt x="23" y="78"/>
                  </a:lnTo>
                  <a:lnTo>
                    <a:pt x="41" y="78"/>
                  </a:lnTo>
                  <a:lnTo>
                    <a:pt x="55" y="83"/>
                  </a:lnTo>
                  <a:lnTo>
                    <a:pt x="64" y="83"/>
                  </a:lnTo>
                  <a:lnTo>
                    <a:pt x="1201" y="83"/>
                  </a:lnTo>
                  <a:close/>
                  <a:moveTo>
                    <a:pt x="1206" y="468"/>
                  </a:moveTo>
                  <a:lnTo>
                    <a:pt x="1243" y="468"/>
                  </a:lnTo>
                  <a:lnTo>
                    <a:pt x="1252" y="463"/>
                  </a:lnTo>
                  <a:lnTo>
                    <a:pt x="1261" y="454"/>
                  </a:lnTo>
                  <a:lnTo>
                    <a:pt x="1266" y="444"/>
                  </a:lnTo>
                  <a:lnTo>
                    <a:pt x="1266" y="415"/>
                  </a:lnTo>
                  <a:lnTo>
                    <a:pt x="1257" y="405"/>
                  </a:lnTo>
                  <a:lnTo>
                    <a:pt x="1252" y="395"/>
                  </a:lnTo>
                  <a:lnTo>
                    <a:pt x="1238" y="395"/>
                  </a:lnTo>
                  <a:lnTo>
                    <a:pt x="1229" y="390"/>
                  </a:lnTo>
                  <a:lnTo>
                    <a:pt x="41" y="390"/>
                  </a:lnTo>
                  <a:lnTo>
                    <a:pt x="27" y="395"/>
                  </a:lnTo>
                  <a:lnTo>
                    <a:pt x="18" y="395"/>
                  </a:lnTo>
                  <a:lnTo>
                    <a:pt x="0" y="415"/>
                  </a:lnTo>
                  <a:lnTo>
                    <a:pt x="0" y="444"/>
                  </a:lnTo>
                  <a:lnTo>
                    <a:pt x="18" y="463"/>
                  </a:lnTo>
                  <a:lnTo>
                    <a:pt x="27" y="468"/>
                  </a:lnTo>
                  <a:lnTo>
                    <a:pt x="64" y="468"/>
                  </a:lnTo>
                  <a:lnTo>
                    <a:pt x="1206" y="46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67" name="Freeform 47"/>
            <p:cNvSpPr>
              <a:spLocks/>
            </p:cNvSpPr>
            <p:nvPr/>
          </p:nvSpPr>
          <p:spPr bwMode="auto">
            <a:xfrm>
              <a:off x="8125" y="2553"/>
              <a:ext cx="673" cy="2005"/>
            </a:xfrm>
            <a:custGeom>
              <a:avLst/>
              <a:gdLst/>
              <a:ahLst/>
              <a:cxnLst>
                <a:cxn ang="0">
                  <a:pos x="399" y="283"/>
                </a:cxn>
                <a:cxn ang="0">
                  <a:pos x="418" y="176"/>
                </a:cxn>
                <a:cxn ang="0">
                  <a:pos x="469" y="113"/>
                </a:cxn>
                <a:cxn ang="0">
                  <a:pos x="534" y="69"/>
                </a:cxn>
                <a:cxn ang="0">
                  <a:pos x="659" y="44"/>
                </a:cxn>
                <a:cxn ang="0">
                  <a:pos x="673" y="30"/>
                </a:cxn>
                <a:cxn ang="0">
                  <a:pos x="668" y="5"/>
                </a:cxn>
                <a:cxn ang="0">
                  <a:pos x="636" y="0"/>
                </a:cxn>
                <a:cxn ang="0">
                  <a:pos x="460" y="30"/>
                </a:cxn>
                <a:cxn ang="0">
                  <a:pos x="325" y="118"/>
                </a:cxn>
                <a:cxn ang="0">
                  <a:pos x="274" y="244"/>
                </a:cxn>
                <a:cxn ang="0">
                  <a:pos x="269" y="776"/>
                </a:cxn>
                <a:cxn ang="0">
                  <a:pos x="246" y="859"/>
                </a:cxn>
                <a:cxn ang="0">
                  <a:pos x="204" y="907"/>
                </a:cxn>
                <a:cxn ang="0">
                  <a:pos x="140" y="951"/>
                </a:cxn>
                <a:cxn ang="0">
                  <a:pos x="24" y="981"/>
                </a:cxn>
                <a:cxn ang="0">
                  <a:pos x="0" y="990"/>
                </a:cxn>
                <a:cxn ang="0">
                  <a:pos x="10" y="1020"/>
                </a:cxn>
                <a:cxn ang="0">
                  <a:pos x="28" y="1025"/>
                </a:cxn>
                <a:cxn ang="0">
                  <a:pos x="102" y="1039"/>
                </a:cxn>
                <a:cxn ang="0">
                  <a:pos x="181" y="1073"/>
                </a:cxn>
                <a:cxn ang="0">
                  <a:pos x="246" y="1151"/>
                </a:cxn>
                <a:cxn ang="0">
                  <a:pos x="274" y="1273"/>
                </a:cxn>
                <a:cxn ang="0">
                  <a:pos x="279" y="1790"/>
                </a:cxn>
                <a:cxn ang="0">
                  <a:pos x="325" y="1883"/>
                </a:cxn>
                <a:cxn ang="0">
                  <a:pos x="441" y="1966"/>
                </a:cxn>
                <a:cxn ang="0">
                  <a:pos x="580" y="2000"/>
                </a:cxn>
                <a:cxn ang="0">
                  <a:pos x="659" y="2005"/>
                </a:cxn>
                <a:cxn ang="0">
                  <a:pos x="673" y="1990"/>
                </a:cxn>
                <a:cxn ang="0">
                  <a:pos x="664" y="1961"/>
                </a:cxn>
                <a:cxn ang="0">
                  <a:pos x="576" y="1951"/>
                </a:cxn>
                <a:cxn ang="0">
                  <a:pos x="474" y="1897"/>
                </a:cxn>
                <a:cxn ang="0">
                  <a:pos x="418" y="1824"/>
                </a:cxn>
                <a:cxn ang="0">
                  <a:pos x="404" y="1771"/>
                </a:cxn>
                <a:cxn ang="0">
                  <a:pos x="399" y="1732"/>
                </a:cxn>
                <a:cxn ang="0">
                  <a:pos x="395" y="1210"/>
                </a:cxn>
                <a:cxn ang="0">
                  <a:pos x="344" y="1103"/>
                </a:cxn>
                <a:cxn ang="0">
                  <a:pos x="260" y="1034"/>
                </a:cxn>
                <a:cxn ang="0">
                  <a:pos x="177" y="1000"/>
                </a:cxn>
                <a:cxn ang="0">
                  <a:pos x="320" y="927"/>
                </a:cxn>
                <a:cxn ang="0">
                  <a:pos x="381" y="844"/>
                </a:cxn>
                <a:cxn ang="0">
                  <a:pos x="399" y="766"/>
                </a:cxn>
                <a:cxn ang="0">
                  <a:pos x="399" y="376"/>
                </a:cxn>
              </a:cxnLst>
              <a:rect l="0" t="0" r="r" b="b"/>
              <a:pathLst>
                <a:path w="673" h="2005">
                  <a:moveTo>
                    <a:pt x="399" y="376"/>
                  </a:moveTo>
                  <a:lnTo>
                    <a:pt x="399" y="283"/>
                  </a:lnTo>
                  <a:lnTo>
                    <a:pt x="404" y="220"/>
                  </a:lnTo>
                  <a:lnTo>
                    <a:pt x="418" y="176"/>
                  </a:lnTo>
                  <a:lnTo>
                    <a:pt x="446" y="137"/>
                  </a:lnTo>
                  <a:lnTo>
                    <a:pt x="469" y="113"/>
                  </a:lnTo>
                  <a:lnTo>
                    <a:pt x="497" y="88"/>
                  </a:lnTo>
                  <a:lnTo>
                    <a:pt x="534" y="69"/>
                  </a:lnTo>
                  <a:lnTo>
                    <a:pt x="590" y="54"/>
                  </a:lnTo>
                  <a:lnTo>
                    <a:pt x="659" y="44"/>
                  </a:lnTo>
                  <a:lnTo>
                    <a:pt x="668" y="39"/>
                  </a:lnTo>
                  <a:lnTo>
                    <a:pt x="673" y="30"/>
                  </a:lnTo>
                  <a:lnTo>
                    <a:pt x="673" y="10"/>
                  </a:lnTo>
                  <a:lnTo>
                    <a:pt x="668" y="5"/>
                  </a:lnTo>
                  <a:lnTo>
                    <a:pt x="659" y="0"/>
                  </a:lnTo>
                  <a:lnTo>
                    <a:pt x="636" y="0"/>
                  </a:lnTo>
                  <a:lnTo>
                    <a:pt x="543" y="10"/>
                  </a:lnTo>
                  <a:lnTo>
                    <a:pt x="460" y="30"/>
                  </a:lnTo>
                  <a:lnTo>
                    <a:pt x="385" y="69"/>
                  </a:lnTo>
                  <a:lnTo>
                    <a:pt x="325" y="118"/>
                  </a:lnTo>
                  <a:lnTo>
                    <a:pt x="288" y="176"/>
                  </a:lnTo>
                  <a:lnTo>
                    <a:pt x="274" y="244"/>
                  </a:lnTo>
                  <a:lnTo>
                    <a:pt x="274" y="708"/>
                  </a:lnTo>
                  <a:lnTo>
                    <a:pt x="269" y="776"/>
                  </a:lnTo>
                  <a:lnTo>
                    <a:pt x="260" y="820"/>
                  </a:lnTo>
                  <a:lnTo>
                    <a:pt x="246" y="859"/>
                  </a:lnTo>
                  <a:lnTo>
                    <a:pt x="223" y="888"/>
                  </a:lnTo>
                  <a:lnTo>
                    <a:pt x="204" y="907"/>
                  </a:lnTo>
                  <a:lnTo>
                    <a:pt x="177" y="932"/>
                  </a:lnTo>
                  <a:lnTo>
                    <a:pt x="140" y="951"/>
                  </a:lnTo>
                  <a:lnTo>
                    <a:pt x="89" y="971"/>
                  </a:lnTo>
                  <a:lnTo>
                    <a:pt x="24" y="981"/>
                  </a:lnTo>
                  <a:lnTo>
                    <a:pt x="10" y="981"/>
                  </a:lnTo>
                  <a:lnTo>
                    <a:pt x="0" y="990"/>
                  </a:lnTo>
                  <a:lnTo>
                    <a:pt x="0" y="1010"/>
                  </a:lnTo>
                  <a:lnTo>
                    <a:pt x="10" y="1020"/>
                  </a:lnTo>
                  <a:lnTo>
                    <a:pt x="19" y="1025"/>
                  </a:lnTo>
                  <a:lnTo>
                    <a:pt x="28" y="1025"/>
                  </a:lnTo>
                  <a:lnTo>
                    <a:pt x="61" y="1029"/>
                  </a:lnTo>
                  <a:lnTo>
                    <a:pt x="102" y="1039"/>
                  </a:lnTo>
                  <a:lnTo>
                    <a:pt x="144" y="1054"/>
                  </a:lnTo>
                  <a:lnTo>
                    <a:pt x="181" y="1073"/>
                  </a:lnTo>
                  <a:lnTo>
                    <a:pt x="218" y="1107"/>
                  </a:lnTo>
                  <a:lnTo>
                    <a:pt x="246" y="1151"/>
                  </a:lnTo>
                  <a:lnTo>
                    <a:pt x="265" y="1205"/>
                  </a:lnTo>
                  <a:lnTo>
                    <a:pt x="274" y="1273"/>
                  </a:lnTo>
                  <a:lnTo>
                    <a:pt x="274" y="1732"/>
                  </a:lnTo>
                  <a:lnTo>
                    <a:pt x="279" y="1790"/>
                  </a:lnTo>
                  <a:lnTo>
                    <a:pt x="293" y="1839"/>
                  </a:lnTo>
                  <a:lnTo>
                    <a:pt x="325" y="1883"/>
                  </a:lnTo>
                  <a:lnTo>
                    <a:pt x="372" y="1927"/>
                  </a:lnTo>
                  <a:lnTo>
                    <a:pt x="441" y="1966"/>
                  </a:lnTo>
                  <a:lnTo>
                    <a:pt x="515" y="1990"/>
                  </a:lnTo>
                  <a:lnTo>
                    <a:pt x="580" y="2000"/>
                  </a:lnTo>
                  <a:lnTo>
                    <a:pt x="636" y="2005"/>
                  </a:lnTo>
                  <a:lnTo>
                    <a:pt x="659" y="2005"/>
                  </a:lnTo>
                  <a:lnTo>
                    <a:pt x="668" y="2000"/>
                  </a:lnTo>
                  <a:lnTo>
                    <a:pt x="673" y="1990"/>
                  </a:lnTo>
                  <a:lnTo>
                    <a:pt x="673" y="1971"/>
                  </a:lnTo>
                  <a:lnTo>
                    <a:pt x="664" y="1961"/>
                  </a:lnTo>
                  <a:lnTo>
                    <a:pt x="645" y="1961"/>
                  </a:lnTo>
                  <a:lnTo>
                    <a:pt x="576" y="1951"/>
                  </a:lnTo>
                  <a:lnTo>
                    <a:pt x="520" y="1927"/>
                  </a:lnTo>
                  <a:lnTo>
                    <a:pt x="474" y="1897"/>
                  </a:lnTo>
                  <a:lnTo>
                    <a:pt x="441" y="1863"/>
                  </a:lnTo>
                  <a:lnTo>
                    <a:pt x="418" y="1824"/>
                  </a:lnTo>
                  <a:lnTo>
                    <a:pt x="409" y="1785"/>
                  </a:lnTo>
                  <a:lnTo>
                    <a:pt x="404" y="1771"/>
                  </a:lnTo>
                  <a:lnTo>
                    <a:pt x="404" y="1756"/>
                  </a:lnTo>
                  <a:lnTo>
                    <a:pt x="399" y="1732"/>
                  </a:lnTo>
                  <a:lnTo>
                    <a:pt x="399" y="1234"/>
                  </a:lnTo>
                  <a:lnTo>
                    <a:pt x="395" y="1210"/>
                  </a:lnTo>
                  <a:lnTo>
                    <a:pt x="376" y="1151"/>
                  </a:lnTo>
                  <a:lnTo>
                    <a:pt x="344" y="1103"/>
                  </a:lnTo>
                  <a:lnTo>
                    <a:pt x="307" y="1064"/>
                  </a:lnTo>
                  <a:lnTo>
                    <a:pt x="260" y="1034"/>
                  </a:lnTo>
                  <a:lnTo>
                    <a:pt x="218" y="1015"/>
                  </a:lnTo>
                  <a:lnTo>
                    <a:pt x="177" y="1000"/>
                  </a:lnTo>
                  <a:lnTo>
                    <a:pt x="260" y="966"/>
                  </a:lnTo>
                  <a:lnTo>
                    <a:pt x="320" y="927"/>
                  </a:lnTo>
                  <a:lnTo>
                    <a:pt x="358" y="883"/>
                  </a:lnTo>
                  <a:lnTo>
                    <a:pt x="381" y="844"/>
                  </a:lnTo>
                  <a:lnTo>
                    <a:pt x="395" y="800"/>
                  </a:lnTo>
                  <a:lnTo>
                    <a:pt x="399" y="766"/>
                  </a:lnTo>
                  <a:lnTo>
                    <a:pt x="399" y="737"/>
                  </a:lnTo>
                  <a:lnTo>
                    <a:pt x="399" y="37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68" name="Freeform 48"/>
            <p:cNvSpPr>
              <a:spLocks/>
            </p:cNvSpPr>
            <p:nvPr/>
          </p:nvSpPr>
          <p:spPr bwMode="auto">
            <a:xfrm>
              <a:off x="9109" y="2719"/>
              <a:ext cx="626" cy="1336"/>
            </a:xfrm>
            <a:custGeom>
              <a:avLst/>
              <a:gdLst/>
              <a:ahLst/>
              <a:cxnLst>
                <a:cxn ang="0">
                  <a:pos x="390" y="54"/>
                </a:cxn>
                <a:cxn ang="0">
                  <a:pos x="390" y="20"/>
                </a:cxn>
                <a:cxn ang="0">
                  <a:pos x="385" y="10"/>
                </a:cxn>
                <a:cxn ang="0">
                  <a:pos x="376" y="5"/>
                </a:cxn>
                <a:cxn ang="0">
                  <a:pos x="362" y="0"/>
                </a:cxn>
                <a:cxn ang="0">
                  <a:pos x="343" y="0"/>
                </a:cxn>
                <a:cxn ang="0">
                  <a:pos x="283" y="54"/>
                </a:cxn>
                <a:cxn ang="0">
                  <a:pos x="213" y="93"/>
                </a:cxn>
                <a:cxn ang="0">
                  <a:pos x="148" y="112"/>
                </a:cxn>
                <a:cxn ang="0">
                  <a:pos x="88" y="127"/>
                </a:cxn>
                <a:cxn ang="0">
                  <a:pos x="37" y="127"/>
                </a:cxn>
                <a:cxn ang="0">
                  <a:pos x="0" y="132"/>
                </a:cxn>
                <a:cxn ang="0">
                  <a:pos x="0" y="190"/>
                </a:cxn>
                <a:cxn ang="0">
                  <a:pos x="42" y="190"/>
                </a:cxn>
                <a:cxn ang="0">
                  <a:pos x="102" y="186"/>
                </a:cxn>
                <a:cxn ang="0">
                  <a:pos x="172" y="171"/>
                </a:cxn>
                <a:cxn ang="0">
                  <a:pos x="246" y="142"/>
                </a:cxn>
                <a:cxn ang="0">
                  <a:pos x="246" y="1210"/>
                </a:cxn>
                <a:cxn ang="0">
                  <a:pos x="241" y="1234"/>
                </a:cxn>
                <a:cxn ang="0">
                  <a:pos x="223" y="1254"/>
                </a:cxn>
                <a:cxn ang="0">
                  <a:pos x="195" y="1263"/>
                </a:cxn>
                <a:cxn ang="0">
                  <a:pos x="144" y="1273"/>
                </a:cxn>
                <a:cxn ang="0">
                  <a:pos x="9" y="1273"/>
                </a:cxn>
                <a:cxn ang="0">
                  <a:pos x="9" y="1336"/>
                </a:cxn>
                <a:cxn ang="0">
                  <a:pos x="60" y="1332"/>
                </a:cxn>
                <a:cxn ang="0">
                  <a:pos x="575" y="1332"/>
                </a:cxn>
                <a:cxn ang="0">
                  <a:pos x="626" y="1336"/>
                </a:cxn>
                <a:cxn ang="0">
                  <a:pos x="626" y="1273"/>
                </a:cxn>
                <a:cxn ang="0">
                  <a:pos x="492" y="1273"/>
                </a:cxn>
                <a:cxn ang="0">
                  <a:pos x="445" y="1263"/>
                </a:cxn>
                <a:cxn ang="0">
                  <a:pos x="413" y="1254"/>
                </a:cxn>
                <a:cxn ang="0">
                  <a:pos x="399" y="1234"/>
                </a:cxn>
                <a:cxn ang="0">
                  <a:pos x="390" y="1210"/>
                </a:cxn>
                <a:cxn ang="0">
                  <a:pos x="390" y="1180"/>
                </a:cxn>
                <a:cxn ang="0">
                  <a:pos x="390" y="54"/>
                </a:cxn>
              </a:cxnLst>
              <a:rect l="0" t="0" r="r" b="b"/>
              <a:pathLst>
                <a:path w="626" h="1336">
                  <a:moveTo>
                    <a:pt x="390" y="54"/>
                  </a:moveTo>
                  <a:lnTo>
                    <a:pt x="390" y="20"/>
                  </a:lnTo>
                  <a:lnTo>
                    <a:pt x="385" y="10"/>
                  </a:lnTo>
                  <a:lnTo>
                    <a:pt x="376" y="5"/>
                  </a:lnTo>
                  <a:lnTo>
                    <a:pt x="362" y="0"/>
                  </a:lnTo>
                  <a:lnTo>
                    <a:pt x="343" y="0"/>
                  </a:lnTo>
                  <a:lnTo>
                    <a:pt x="283" y="54"/>
                  </a:lnTo>
                  <a:lnTo>
                    <a:pt x="213" y="93"/>
                  </a:lnTo>
                  <a:lnTo>
                    <a:pt x="148" y="112"/>
                  </a:lnTo>
                  <a:lnTo>
                    <a:pt x="88" y="127"/>
                  </a:lnTo>
                  <a:lnTo>
                    <a:pt x="37" y="127"/>
                  </a:lnTo>
                  <a:lnTo>
                    <a:pt x="0" y="132"/>
                  </a:lnTo>
                  <a:lnTo>
                    <a:pt x="0" y="190"/>
                  </a:lnTo>
                  <a:lnTo>
                    <a:pt x="42" y="190"/>
                  </a:lnTo>
                  <a:lnTo>
                    <a:pt x="102" y="186"/>
                  </a:lnTo>
                  <a:lnTo>
                    <a:pt x="172" y="171"/>
                  </a:lnTo>
                  <a:lnTo>
                    <a:pt x="246" y="142"/>
                  </a:lnTo>
                  <a:lnTo>
                    <a:pt x="246" y="1210"/>
                  </a:lnTo>
                  <a:lnTo>
                    <a:pt x="241" y="1234"/>
                  </a:lnTo>
                  <a:lnTo>
                    <a:pt x="223" y="1254"/>
                  </a:lnTo>
                  <a:lnTo>
                    <a:pt x="195" y="1263"/>
                  </a:lnTo>
                  <a:lnTo>
                    <a:pt x="144" y="1273"/>
                  </a:lnTo>
                  <a:lnTo>
                    <a:pt x="9" y="1273"/>
                  </a:lnTo>
                  <a:lnTo>
                    <a:pt x="9" y="1336"/>
                  </a:lnTo>
                  <a:lnTo>
                    <a:pt x="60" y="1332"/>
                  </a:lnTo>
                  <a:lnTo>
                    <a:pt x="575" y="1332"/>
                  </a:lnTo>
                  <a:lnTo>
                    <a:pt x="626" y="1336"/>
                  </a:lnTo>
                  <a:lnTo>
                    <a:pt x="626" y="1273"/>
                  </a:lnTo>
                  <a:lnTo>
                    <a:pt x="492" y="1273"/>
                  </a:lnTo>
                  <a:lnTo>
                    <a:pt x="445" y="1263"/>
                  </a:lnTo>
                  <a:lnTo>
                    <a:pt x="413" y="1254"/>
                  </a:lnTo>
                  <a:lnTo>
                    <a:pt x="399" y="1234"/>
                  </a:lnTo>
                  <a:lnTo>
                    <a:pt x="390" y="1210"/>
                  </a:lnTo>
                  <a:lnTo>
                    <a:pt x="390" y="1180"/>
                  </a:lnTo>
                  <a:lnTo>
                    <a:pt x="390" y="5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69" name="Freeform 49"/>
            <p:cNvSpPr>
              <a:spLocks/>
            </p:cNvSpPr>
            <p:nvPr/>
          </p:nvSpPr>
          <p:spPr bwMode="auto">
            <a:xfrm>
              <a:off x="10051" y="3841"/>
              <a:ext cx="222" cy="600"/>
            </a:xfrm>
            <a:custGeom>
              <a:avLst/>
              <a:gdLst/>
              <a:ahLst/>
              <a:cxnLst>
                <a:cxn ang="0">
                  <a:pos x="222" y="214"/>
                </a:cxn>
                <a:cxn ang="0">
                  <a:pos x="218" y="141"/>
                </a:cxn>
                <a:cxn ang="0">
                  <a:pos x="204" y="83"/>
                </a:cxn>
                <a:cxn ang="0">
                  <a:pos x="176" y="39"/>
                </a:cxn>
                <a:cxn ang="0">
                  <a:pos x="144" y="10"/>
                </a:cxn>
                <a:cxn ang="0">
                  <a:pos x="102" y="0"/>
                </a:cxn>
                <a:cxn ang="0">
                  <a:pos x="60" y="10"/>
                </a:cxn>
                <a:cxn ang="0">
                  <a:pos x="28" y="34"/>
                </a:cxn>
                <a:cxn ang="0">
                  <a:pos x="9" y="68"/>
                </a:cxn>
                <a:cxn ang="0">
                  <a:pos x="0" y="107"/>
                </a:cxn>
                <a:cxn ang="0">
                  <a:pos x="9" y="146"/>
                </a:cxn>
                <a:cxn ang="0">
                  <a:pos x="28" y="180"/>
                </a:cxn>
                <a:cxn ang="0">
                  <a:pos x="60" y="205"/>
                </a:cxn>
                <a:cxn ang="0">
                  <a:pos x="102" y="214"/>
                </a:cxn>
                <a:cxn ang="0">
                  <a:pos x="120" y="214"/>
                </a:cxn>
                <a:cxn ang="0">
                  <a:pos x="139" y="210"/>
                </a:cxn>
                <a:cxn ang="0">
                  <a:pos x="153" y="200"/>
                </a:cxn>
                <a:cxn ang="0">
                  <a:pos x="171" y="190"/>
                </a:cxn>
                <a:cxn ang="0">
                  <a:pos x="181" y="180"/>
                </a:cxn>
                <a:cxn ang="0">
                  <a:pos x="181" y="214"/>
                </a:cxn>
                <a:cxn ang="0">
                  <a:pos x="171" y="317"/>
                </a:cxn>
                <a:cxn ang="0">
                  <a:pos x="139" y="409"/>
                </a:cxn>
                <a:cxn ang="0">
                  <a:pos x="102" y="487"/>
                </a:cxn>
                <a:cxn ang="0">
                  <a:pos x="51" y="546"/>
                </a:cxn>
                <a:cxn ang="0">
                  <a:pos x="42" y="556"/>
                </a:cxn>
                <a:cxn ang="0">
                  <a:pos x="37" y="566"/>
                </a:cxn>
                <a:cxn ang="0">
                  <a:pos x="32" y="570"/>
                </a:cxn>
                <a:cxn ang="0">
                  <a:pos x="32" y="590"/>
                </a:cxn>
                <a:cxn ang="0">
                  <a:pos x="37" y="595"/>
                </a:cxn>
                <a:cxn ang="0">
                  <a:pos x="46" y="600"/>
                </a:cxn>
                <a:cxn ang="0">
                  <a:pos x="51" y="600"/>
                </a:cxn>
                <a:cxn ang="0">
                  <a:pos x="69" y="590"/>
                </a:cxn>
                <a:cxn ang="0">
                  <a:pos x="93" y="566"/>
                </a:cxn>
                <a:cxn ang="0">
                  <a:pos x="130" y="522"/>
                </a:cxn>
                <a:cxn ang="0">
                  <a:pos x="162" y="463"/>
                </a:cxn>
                <a:cxn ang="0">
                  <a:pos x="195" y="390"/>
                </a:cxn>
                <a:cxn ang="0">
                  <a:pos x="218" y="307"/>
                </a:cxn>
                <a:cxn ang="0">
                  <a:pos x="222" y="214"/>
                </a:cxn>
              </a:cxnLst>
              <a:rect l="0" t="0" r="r" b="b"/>
              <a:pathLst>
                <a:path w="222" h="600">
                  <a:moveTo>
                    <a:pt x="222" y="214"/>
                  </a:moveTo>
                  <a:lnTo>
                    <a:pt x="218" y="141"/>
                  </a:lnTo>
                  <a:lnTo>
                    <a:pt x="204" y="83"/>
                  </a:lnTo>
                  <a:lnTo>
                    <a:pt x="176" y="39"/>
                  </a:lnTo>
                  <a:lnTo>
                    <a:pt x="144" y="10"/>
                  </a:lnTo>
                  <a:lnTo>
                    <a:pt x="102" y="0"/>
                  </a:lnTo>
                  <a:lnTo>
                    <a:pt x="60" y="10"/>
                  </a:lnTo>
                  <a:lnTo>
                    <a:pt x="28" y="34"/>
                  </a:lnTo>
                  <a:lnTo>
                    <a:pt x="9" y="68"/>
                  </a:lnTo>
                  <a:lnTo>
                    <a:pt x="0" y="107"/>
                  </a:lnTo>
                  <a:lnTo>
                    <a:pt x="9" y="146"/>
                  </a:lnTo>
                  <a:lnTo>
                    <a:pt x="28" y="180"/>
                  </a:lnTo>
                  <a:lnTo>
                    <a:pt x="60" y="205"/>
                  </a:lnTo>
                  <a:lnTo>
                    <a:pt x="102" y="214"/>
                  </a:lnTo>
                  <a:lnTo>
                    <a:pt x="120" y="214"/>
                  </a:lnTo>
                  <a:lnTo>
                    <a:pt x="139" y="210"/>
                  </a:lnTo>
                  <a:lnTo>
                    <a:pt x="153" y="200"/>
                  </a:lnTo>
                  <a:lnTo>
                    <a:pt x="171" y="190"/>
                  </a:lnTo>
                  <a:lnTo>
                    <a:pt x="181" y="180"/>
                  </a:lnTo>
                  <a:lnTo>
                    <a:pt x="181" y="214"/>
                  </a:lnTo>
                  <a:lnTo>
                    <a:pt x="171" y="317"/>
                  </a:lnTo>
                  <a:lnTo>
                    <a:pt x="139" y="409"/>
                  </a:lnTo>
                  <a:lnTo>
                    <a:pt x="102" y="487"/>
                  </a:lnTo>
                  <a:lnTo>
                    <a:pt x="51" y="546"/>
                  </a:lnTo>
                  <a:lnTo>
                    <a:pt x="42" y="556"/>
                  </a:lnTo>
                  <a:lnTo>
                    <a:pt x="37" y="566"/>
                  </a:lnTo>
                  <a:lnTo>
                    <a:pt x="32" y="570"/>
                  </a:lnTo>
                  <a:lnTo>
                    <a:pt x="32" y="590"/>
                  </a:lnTo>
                  <a:lnTo>
                    <a:pt x="37" y="595"/>
                  </a:lnTo>
                  <a:lnTo>
                    <a:pt x="46" y="600"/>
                  </a:lnTo>
                  <a:lnTo>
                    <a:pt x="51" y="600"/>
                  </a:lnTo>
                  <a:lnTo>
                    <a:pt x="69" y="590"/>
                  </a:lnTo>
                  <a:lnTo>
                    <a:pt x="93" y="566"/>
                  </a:lnTo>
                  <a:lnTo>
                    <a:pt x="130" y="522"/>
                  </a:lnTo>
                  <a:lnTo>
                    <a:pt x="162" y="463"/>
                  </a:lnTo>
                  <a:lnTo>
                    <a:pt x="195" y="390"/>
                  </a:lnTo>
                  <a:lnTo>
                    <a:pt x="218" y="307"/>
                  </a:lnTo>
                  <a:lnTo>
                    <a:pt x="222" y="2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70" name="Freeform 50"/>
            <p:cNvSpPr>
              <a:spLocks/>
            </p:cNvSpPr>
            <p:nvPr/>
          </p:nvSpPr>
          <p:spPr bwMode="auto">
            <a:xfrm>
              <a:off x="10835" y="2719"/>
              <a:ext cx="761" cy="1336"/>
            </a:xfrm>
            <a:custGeom>
              <a:avLst/>
              <a:gdLst/>
              <a:ahLst/>
              <a:cxnLst>
                <a:cxn ang="0">
                  <a:pos x="710" y="985"/>
                </a:cxn>
                <a:cxn ang="0">
                  <a:pos x="691" y="1088"/>
                </a:cxn>
                <a:cxn ang="0">
                  <a:pos x="668" y="1166"/>
                </a:cxn>
                <a:cxn ang="0">
                  <a:pos x="612" y="1180"/>
                </a:cxn>
                <a:cxn ang="0">
                  <a:pos x="348" y="976"/>
                </a:cxn>
                <a:cxn ang="0">
                  <a:pos x="538" y="795"/>
                </a:cxn>
                <a:cxn ang="0">
                  <a:pos x="663" y="654"/>
                </a:cxn>
                <a:cxn ang="0">
                  <a:pos x="738" y="527"/>
                </a:cxn>
                <a:cxn ang="0">
                  <a:pos x="761" y="390"/>
                </a:cxn>
                <a:cxn ang="0">
                  <a:pos x="719" y="215"/>
                </a:cxn>
                <a:cxn ang="0">
                  <a:pos x="612" y="83"/>
                </a:cxn>
                <a:cxn ang="0">
                  <a:pos x="450" y="10"/>
                </a:cxn>
                <a:cxn ang="0">
                  <a:pos x="264" y="10"/>
                </a:cxn>
                <a:cxn ang="0">
                  <a:pos x="125" y="88"/>
                </a:cxn>
                <a:cxn ang="0">
                  <a:pos x="32" y="215"/>
                </a:cxn>
                <a:cxn ang="0">
                  <a:pos x="0" y="366"/>
                </a:cxn>
                <a:cxn ang="0">
                  <a:pos x="23" y="444"/>
                </a:cxn>
                <a:cxn ang="0">
                  <a:pos x="69" y="473"/>
                </a:cxn>
                <a:cxn ang="0">
                  <a:pos x="97" y="478"/>
                </a:cxn>
                <a:cxn ang="0">
                  <a:pos x="148" y="464"/>
                </a:cxn>
                <a:cxn ang="0">
                  <a:pos x="190" y="415"/>
                </a:cxn>
                <a:cxn ang="0">
                  <a:pos x="190" y="332"/>
                </a:cxn>
                <a:cxn ang="0">
                  <a:pos x="139" y="273"/>
                </a:cxn>
                <a:cxn ang="0">
                  <a:pos x="74" y="268"/>
                </a:cxn>
                <a:cxn ang="0">
                  <a:pos x="148" y="142"/>
                </a:cxn>
                <a:cxn ang="0">
                  <a:pos x="264" y="73"/>
                </a:cxn>
                <a:cxn ang="0">
                  <a:pos x="399" y="73"/>
                </a:cxn>
                <a:cxn ang="0">
                  <a:pos x="501" y="142"/>
                </a:cxn>
                <a:cxn ang="0">
                  <a:pos x="566" y="254"/>
                </a:cxn>
                <a:cxn ang="0">
                  <a:pos x="584" y="390"/>
                </a:cxn>
                <a:cxn ang="0">
                  <a:pos x="524" y="624"/>
                </a:cxn>
                <a:cxn ang="0">
                  <a:pos x="385" y="834"/>
                </a:cxn>
                <a:cxn ang="0">
                  <a:pos x="9" y="1273"/>
                </a:cxn>
                <a:cxn ang="0">
                  <a:pos x="0" y="1288"/>
                </a:cxn>
                <a:cxn ang="0">
                  <a:pos x="705" y="1336"/>
                </a:cxn>
              </a:cxnLst>
              <a:rect l="0" t="0" r="r" b="b"/>
              <a:pathLst>
                <a:path w="761" h="1336">
                  <a:moveTo>
                    <a:pt x="761" y="985"/>
                  </a:moveTo>
                  <a:lnTo>
                    <a:pt x="710" y="985"/>
                  </a:lnTo>
                  <a:lnTo>
                    <a:pt x="700" y="1034"/>
                  </a:lnTo>
                  <a:lnTo>
                    <a:pt x="691" y="1088"/>
                  </a:lnTo>
                  <a:lnTo>
                    <a:pt x="682" y="1132"/>
                  </a:lnTo>
                  <a:lnTo>
                    <a:pt x="668" y="1166"/>
                  </a:lnTo>
                  <a:lnTo>
                    <a:pt x="649" y="1175"/>
                  </a:lnTo>
                  <a:lnTo>
                    <a:pt x="612" y="1180"/>
                  </a:lnTo>
                  <a:lnTo>
                    <a:pt x="144" y="1180"/>
                  </a:lnTo>
                  <a:lnTo>
                    <a:pt x="348" y="976"/>
                  </a:lnTo>
                  <a:lnTo>
                    <a:pt x="450" y="878"/>
                  </a:lnTo>
                  <a:lnTo>
                    <a:pt x="538" y="795"/>
                  </a:lnTo>
                  <a:lnTo>
                    <a:pt x="608" y="722"/>
                  </a:lnTo>
                  <a:lnTo>
                    <a:pt x="663" y="654"/>
                  </a:lnTo>
                  <a:lnTo>
                    <a:pt x="705" y="590"/>
                  </a:lnTo>
                  <a:lnTo>
                    <a:pt x="738" y="527"/>
                  </a:lnTo>
                  <a:lnTo>
                    <a:pt x="751" y="464"/>
                  </a:lnTo>
                  <a:lnTo>
                    <a:pt x="761" y="390"/>
                  </a:lnTo>
                  <a:lnTo>
                    <a:pt x="751" y="298"/>
                  </a:lnTo>
                  <a:lnTo>
                    <a:pt x="719" y="215"/>
                  </a:lnTo>
                  <a:lnTo>
                    <a:pt x="673" y="142"/>
                  </a:lnTo>
                  <a:lnTo>
                    <a:pt x="612" y="83"/>
                  </a:lnTo>
                  <a:lnTo>
                    <a:pt x="538" y="39"/>
                  </a:lnTo>
                  <a:lnTo>
                    <a:pt x="450" y="10"/>
                  </a:lnTo>
                  <a:lnTo>
                    <a:pt x="352" y="0"/>
                  </a:lnTo>
                  <a:lnTo>
                    <a:pt x="264" y="10"/>
                  </a:lnTo>
                  <a:lnTo>
                    <a:pt x="190" y="44"/>
                  </a:lnTo>
                  <a:lnTo>
                    <a:pt x="125" y="88"/>
                  </a:lnTo>
                  <a:lnTo>
                    <a:pt x="69" y="147"/>
                  </a:lnTo>
                  <a:lnTo>
                    <a:pt x="32" y="215"/>
                  </a:lnTo>
                  <a:lnTo>
                    <a:pt x="4" y="288"/>
                  </a:lnTo>
                  <a:lnTo>
                    <a:pt x="0" y="366"/>
                  </a:lnTo>
                  <a:lnTo>
                    <a:pt x="4" y="415"/>
                  </a:lnTo>
                  <a:lnTo>
                    <a:pt x="23" y="444"/>
                  </a:lnTo>
                  <a:lnTo>
                    <a:pt x="46" y="464"/>
                  </a:lnTo>
                  <a:lnTo>
                    <a:pt x="69" y="473"/>
                  </a:lnTo>
                  <a:lnTo>
                    <a:pt x="88" y="478"/>
                  </a:lnTo>
                  <a:lnTo>
                    <a:pt x="97" y="478"/>
                  </a:lnTo>
                  <a:lnTo>
                    <a:pt x="120" y="473"/>
                  </a:lnTo>
                  <a:lnTo>
                    <a:pt x="148" y="464"/>
                  </a:lnTo>
                  <a:lnTo>
                    <a:pt x="172" y="444"/>
                  </a:lnTo>
                  <a:lnTo>
                    <a:pt x="190" y="415"/>
                  </a:lnTo>
                  <a:lnTo>
                    <a:pt x="199" y="371"/>
                  </a:lnTo>
                  <a:lnTo>
                    <a:pt x="190" y="332"/>
                  </a:lnTo>
                  <a:lnTo>
                    <a:pt x="172" y="298"/>
                  </a:lnTo>
                  <a:lnTo>
                    <a:pt x="139" y="273"/>
                  </a:lnTo>
                  <a:lnTo>
                    <a:pt x="97" y="268"/>
                  </a:lnTo>
                  <a:lnTo>
                    <a:pt x="74" y="268"/>
                  </a:lnTo>
                  <a:lnTo>
                    <a:pt x="107" y="195"/>
                  </a:lnTo>
                  <a:lnTo>
                    <a:pt x="148" y="142"/>
                  </a:lnTo>
                  <a:lnTo>
                    <a:pt x="204" y="98"/>
                  </a:lnTo>
                  <a:lnTo>
                    <a:pt x="264" y="73"/>
                  </a:lnTo>
                  <a:lnTo>
                    <a:pt x="329" y="64"/>
                  </a:lnTo>
                  <a:lnTo>
                    <a:pt x="399" y="73"/>
                  </a:lnTo>
                  <a:lnTo>
                    <a:pt x="455" y="98"/>
                  </a:lnTo>
                  <a:lnTo>
                    <a:pt x="501" y="142"/>
                  </a:lnTo>
                  <a:lnTo>
                    <a:pt x="538" y="195"/>
                  </a:lnTo>
                  <a:lnTo>
                    <a:pt x="566" y="254"/>
                  </a:lnTo>
                  <a:lnTo>
                    <a:pt x="580" y="322"/>
                  </a:lnTo>
                  <a:lnTo>
                    <a:pt x="584" y="390"/>
                  </a:lnTo>
                  <a:lnTo>
                    <a:pt x="571" y="507"/>
                  </a:lnTo>
                  <a:lnTo>
                    <a:pt x="524" y="624"/>
                  </a:lnTo>
                  <a:lnTo>
                    <a:pt x="459" y="737"/>
                  </a:lnTo>
                  <a:lnTo>
                    <a:pt x="385" y="834"/>
                  </a:lnTo>
                  <a:lnTo>
                    <a:pt x="18" y="1263"/>
                  </a:lnTo>
                  <a:lnTo>
                    <a:pt x="9" y="1273"/>
                  </a:lnTo>
                  <a:lnTo>
                    <a:pt x="4" y="1283"/>
                  </a:lnTo>
                  <a:lnTo>
                    <a:pt x="0" y="1288"/>
                  </a:lnTo>
                  <a:lnTo>
                    <a:pt x="0" y="1336"/>
                  </a:lnTo>
                  <a:lnTo>
                    <a:pt x="705" y="1336"/>
                  </a:lnTo>
                  <a:lnTo>
                    <a:pt x="761" y="9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71" name="Freeform 51"/>
            <p:cNvSpPr>
              <a:spLocks/>
            </p:cNvSpPr>
            <p:nvPr/>
          </p:nvSpPr>
          <p:spPr bwMode="auto">
            <a:xfrm>
              <a:off x="11851" y="3841"/>
              <a:ext cx="223" cy="600"/>
            </a:xfrm>
            <a:custGeom>
              <a:avLst/>
              <a:gdLst/>
              <a:ahLst/>
              <a:cxnLst>
                <a:cxn ang="0">
                  <a:pos x="223" y="214"/>
                </a:cxn>
                <a:cxn ang="0">
                  <a:pos x="218" y="141"/>
                </a:cxn>
                <a:cxn ang="0">
                  <a:pos x="204" y="83"/>
                </a:cxn>
                <a:cxn ang="0">
                  <a:pos x="176" y="39"/>
                </a:cxn>
                <a:cxn ang="0">
                  <a:pos x="144" y="10"/>
                </a:cxn>
                <a:cxn ang="0">
                  <a:pos x="102" y="0"/>
                </a:cxn>
                <a:cxn ang="0">
                  <a:pos x="60" y="10"/>
                </a:cxn>
                <a:cxn ang="0">
                  <a:pos x="28" y="34"/>
                </a:cxn>
                <a:cxn ang="0">
                  <a:pos x="9" y="68"/>
                </a:cxn>
                <a:cxn ang="0">
                  <a:pos x="0" y="107"/>
                </a:cxn>
                <a:cxn ang="0">
                  <a:pos x="9" y="146"/>
                </a:cxn>
                <a:cxn ang="0">
                  <a:pos x="28" y="180"/>
                </a:cxn>
                <a:cxn ang="0">
                  <a:pos x="60" y="205"/>
                </a:cxn>
                <a:cxn ang="0">
                  <a:pos x="102" y="214"/>
                </a:cxn>
                <a:cxn ang="0">
                  <a:pos x="121" y="214"/>
                </a:cxn>
                <a:cxn ang="0">
                  <a:pos x="139" y="210"/>
                </a:cxn>
                <a:cxn ang="0">
                  <a:pos x="153" y="200"/>
                </a:cxn>
                <a:cxn ang="0">
                  <a:pos x="172" y="190"/>
                </a:cxn>
                <a:cxn ang="0">
                  <a:pos x="181" y="180"/>
                </a:cxn>
                <a:cxn ang="0">
                  <a:pos x="181" y="214"/>
                </a:cxn>
                <a:cxn ang="0">
                  <a:pos x="172" y="317"/>
                </a:cxn>
                <a:cxn ang="0">
                  <a:pos x="139" y="409"/>
                </a:cxn>
                <a:cxn ang="0">
                  <a:pos x="102" y="487"/>
                </a:cxn>
                <a:cxn ang="0">
                  <a:pos x="51" y="546"/>
                </a:cxn>
                <a:cxn ang="0">
                  <a:pos x="42" y="556"/>
                </a:cxn>
                <a:cxn ang="0">
                  <a:pos x="37" y="566"/>
                </a:cxn>
                <a:cxn ang="0">
                  <a:pos x="32" y="570"/>
                </a:cxn>
                <a:cxn ang="0">
                  <a:pos x="32" y="590"/>
                </a:cxn>
                <a:cxn ang="0">
                  <a:pos x="37" y="595"/>
                </a:cxn>
                <a:cxn ang="0">
                  <a:pos x="46" y="600"/>
                </a:cxn>
                <a:cxn ang="0">
                  <a:pos x="51" y="600"/>
                </a:cxn>
                <a:cxn ang="0">
                  <a:pos x="69" y="590"/>
                </a:cxn>
                <a:cxn ang="0">
                  <a:pos x="93" y="566"/>
                </a:cxn>
                <a:cxn ang="0">
                  <a:pos x="130" y="522"/>
                </a:cxn>
                <a:cxn ang="0">
                  <a:pos x="162" y="463"/>
                </a:cxn>
                <a:cxn ang="0">
                  <a:pos x="195" y="390"/>
                </a:cxn>
                <a:cxn ang="0">
                  <a:pos x="218" y="307"/>
                </a:cxn>
                <a:cxn ang="0">
                  <a:pos x="223" y="214"/>
                </a:cxn>
              </a:cxnLst>
              <a:rect l="0" t="0" r="r" b="b"/>
              <a:pathLst>
                <a:path w="223" h="600">
                  <a:moveTo>
                    <a:pt x="223" y="214"/>
                  </a:moveTo>
                  <a:lnTo>
                    <a:pt x="218" y="141"/>
                  </a:lnTo>
                  <a:lnTo>
                    <a:pt x="204" y="83"/>
                  </a:lnTo>
                  <a:lnTo>
                    <a:pt x="176" y="39"/>
                  </a:lnTo>
                  <a:lnTo>
                    <a:pt x="144" y="10"/>
                  </a:lnTo>
                  <a:lnTo>
                    <a:pt x="102" y="0"/>
                  </a:lnTo>
                  <a:lnTo>
                    <a:pt x="60" y="10"/>
                  </a:lnTo>
                  <a:lnTo>
                    <a:pt x="28" y="34"/>
                  </a:lnTo>
                  <a:lnTo>
                    <a:pt x="9" y="68"/>
                  </a:lnTo>
                  <a:lnTo>
                    <a:pt x="0" y="107"/>
                  </a:lnTo>
                  <a:lnTo>
                    <a:pt x="9" y="146"/>
                  </a:lnTo>
                  <a:lnTo>
                    <a:pt x="28" y="180"/>
                  </a:lnTo>
                  <a:lnTo>
                    <a:pt x="60" y="205"/>
                  </a:lnTo>
                  <a:lnTo>
                    <a:pt x="102" y="214"/>
                  </a:lnTo>
                  <a:lnTo>
                    <a:pt x="121" y="214"/>
                  </a:lnTo>
                  <a:lnTo>
                    <a:pt x="139" y="210"/>
                  </a:lnTo>
                  <a:lnTo>
                    <a:pt x="153" y="200"/>
                  </a:lnTo>
                  <a:lnTo>
                    <a:pt x="172" y="190"/>
                  </a:lnTo>
                  <a:lnTo>
                    <a:pt x="181" y="180"/>
                  </a:lnTo>
                  <a:lnTo>
                    <a:pt x="181" y="214"/>
                  </a:lnTo>
                  <a:lnTo>
                    <a:pt x="172" y="317"/>
                  </a:lnTo>
                  <a:lnTo>
                    <a:pt x="139" y="409"/>
                  </a:lnTo>
                  <a:lnTo>
                    <a:pt x="102" y="487"/>
                  </a:lnTo>
                  <a:lnTo>
                    <a:pt x="51" y="546"/>
                  </a:lnTo>
                  <a:lnTo>
                    <a:pt x="42" y="556"/>
                  </a:lnTo>
                  <a:lnTo>
                    <a:pt x="37" y="566"/>
                  </a:lnTo>
                  <a:lnTo>
                    <a:pt x="32" y="570"/>
                  </a:lnTo>
                  <a:lnTo>
                    <a:pt x="32" y="590"/>
                  </a:lnTo>
                  <a:lnTo>
                    <a:pt x="37" y="595"/>
                  </a:lnTo>
                  <a:lnTo>
                    <a:pt x="46" y="600"/>
                  </a:lnTo>
                  <a:lnTo>
                    <a:pt x="51" y="600"/>
                  </a:lnTo>
                  <a:lnTo>
                    <a:pt x="69" y="590"/>
                  </a:lnTo>
                  <a:lnTo>
                    <a:pt x="93" y="566"/>
                  </a:lnTo>
                  <a:lnTo>
                    <a:pt x="130" y="522"/>
                  </a:lnTo>
                  <a:lnTo>
                    <a:pt x="162" y="463"/>
                  </a:lnTo>
                  <a:lnTo>
                    <a:pt x="195" y="390"/>
                  </a:lnTo>
                  <a:lnTo>
                    <a:pt x="218" y="307"/>
                  </a:lnTo>
                  <a:lnTo>
                    <a:pt x="223" y="2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72" name="Freeform 52"/>
            <p:cNvSpPr>
              <a:spLocks/>
            </p:cNvSpPr>
            <p:nvPr/>
          </p:nvSpPr>
          <p:spPr bwMode="auto">
            <a:xfrm>
              <a:off x="12700" y="3841"/>
              <a:ext cx="204" cy="214"/>
            </a:xfrm>
            <a:custGeom>
              <a:avLst/>
              <a:gdLst/>
              <a:ahLst/>
              <a:cxnLst>
                <a:cxn ang="0">
                  <a:pos x="204" y="107"/>
                </a:cxn>
                <a:cxn ang="0">
                  <a:pos x="190" y="53"/>
                </a:cxn>
                <a:cxn ang="0">
                  <a:pos x="153" y="14"/>
                </a:cxn>
                <a:cxn ang="0">
                  <a:pos x="102" y="0"/>
                </a:cxn>
                <a:cxn ang="0">
                  <a:pos x="51" y="14"/>
                </a:cxn>
                <a:cxn ang="0">
                  <a:pos x="14" y="53"/>
                </a:cxn>
                <a:cxn ang="0">
                  <a:pos x="0" y="107"/>
                </a:cxn>
                <a:cxn ang="0">
                  <a:pos x="14" y="161"/>
                </a:cxn>
                <a:cxn ang="0">
                  <a:pos x="51" y="200"/>
                </a:cxn>
                <a:cxn ang="0">
                  <a:pos x="102" y="214"/>
                </a:cxn>
                <a:cxn ang="0">
                  <a:pos x="144" y="205"/>
                </a:cxn>
                <a:cxn ang="0">
                  <a:pos x="172" y="185"/>
                </a:cxn>
                <a:cxn ang="0">
                  <a:pos x="195" y="151"/>
                </a:cxn>
                <a:cxn ang="0">
                  <a:pos x="204" y="107"/>
                </a:cxn>
              </a:cxnLst>
              <a:rect l="0" t="0" r="r" b="b"/>
              <a:pathLst>
                <a:path w="204" h="214">
                  <a:moveTo>
                    <a:pt x="204" y="107"/>
                  </a:moveTo>
                  <a:lnTo>
                    <a:pt x="190" y="53"/>
                  </a:lnTo>
                  <a:lnTo>
                    <a:pt x="153" y="14"/>
                  </a:lnTo>
                  <a:lnTo>
                    <a:pt x="102" y="0"/>
                  </a:lnTo>
                  <a:lnTo>
                    <a:pt x="51" y="14"/>
                  </a:lnTo>
                  <a:lnTo>
                    <a:pt x="14" y="53"/>
                  </a:lnTo>
                  <a:lnTo>
                    <a:pt x="0" y="107"/>
                  </a:lnTo>
                  <a:lnTo>
                    <a:pt x="14" y="161"/>
                  </a:lnTo>
                  <a:lnTo>
                    <a:pt x="51" y="200"/>
                  </a:lnTo>
                  <a:lnTo>
                    <a:pt x="102" y="214"/>
                  </a:lnTo>
                  <a:lnTo>
                    <a:pt x="144" y="205"/>
                  </a:lnTo>
                  <a:lnTo>
                    <a:pt x="172" y="185"/>
                  </a:lnTo>
                  <a:lnTo>
                    <a:pt x="195" y="151"/>
                  </a:lnTo>
                  <a:lnTo>
                    <a:pt x="204" y="10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73" name="Freeform 53"/>
            <p:cNvSpPr>
              <a:spLocks/>
            </p:cNvSpPr>
            <p:nvPr/>
          </p:nvSpPr>
          <p:spPr bwMode="auto">
            <a:xfrm>
              <a:off x="13549" y="3841"/>
              <a:ext cx="204" cy="214"/>
            </a:xfrm>
            <a:custGeom>
              <a:avLst/>
              <a:gdLst/>
              <a:ahLst/>
              <a:cxnLst>
                <a:cxn ang="0">
                  <a:pos x="204" y="107"/>
                </a:cxn>
                <a:cxn ang="0">
                  <a:pos x="190" y="53"/>
                </a:cxn>
                <a:cxn ang="0">
                  <a:pos x="153" y="14"/>
                </a:cxn>
                <a:cxn ang="0">
                  <a:pos x="102" y="0"/>
                </a:cxn>
                <a:cxn ang="0">
                  <a:pos x="51" y="14"/>
                </a:cxn>
                <a:cxn ang="0">
                  <a:pos x="14" y="53"/>
                </a:cxn>
                <a:cxn ang="0">
                  <a:pos x="0" y="107"/>
                </a:cxn>
                <a:cxn ang="0">
                  <a:pos x="14" y="161"/>
                </a:cxn>
                <a:cxn ang="0">
                  <a:pos x="51" y="200"/>
                </a:cxn>
                <a:cxn ang="0">
                  <a:pos x="102" y="214"/>
                </a:cxn>
                <a:cxn ang="0">
                  <a:pos x="144" y="205"/>
                </a:cxn>
                <a:cxn ang="0">
                  <a:pos x="172" y="185"/>
                </a:cxn>
                <a:cxn ang="0">
                  <a:pos x="195" y="151"/>
                </a:cxn>
                <a:cxn ang="0">
                  <a:pos x="204" y="107"/>
                </a:cxn>
              </a:cxnLst>
              <a:rect l="0" t="0" r="r" b="b"/>
              <a:pathLst>
                <a:path w="204" h="214">
                  <a:moveTo>
                    <a:pt x="204" y="107"/>
                  </a:moveTo>
                  <a:lnTo>
                    <a:pt x="190" y="53"/>
                  </a:lnTo>
                  <a:lnTo>
                    <a:pt x="153" y="14"/>
                  </a:lnTo>
                  <a:lnTo>
                    <a:pt x="102" y="0"/>
                  </a:lnTo>
                  <a:lnTo>
                    <a:pt x="51" y="14"/>
                  </a:lnTo>
                  <a:lnTo>
                    <a:pt x="14" y="53"/>
                  </a:lnTo>
                  <a:lnTo>
                    <a:pt x="0" y="107"/>
                  </a:lnTo>
                  <a:lnTo>
                    <a:pt x="14" y="161"/>
                  </a:lnTo>
                  <a:lnTo>
                    <a:pt x="51" y="200"/>
                  </a:lnTo>
                  <a:lnTo>
                    <a:pt x="102" y="214"/>
                  </a:lnTo>
                  <a:lnTo>
                    <a:pt x="144" y="205"/>
                  </a:lnTo>
                  <a:lnTo>
                    <a:pt x="172" y="185"/>
                  </a:lnTo>
                  <a:lnTo>
                    <a:pt x="195" y="151"/>
                  </a:lnTo>
                  <a:lnTo>
                    <a:pt x="204" y="10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74" name="Freeform 54"/>
            <p:cNvSpPr>
              <a:spLocks/>
            </p:cNvSpPr>
            <p:nvPr/>
          </p:nvSpPr>
          <p:spPr bwMode="auto">
            <a:xfrm>
              <a:off x="14398" y="3841"/>
              <a:ext cx="204" cy="214"/>
            </a:xfrm>
            <a:custGeom>
              <a:avLst/>
              <a:gdLst/>
              <a:ahLst/>
              <a:cxnLst>
                <a:cxn ang="0">
                  <a:pos x="204" y="107"/>
                </a:cxn>
                <a:cxn ang="0">
                  <a:pos x="190" y="53"/>
                </a:cxn>
                <a:cxn ang="0">
                  <a:pos x="153" y="14"/>
                </a:cxn>
                <a:cxn ang="0">
                  <a:pos x="102" y="0"/>
                </a:cxn>
                <a:cxn ang="0">
                  <a:pos x="51" y="14"/>
                </a:cxn>
                <a:cxn ang="0">
                  <a:pos x="14" y="53"/>
                </a:cxn>
                <a:cxn ang="0">
                  <a:pos x="0" y="107"/>
                </a:cxn>
                <a:cxn ang="0">
                  <a:pos x="14" y="161"/>
                </a:cxn>
                <a:cxn ang="0">
                  <a:pos x="51" y="200"/>
                </a:cxn>
                <a:cxn ang="0">
                  <a:pos x="102" y="214"/>
                </a:cxn>
                <a:cxn ang="0">
                  <a:pos x="144" y="205"/>
                </a:cxn>
                <a:cxn ang="0">
                  <a:pos x="172" y="185"/>
                </a:cxn>
                <a:cxn ang="0">
                  <a:pos x="195" y="151"/>
                </a:cxn>
                <a:cxn ang="0">
                  <a:pos x="204" y="107"/>
                </a:cxn>
              </a:cxnLst>
              <a:rect l="0" t="0" r="r" b="b"/>
              <a:pathLst>
                <a:path w="204" h="214">
                  <a:moveTo>
                    <a:pt x="204" y="107"/>
                  </a:moveTo>
                  <a:lnTo>
                    <a:pt x="190" y="53"/>
                  </a:lnTo>
                  <a:lnTo>
                    <a:pt x="153" y="14"/>
                  </a:lnTo>
                  <a:lnTo>
                    <a:pt x="102" y="0"/>
                  </a:lnTo>
                  <a:lnTo>
                    <a:pt x="51" y="14"/>
                  </a:lnTo>
                  <a:lnTo>
                    <a:pt x="14" y="53"/>
                  </a:lnTo>
                  <a:lnTo>
                    <a:pt x="0" y="107"/>
                  </a:lnTo>
                  <a:lnTo>
                    <a:pt x="14" y="161"/>
                  </a:lnTo>
                  <a:lnTo>
                    <a:pt x="51" y="200"/>
                  </a:lnTo>
                  <a:lnTo>
                    <a:pt x="102" y="214"/>
                  </a:lnTo>
                  <a:lnTo>
                    <a:pt x="144" y="205"/>
                  </a:lnTo>
                  <a:lnTo>
                    <a:pt x="172" y="185"/>
                  </a:lnTo>
                  <a:lnTo>
                    <a:pt x="195" y="151"/>
                  </a:lnTo>
                  <a:lnTo>
                    <a:pt x="204" y="10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75" name="Freeform 55"/>
            <p:cNvSpPr>
              <a:spLocks/>
            </p:cNvSpPr>
            <p:nvPr/>
          </p:nvSpPr>
          <p:spPr bwMode="auto">
            <a:xfrm>
              <a:off x="15201" y="3841"/>
              <a:ext cx="222" cy="600"/>
            </a:xfrm>
            <a:custGeom>
              <a:avLst/>
              <a:gdLst/>
              <a:ahLst/>
              <a:cxnLst>
                <a:cxn ang="0">
                  <a:pos x="222" y="214"/>
                </a:cxn>
                <a:cxn ang="0">
                  <a:pos x="218" y="141"/>
                </a:cxn>
                <a:cxn ang="0">
                  <a:pos x="204" y="83"/>
                </a:cxn>
                <a:cxn ang="0">
                  <a:pos x="176" y="39"/>
                </a:cxn>
                <a:cxn ang="0">
                  <a:pos x="143" y="10"/>
                </a:cxn>
                <a:cxn ang="0">
                  <a:pos x="102" y="0"/>
                </a:cxn>
                <a:cxn ang="0">
                  <a:pos x="60" y="10"/>
                </a:cxn>
                <a:cxn ang="0">
                  <a:pos x="27" y="34"/>
                </a:cxn>
                <a:cxn ang="0">
                  <a:pos x="9" y="68"/>
                </a:cxn>
                <a:cxn ang="0">
                  <a:pos x="0" y="107"/>
                </a:cxn>
                <a:cxn ang="0">
                  <a:pos x="9" y="146"/>
                </a:cxn>
                <a:cxn ang="0">
                  <a:pos x="27" y="180"/>
                </a:cxn>
                <a:cxn ang="0">
                  <a:pos x="60" y="205"/>
                </a:cxn>
                <a:cxn ang="0">
                  <a:pos x="102" y="214"/>
                </a:cxn>
                <a:cxn ang="0">
                  <a:pos x="120" y="214"/>
                </a:cxn>
                <a:cxn ang="0">
                  <a:pos x="139" y="210"/>
                </a:cxn>
                <a:cxn ang="0">
                  <a:pos x="153" y="200"/>
                </a:cxn>
                <a:cxn ang="0">
                  <a:pos x="171" y="190"/>
                </a:cxn>
                <a:cxn ang="0">
                  <a:pos x="181" y="180"/>
                </a:cxn>
                <a:cxn ang="0">
                  <a:pos x="181" y="214"/>
                </a:cxn>
                <a:cxn ang="0">
                  <a:pos x="171" y="317"/>
                </a:cxn>
                <a:cxn ang="0">
                  <a:pos x="139" y="409"/>
                </a:cxn>
                <a:cxn ang="0">
                  <a:pos x="102" y="487"/>
                </a:cxn>
                <a:cxn ang="0">
                  <a:pos x="51" y="546"/>
                </a:cxn>
                <a:cxn ang="0">
                  <a:pos x="41" y="556"/>
                </a:cxn>
                <a:cxn ang="0">
                  <a:pos x="37" y="566"/>
                </a:cxn>
                <a:cxn ang="0">
                  <a:pos x="32" y="570"/>
                </a:cxn>
                <a:cxn ang="0">
                  <a:pos x="32" y="590"/>
                </a:cxn>
                <a:cxn ang="0">
                  <a:pos x="37" y="595"/>
                </a:cxn>
                <a:cxn ang="0">
                  <a:pos x="46" y="600"/>
                </a:cxn>
                <a:cxn ang="0">
                  <a:pos x="51" y="600"/>
                </a:cxn>
                <a:cxn ang="0">
                  <a:pos x="69" y="590"/>
                </a:cxn>
                <a:cxn ang="0">
                  <a:pos x="92" y="566"/>
                </a:cxn>
                <a:cxn ang="0">
                  <a:pos x="130" y="522"/>
                </a:cxn>
                <a:cxn ang="0">
                  <a:pos x="162" y="463"/>
                </a:cxn>
                <a:cxn ang="0">
                  <a:pos x="194" y="390"/>
                </a:cxn>
                <a:cxn ang="0">
                  <a:pos x="218" y="307"/>
                </a:cxn>
                <a:cxn ang="0">
                  <a:pos x="222" y="214"/>
                </a:cxn>
              </a:cxnLst>
              <a:rect l="0" t="0" r="r" b="b"/>
              <a:pathLst>
                <a:path w="222" h="600">
                  <a:moveTo>
                    <a:pt x="222" y="214"/>
                  </a:moveTo>
                  <a:lnTo>
                    <a:pt x="218" y="141"/>
                  </a:lnTo>
                  <a:lnTo>
                    <a:pt x="204" y="83"/>
                  </a:lnTo>
                  <a:lnTo>
                    <a:pt x="176" y="39"/>
                  </a:lnTo>
                  <a:lnTo>
                    <a:pt x="143" y="10"/>
                  </a:lnTo>
                  <a:lnTo>
                    <a:pt x="102" y="0"/>
                  </a:lnTo>
                  <a:lnTo>
                    <a:pt x="60" y="10"/>
                  </a:lnTo>
                  <a:lnTo>
                    <a:pt x="27" y="34"/>
                  </a:lnTo>
                  <a:lnTo>
                    <a:pt x="9" y="68"/>
                  </a:lnTo>
                  <a:lnTo>
                    <a:pt x="0" y="107"/>
                  </a:lnTo>
                  <a:lnTo>
                    <a:pt x="9" y="146"/>
                  </a:lnTo>
                  <a:lnTo>
                    <a:pt x="27" y="180"/>
                  </a:lnTo>
                  <a:lnTo>
                    <a:pt x="60" y="205"/>
                  </a:lnTo>
                  <a:lnTo>
                    <a:pt x="102" y="214"/>
                  </a:lnTo>
                  <a:lnTo>
                    <a:pt x="120" y="214"/>
                  </a:lnTo>
                  <a:lnTo>
                    <a:pt x="139" y="210"/>
                  </a:lnTo>
                  <a:lnTo>
                    <a:pt x="153" y="200"/>
                  </a:lnTo>
                  <a:lnTo>
                    <a:pt x="171" y="190"/>
                  </a:lnTo>
                  <a:lnTo>
                    <a:pt x="181" y="180"/>
                  </a:lnTo>
                  <a:lnTo>
                    <a:pt x="181" y="214"/>
                  </a:lnTo>
                  <a:lnTo>
                    <a:pt x="171" y="317"/>
                  </a:lnTo>
                  <a:lnTo>
                    <a:pt x="139" y="409"/>
                  </a:lnTo>
                  <a:lnTo>
                    <a:pt x="102" y="487"/>
                  </a:lnTo>
                  <a:lnTo>
                    <a:pt x="51" y="546"/>
                  </a:lnTo>
                  <a:lnTo>
                    <a:pt x="41" y="556"/>
                  </a:lnTo>
                  <a:lnTo>
                    <a:pt x="37" y="566"/>
                  </a:lnTo>
                  <a:lnTo>
                    <a:pt x="32" y="570"/>
                  </a:lnTo>
                  <a:lnTo>
                    <a:pt x="32" y="590"/>
                  </a:lnTo>
                  <a:lnTo>
                    <a:pt x="37" y="595"/>
                  </a:lnTo>
                  <a:lnTo>
                    <a:pt x="46" y="600"/>
                  </a:lnTo>
                  <a:lnTo>
                    <a:pt x="51" y="600"/>
                  </a:lnTo>
                  <a:lnTo>
                    <a:pt x="69" y="590"/>
                  </a:lnTo>
                  <a:lnTo>
                    <a:pt x="92" y="566"/>
                  </a:lnTo>
                  <a:lnTo>
                    <a:pt x="130" y="522"/>
                  </a:lnTo>
                  <a:lnTo>
                    <a:pt x="162" y="463"/>
                  </a:lnTo>
                  <a:lnTo>
                    <a:pt x="194" y="390"/>
                  </a:lnTo>
                  <a:lnTo>
                    <a:pt x="218" y="307"/>
                  </a:lnTo>
                  <a:lnTo>
                    <a:pt x="222" y="2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76" name="Freeform 56"/>
            <p:cNvSpPr>
              <a:spLocks/>
            </p:cNvSpPr>
            <p:nvPr/>
          </p:nvSpPr>
          <p:spPr bwMode="auto">
            <a:xfrm>
              <a:off x="15985" y="2641"/>
              <a:ext cx="1350" cy="1458"/>
            </a:xfrm>
            <a:custGeom>
              <a:avLst/>
              <a:gdLst/>
              <a:ahLst/>
              <a:cxnLst>
                <a:cxn ang="0">
                  <a:pos x="1350" y="10"/>
                </a:cxn>
                <a:cxn ang="0">
                  <a:pos x="1341" y="5"/>
                </a:cxn>
                <a:cxn ang="0">
                  <a:pos x="1327" y="0"/>
                </a:cxn>
                <a:cxn ang="0">
                  <a:pos x="1317" y="5"/>
                </a:cxn>
                <a:cxn ang="0">
                  <a:pos x="1303" y="25"/>
                </a:cxn>
                <a:cxn ang="0">
                  <a:pos x="1155" y="161"/>
                </a:cxn>
                <a:cxn ang="0">
                  <a:pos x="1104" y="98"/>
                </a:cxn>
                <a:cxn ang="0">
                  <a:pos x="1002" y="34"/>
                </a:cxn>
                <a:cxn ang="0">
                  <a:pos x="853" y="0"/>
                </a:cxn>
                <a:cxn ang="0">
                  <a:pos x="575" y="64"/>
                </a:cxn>
                <a:cxn ang="0">
                  <a:pos x="320" y="225"/>
                </a:cxn>
                <a:cxn ang="0">
                  <a:pos x="125" y="468"/>
                </a:cxn>
                <a:cxn ang="0">
                  <a:pos x="14" y="756"/>
                </a:cxn>
                <a:cxn ang="0">
                  <a:pos x="9" y="1024"/>
                </a:cxn>
                <a:cxn ang="0">
                  <a:pos x="83" y="1229"/>
                </a:cxn>
                <a:cxn ang="0">
                  <a:pos x="222" y="1371"/>
                </a:cxn>
                <a:cxn ang="0">
                  <a:pos x="408" y="1449"/>
                </a:cxn>
                <a:cxn ang="0">
                  <a:pos x="635" y="1444"/>
                </a:cxn>
                <a:cxn ang="0">
                  <a:pos x="844" y="1351"/>
                </a:cxn>
                <a:cxn ang="0">
                  <a:pos x="1002" y="1205"/>
                </a:cxn>
                <a:cxn ang="0">
                  <a:pos x="1099" y="1049"/>
                </a:cxn>
                <a:cxn ang="0">
                  <a:pos x="1136" y="932"/>
                </a:cxn>
                <a:cxn ang="0">
                  <a:pos x="1127" y="917"/>
                </a:cxn>
                <a:cxn ang="0">
                  <a:pos x="1104" y="912"/>
                </a:cxn>
                <a:cxn ang="0">
                  <a:pos x="1090" y="922"/>
                </a:cxn>
                <a:cxn ang="0">
                  <a:pos x="1076" y="976"/>
                </a:cxn>
                <a:cxn ang="0">
                  <a:pos x="1016" y="1107"/>
                </a:cxn>
                <a:cxn ang="0">
                  <a:pos x="895" y="1249"/>
                </a:cxn>
                <a:cxn ang="0">
                  <a:pos x="710" y="1366"/>
                </a:cxn>
                <a:cxn ang="0">
                  <a:pos x="543" y="1395"/>
                </a:cxn>
                <a:cxn ang="0">
                  <a:pos x="427" y="1380"/>
                </a:cxn>
                <a:cxn ang="0">
                  <a:pos x="320" y="1327"/>
                </a:cxn>
                <a:cxn ang="0">
                  <a:pos x="232" y="1224"/>
                </a:cxn>
                <a:cxn ang="0">
                  <a:pos x="176" y="1078"/>
                </a:cxn>
                <a:cxn ang="0">
                  <a:pos x="176" y="917"/>
                </a:cxn>
                <a:cxn ang="0">
                  <a:pos x="204" y="741"/>
                </a:cxn>
                <a:cxn ang="0">
                  <a:pos x="273" y="522"/>
                </a:cxn>
                <a:cxn ang="0">
                  <a:pos x="403" y="307"/>
                </a:cxn>
                <a:cxn ang="0">
                  <a:pos x="566" y="161"/>
                </a:cxn>
                <a:cxn ang="0">
                  <a:pos x="765" y="73"/>
                </a:cxn>
                <a:cxn ang="0">
                  <a:pos x="946" y="73"/>
                </a:cxn>
                <a:cxn ang="0">
                  <a:pos x="1071" y="142"/>
                </a:cxn>
                <a:cxn ang="0">
                  <a:pos x="1146" y="273"/>
                </a:cxn>
                <a:cxn ang="0">
                  <a:pos x="1174" y="449"/>
                </a:cxn>
                <a:cxn ang="0">
                  <a:pos x="1169" y="522"/>
                </a:cxn>
                <a:cxn ang="0">
                  <a:pos x="1178" y="571"/>
                </a:cxn>
                <a:cxn ang="0">
                  <a:pos x="1225" y="561"/>
                </a:cxn>
                <a:cxn ang="0">
                  <a:pos x="1229" y="532"/>
                </a:cxn>
              </a:cxnLst>
              <a:rect l="0" t="0" r="r" b="b"/>
              <a:pathLst>
                <a:path w="1350" h="1458">
                  <a:moveTo>
                    <a:pt x="1350" y="20"/>
                  </a:moveTo>
                  <a:lnTo>
                    <a:pt x="1350" y="10"/>
                  </a:lnTo>
                  <a:lnTo>
                    <a:pt x="1345" y="5"/>
                  </a:lnTo>
                  <a:lnTo>
                    <a:pt x="1341" y="5"/>
                  </a:lnTo>
                  <a:lnTo>
                    <a:pt x="1331" y="0"/>
                  </a:lnTo>
                  <a:lnTo>
                    <a:pt x="1327" y="0"/>
                  </a:lnTo>
                  <a:lnTo>
                    <a:pt x="1322" y="5"/>
                  </a:lnTo>
                  <a:lnTo>
                    <a:pt x="1317" y="5"/>
                  </a:lnTo>
                  <a:lnTo>
                    <a:pt x="1313" y="15"/>
                  </a:lnTo>
                  <a:lnTo>
                    <a:pt x="1303" y="25"/>
                  </a:lnTo>
                  <a:lnTo>
                    <a:pt x="1169" y="181"/>
                  </a:lnTo>
                  <a:lnTo>
                    <a:pt x="1155" y="161"/>
                  </a:lnTo>
                  <a:lnTo>
                    <a:pt x="1136" y="132"/>
                  </a:lnTo>
                  <a:lnTo>
                    <a:pt x="1104" y="98"/>
                  </a:lnTo>
                  <a:lnTo>
                    <a:pt x="1062" y="64"/>
                  </a:lnTo>
                  <a:lnTo>
                    <a:pt x="1002" y="34"/>
                  </a:lnTo>
                  <a:lnTo>
                    <a:pt x="937" y="10"/>
                  </a:lnTo>
                  <a:lnTo>
                    <a:pt x="853" y="0"/>
                  </a:lnTo>
                  <a:lnTo>
                    <a:pt x="710" y="15"/>
                  </a:lnTo>
                  <a:lnTo>
                    <a:pt x="575" y="64"/>
                  </a:lnTo>
                  <a:lnTo>
                    <a:pt x="440" y="132"/>
                  </a:lnTo>
                  <a:lnTo>
                    <a:pt x="320" y="225"/>
                  </a:lnTo>
                  <a:lnTo>
                    <a:pt x="213" y="342"/>
                  </a:lnTo>
                  <a:lnTo>
                    <a:pt x="125" y="468"/>
                  </a:lnTo>
                  <a:lnTo>
                    <a:pt x="55" y="605"/>
                  </a:lnTo>
                  <a:lnTo>
                    <a:pt x="14" y="756"/>
                  </a:lnTo>
                  <a:lnTo>
                    <a:pt x="0" y="907"/>
                  </a:lnTo>
                  <a:lnTo>
                    <a:pt x="9" y="1024"/>
                  </a:lnTo>
                  <a:lnTo>
                    <a:pt x="37" y="1132"/>
                  </a:lnTo>
                  <a:lnTo>
                    <a:pt x="83" y="1229"/>
                  </a:lnTo>
                  <a:lnTo>
                    <a:pt x="148" y="1307"/>
                  </a:lnTo>
                  <a:lnTo>
                    <a:pt x="222" y="1371"/>
                  </a:lnTo>
                  <a:lnTo>
                    <a:pt x="311" y="1419"/>
                  </a:lnTo>
                  <a:lnTo>
                    <a:pt x="408" y="1449"/>
                  </a:lnTo>
                  <a:lnTo>
                    <a:pt x="515" y="1458"/>
                  </a:lnTo>
                  <a:lnTo>
                    <a:pt x="635" y="1444"/>
                  </a:lnTo>
                  <a:lnTo>
                    <a:pt x="747" y="1405"/>
                  </a:lnTo>
                  <a:lnTo>
                    <a:pt x="844" y="1351"/>
                  </a:lnTo>
                  <a:lnTo>
                    <a:pt x="928" y="1288"/>
                  </a:lnTo>
                  <a:lnTo>
                    <a:pt x="1002" y="1205"/>
                  </a:lnTo>
                  <a:lnTo>
                    <a:pt x="1058" y="1122"/>
                  </a:lnTo>
                  <a:lnTo>
                    <a:pt x="1099" y="1049"/>
                  </a:lnTo>
                  <a:lnTo>
                    <a:pt x="1122" y="990"/>
                  </a:lnTo>
                  <a:lnTo>
                    <a:pt x="1136" y="932"/>
                  </a:lnTo>
                  <a:lnTo>
                    <a:pt x="1136" y="922"/>
                  </a:lnTo>
                  <a:lnTo>
                    <a:pt x="1127" y="917"/>
                  </a:lnTo>
                  <a:lnTo>
                    <a:pt x="1122" y="912"/>
                  </a:lnTo>
                  <a:lnTo>
                    <a:pt x="1104" y="912"/>
                  </a:lnTo>
                  <a:lnTo>
                    <a:pt x="1099" y="917"/>
                  </a:lnTo>
                  <a:lnTo>
                    <a:pt x="1090" y="922"/>
                  </a:lnTo>
                  <a:lnTo>
                    <a:pt x="1090" y="932"/>
                  </a:lnTo>
                  <a:lnTo>
                    <a:pt x="1076" y="976"/>
                  </a:lnTo>
                  <a:lnTo>
                    <a:pt x="1053" y="1034"/>
                  </a:lnTo>
                  <a:lnTo>
                    <a:pt x="1016" y="1107"/>
                  </a:lnTo>
                  <a:lnTo>
                    <a:pt x="965" y="1180"/>
                  </a:lnTo>
                  <a:lnTo>
                    <a:pt x="895" y="1249"/>
                  </a:lnTo>
                  <a:lnTo>
                    <a:pt x="798" y="1322"/>
                  </a:lnTo>
                  <a:lnTo>
                    <a:pt x="710" y="1366"/>
                  </a:lnTo>
                  <a:lnTo>
                    <a:pt x="621" y="1390"/>
                  </a:lnTo>
                  <a:lnTo>
                    <a:pt x="543" y="1395"/>
                  </a:lnTo>
                  <a:lnTo>
                    <a:pt x="487" y="1390"/>
                  </a:lnTo>
                  <a:lnTo>
                    <a:pt x="427" y="1380"/>
                  </a:lnTo>
                  <a:lnTo>
                    <a:pt x="371" y="1356"/>
                  </a:lnTo>
                  <a:lnTo>
                    <a:pt x="320" y="1327"/>
                  </a:lnTo>
                  <a:lnTo>
                    <a:pt x="269" y="1283"/>
                  </a:lnTo>
                  <a:lnTo>
                    <a:pt x="232" y="1224"/>
                  </a:lnTo>
                  <a:lnTo>
                    <a:pt x="199" y="1156"/>
                  </a:lnTo>
                  <a:lnTo>
                    <a:pt x="176" y="1078"/>
                  </a:lnTo>
                  <a:lnTo>
                    <a:pt x="171" y="980"/>
                  </a:lnTo>
                  <a:lnTo>
                    <a:pt x="176" y="917"/>
                  </a:lnTo>
                  <a:lnTo>
                    <a:pt x="185" y="839"/>
                  </a:lnTo>
                  <a:lnTo>
                    <a:pt x="204" y="741"/>
                  </a:lnTo>
                  <a:lnTo>
                    <a:pt x="232" y="634"/>
                  </a:lnTo>
                  <a:lnTo>
                    <a:pt x="273" y="522"/>
                  </a:lnTo>
                  <a:lnTo>
                    <a:pt x="329" y="410"/>
                  </a:lnTo>
                  <a:lnTo>
                    <a:pt x="403" y="307"/>
                  </a:lnTo>
                  <a:lnTo>
                    <a:pt x="478" y="225"/>
                  </a:lnTo>
                  <a:lnTo>
                    <a:pt x="566" y="161"/>
                  </a:lnTo>
                  <a:lnTo>
                    <a:pt x="663" y="108"/>
                  </a:lnTo>
                  <a:lnTo>
                    <a:pt x="765" y="73"/>
                  </a:lnTo>
                  <a:lnTo>
                    <a:pt x="867" y="64"/>
                  </a:lnTo>
                  <a:lnTo>
                    <a:pt x="946" y="73"/>
                  </a:lnTo>
                  <a:lnTo>
                    <a:pt x="1011" y="98"/>
                  </a:lnTo>
                  <a:lnTo>
                    <a:pt x="1071" y="142"/>
                  </a:lnTo>
                  <a:lnTo>
                    <a:pt x="1113" y="200"/>
                  </a:lnTo>
                  <a:lnTo>
                    <a:pt x="1146" y="273"/>
                  </a:lnTo>
                  <a:lnTo>
                    <a:pt x="1169" y="356"/>
                  </a:lnTo>
                  <a:lnTo>
                    <a:pt x="1174" y="449"/>
                  </a:lnTo>
                  <a:lnTo>
                    <a:pt x="1174" y="498"/>
                  </a:lnTo>
                  <a:lnTo>
                    <a:pt x="1169" y="522"/>
                  </a:lnTo>
                  <a:lnTo>
                    <a:pt x="1169" y="561"/>
                  </a:lnTo>
                  <a:lnTo>
                    <a:pt x="1178" y="571"/>
                  </a:lnTo>
                  <a:lnTo>
                    <a:pt x="1215" y="571"/>
                  </a:lnTo>
                  <a:lnTo>
                    <a:pt x="1225" y="561"/>
                  </a:lnTo>
                  <a:lnTo>
                    <a:pt x="1229" y="546"/>
                  </a:lnTo>
                  <a:lnTo>
                    <a:pt x="1229" y="532"/>
                  </a:lnTo>
                  <a:lnTo>
                    <a:pt x="1350" y="2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77" name="Freeform 57"/>
            <p:cNvSpPr>
              <a:spLocks/>
            </p:cNvSpPr>
            <p:nvPr/>
          </p:nvSpPr>
          <p:spPr bwMode="auto">
            <a:xfrm>
              <a:off x="17530" y="2553"/>
              <a:ext cx="672" cy="2005"/>
            </a:xfrm>
            <a:custGeom>
              <a:avLst/>
              <a:gdLst/>
              <a:ahLst/>
              <a:cxnLst>
                <a:cxn ang="0">
                  <a:pos x="399" y="269"/>
                </a:cxn>
                <a:cxn ang="0">
                  <a:pos x="380" y="166"/>
                </a:cxn>
                <a:cxn ang="0">
                  <a:pos x="301" y="74"/>
                </a:cxn>
                <a:cxn ang="0">
                  <a:pos x="162" y="15"/>
                </a:cxn>
                <a:cxn ang="0">
                  <a:pos x="37" y="0"/>
                </a:cxn>
                <a:cxn ang="0">
                  <a:pos x="0" y="10"/>
                </a:cxn>
                <a:cxn ang="0">
                  <a:pos x="9" y="39"/>
                </a:cxn>
                <a:cxn ang="0">
                  <a:pos x="28" y="44"/>
                </a:cxn>
                <a:cxn ang="0">
                  <a:pos x="153" y="78"/>
                </a:cxn>
                <a:cxn ang="0">
                  <a:pos x="232" y="142"/>
                </a:cxn>
                <a:cxn ang="0">
                  <a:pos x="269" y="215"/>
                </a:cxn>
                <a:cxn ang="0">
                  <a:pos x="273" y="244"/>
                </a:cxn>
                <a:cxn ang="0">
                  <a:pos x="278" y="795"/>
                </a:cxn>
                <a:cxn ang="0">
                  <a:pos x="329" y="903"/>
                </a:cxn>
                <a:cxn ang="0">
                  <a:pos x="413" y="966"/>
                </a:cxn>
                <a:cxn ang="0">
                  <a:pos x="496" y="1000"/>
                </a:cxn>
                <a:cxn ang="0">
                  <a:pos x="352" y="1073"/>
                </a:cxn>
                <a:cxn ang="0">
                  <a:pos x="292" y="1161"/>
                </a:cxn>
                <a:cxn ang="0">
                  <a:pos x="273" y="1239"/>
                </a:cxn>
                <a:cxn ang="0">
                  <a:pos x="269" y="1785"/>
                </a:cxn>
                <a:cxn ang="0">
                  <a:pos x="227" y="1868"/>
                </a:cxn>
                <a:cxn ang="0">
                  <a:pos x="176" y="1912"/>
                </a:cxn>
                <a:cxn ang="0">
                  <a:pos x="83" y="1951"/>
                </a:cxn>
                <a:cxn ang="0">
                  <a:pos x="4" y="1966"/>
                </a:cxn>
                <a:cxn ang="0">
                  <a:pos x="0" y="1990"/>
                </a:cxn>
                <a:cxn ang="0">
                  <a:pos x="18" y="2005"/>
                </a:cxn>
                <a:cxn ang="0">
                  <a:pos x="130" y="1995"/>
                </a:cxn>
                <a:cxn ang="0">
                  <a:pos x="287" y="1936"/>
                </a:cxn>
                <a:cxn ang="0">
                  <a:pos x="385" y="1824"/>
                </a:cxn>
                <a:cxn ang="0">
                  <a:pos x="399" y="1293"/>
                </a:cxn>
                <a:cxn ang="0">
                  <a:pos x="413" y="1181"/>
                </a:cxn>
                <a:cxn ang="0">
                  <a:pos x="450" y="1112"/>
                </a:cxn>
                <a:cxn ang="0">
                  <a:pos x="496" y="1073"/>
                </a:cxn>
                <a:cxn ang="0">
                  <a:pos x="584" y="1034"/>
                </a:cxn>
                <a:cxn ang="0">
                  <a:pos x="658" y="1025"/>
                </a:cxn>
                <a:cxn ang="0">
                  <a:pos x="668" y="1020"/>
                </a:cxn>
                <a:cxn ang="0">
                  <a:pos x="672" y="990"/>
                </a:cxn>
                <a:cxn ang="0">
                  <a:pos x="645" y="981"/>
                </a:cxn>
                <a:cxn ang="0">
                  <a:pos x="570" y="966"/>
                </a:cxn>
                <a:cxn ang="0">
                  <a:pos x="491" y="927"/>
                </a:cxn>
                <a:cxn ang="0">
                  <a:pos x="427" y="854"/>
                </a:cxn>
                <a:cxn ang="0">
                  <a:pos x="399" y="732"/>
                </a:cxn>
              </a:cxnLst>
              <a:rect l="0" t="0" r="r" b="b"/>
              <a:pathLst>
                <a:path w="672" h="2005">
                  <a:moveTo>
                    <a:pt x="399" y="332"/>
                  </a:moveTo>
                  <a:lnTo>
                    <a:pt x="399" y="269"/>
                  </a:lnTo>
                  <a:lnTo>
                    <a:pt x="394" y="215"/>
                  </a:lnTo>
                  <a:lnTo>
                    <a:pt x="380" y="166"/>
                  </a:lnTo>
                  <a:lnTo>
                    <a:pt x="348" y="118"/>
                  </a:lnTo>
                  <a:lnTo>
                    <a:pt x="301" y="74"/>
                  </a:lnTo>
                  <a:lnTo>
                    <a:pt x="232" y="39"/>
                  </a:lnTo>
                  <a:lnTo>
                    <a:pt x="162" y="15"/>
                  </a:lnTo>
                  <a:lnTo>
                    <a:pt x="92" y="5"/>
                  </a:lnTo>
                  <a:lnTo>
                    <a:pt x="37" y="0"/>
                  </a:lnTo>
                  <a:lnTo>
                    <a:pt x="9" y="0"/>
                  </a:lnTo>
                  <a:lnTo>
                    <a:pt x="0" y="10"/>
                  </a:lnTo>
                  <a:lnTo>
                    <a:pt x="0" y="30"/>
                  </a:lnTo>
                  <a:lnTo>
                    <a:pt x="9" y="39"/>
                  </a:lnTo>
                  <a:lnTo>
                    <a:pt x="18" y="44"/>
                  </a:lnTo>
                  <a:lnTo>
                    <a:pt x="28" y="44"/>
                  </a:lnTo>
                  <a:lnTo>
                    <a:pt x="97" y="54"/>
                  </a:lnTo>
                  <a:lnTo>
                    <a:pt x="153" y="78"/>
                  </a:lnTo>
                  <a:lnTo>
                    <a:pt x="199" y="108"/>
                  </a:lnTo>
                  <a:lnTo>
                    <a:pt x="232" y="142"/>
                  </a:lnTo>
                  <a:lnTo>
                    <a:pt x="255" y="181"/>
                  </a:lnTo>
                  <a:lnTo>
                    <a:pt x="269" y="215"/>
                  </a:lnTo>
                  <a:lnTo>
                    <a:pt x="269" y="230"/>
                  </a:lnTo>
                  <a:lnTo>
                    <a:pt x="273" y="244"/>
                  </a:lnTo>
                  <a:lnTo>
                    <a:pt x="273" y="766"/>
                  </a:lnTo>
                  <a:lnTo>
                    <a:pt x="278" y="795"/>
                  </a:lnTo>
                  <a:lnTo>
                    <a:pt x="297" y="854"/>
                  </a:lnTo>
                  <a:lnTo>
                    <a:pt x="329" y="903"/>
                  </a:lnTo>
                  <a:lnTo>
                    <a:pt x="366" y="942"/>
                  </a:lnTo>
                  <a:lnTo>
                    <a:pt x="413" y="966"/>
                  </a:lnTo>
                  <a:lnTo>
                    <a:pt x="459" y="986"/>
                  </a:lnTo>
                  <a:lnTo>
                    <a:pt x="496" y="1000"/>
                  </a:lnTo>
                  <a:lnTo>
                    <a:pt x="413" y="1034"/>
                  </a:lnTo>
                  <a:lnTo>
                    <a:pt x="352" y="1073"/>
                  </a:lnTo>
                  <a:lnTo>
                    <a:pt x="315" y="1117"/>
                  </a:lnTo>
                  <a:lnTo>
                    <a:pt x="292" y="1161"/>
                  </a:lnTo>
                  <a:lnTo>
                    <a:pt x="278" y="1200"/>
                  </a:lnTo>
                  <a:lnTo>
                    <a:pt x="273" y="1239"/>
                  </a:lnTo>
                  <a:lnTo>
                    <a:pt x="273" y="1722"/>
                  </a:lnTo>
                  <a:lnTo>
                    <a:pt x="269" y="1785"/>
                  </a:lnTo>
                  <a:lnTo>
                    <a:pt x="255" y="1829"/>
                  </a:lnTo>
                  <a:lnTo>
                    <a:pt x="227" y="1868"/>
                  </a:lnTo>
                  <a:lnTo>
                    <a:pt x="204" y="1893"/>
                  </a:lnTo>
                  <a:lnTo>
                    <a:pt x="176" y="1912"/>
                  </a:lnTo>
                  <a:lnTo>
                    <a:pt x="139" y="1932"/>
                  </a:lnTo>
                  <a:lnTo>
                    <a:pt x="83" y="1951"/>
                  </a:lnTo>
                  <a:lnTo>
                    <a:pt x="14" y="1961"/>
                  </a:lnTo>
                  <a:lnTo>
                    <a:pt x="4" y="1966"/>
                  </a:lnTo>
                  <a:lnTo>
                    <a:pt x="0" y="1971"/>
                  </a:lnTo>
                  <a:lnTo>
                    <a:pt x="0" y="1990"/>
                  </a:lnTo>
                  <a:lnTo>
                    <a:pt x="9" y="2000"/>
                  </a:lnTo>
                  <a:lnTo>
                    <a:pt x="18" y="2005"/>
                  </a:lnTo>
                  <a:lnTo>
                    <a:pt x="37" y="2005"/>
                  </a:lnTo>
                  <a:lnTo>
                    <a:pt x="130" y="1995"/>
                  </a:lnTo>
                  <a:lnTo>
                    <a:pt x="213" y="1971"/>
                  </a:lnTo>
                  <a:lnTo>
                    <a:pt x="287" y="1936"/>
                  </a:lnTo>
                  <a:lnTo>
                    <a:pt x="348" y="1883"/>
                  </a:lnTo>
                  <a:lnTo>
                    <a:pt x="385" y="1824"/>
                  </a:lnTo>
                  <a:lnTo>
                    <a:pt x="399" y="1756"/>
                  </a:lnTo>
                  <a:lnTo>
                    <a:pt x="399" y="1293"/>
                  </a:lnTo>
                  <a:lnTo>
                    <a:pt x="403" y="1229"/>
                  </a:lnTo>
                  <a:lnTo>
                    <a:pt x="413" y="1181"/>
                  </a:lnTo>
                  <a:lnTo>
                    <a:pt x="427" y="1146"/>
                  </a:lnTo>
                  <a:lnTo>
                    <a:pt x="450" y="1112"/>
                  </a:lnTo>
                  <a:lnTo>
                    <a:pt x="468" y="1093"/>
                  </a:lnTo>
                  <a:lnTo>
                    <a:pt x="496" y="1073"/>
                  </a:lnTo>
                  <a:lnTo>
                    <a:pt x="533" y="1049"/>
                  </a:lnTo>
                  <a:lnTo>
                    <a:pt x="584" y="1034"/>
                  </a:lnTo>
                  <a:lnTo>
                    <a:pt x="649" y="1025"/>
                  </a:lnTo>
                  <a:lnTo>
                    <a:pt x="658" y="1025"/>
                  </a:lnTo>
                  <a:lnTo>
                    <a:pt x="663" y="1020"/>
                  </a:lnTo>
                  <a:lnTo>
                    <a:pt x="668" y="1020"/>
                  </a:lnTo>
                  <a:lnTo>
                    <a:pt x="672" y="1010"/>
                  </a:lnTo>
                  <a:lnTo>
                    <a:pt x="672" y="990"/>
                  </a:lnTo>
                  <a:lnTo>
                    <a:pt x="663" y="981"/>
                  </a:lnTo>
                  <a:lnTo>
                    <a:pt x="645" y="981"/>
                  </a:lnTo>
                  <a:lnTo>
                    <a:pt x="612" y="976"/>
                  </a:lnTo>
                  <a:lnTo>
                    <a:pt x="570" y="966"/>
                  </a:lnTo>
                  <a:lnTo>
                    <a:pt x="533" y="951"/>
                  </a:lnTo>
                  <a:lnTo>
                    <a:pt x="491" y="927"/>
                  </a:lnTo>
                  <a:lnTo>
                    <a:pt x="454" y="898"/>
                  </a:lnTo>
                  <a:lnTo>
                    <a:pt x="427" y="854"/>
                  </a:lnTo>
                  <a:lnTo>
                    <a:pt x="408" y="800"/>
                  </a:lnTo>
                  <a:lnTo>
                    <a:pt x="399" y="732"/>
                  </a:lnTo>
                  <a:lnTo>
                    <a:pt x="399" y="3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6393" name="Group 73"/>
          <p:cNvGrpSpPr>
            <a:grpSpLocks noChangeAspect="1"/>
          </p:cNvGrpSpPr>
          <p:nvPr>
            <p:custDataLst>
              <p:tags r:id="rId5"/>
            </p:custDataLst>
          </p:nvPr>
        </p:nvGrpSpPr>
        <p:grpSpPr bwMode="auto">
          <a:xfrm>
            <a:off x="6215073" y="4395254"/>
            <a:ext cx="2157147" cy="391068"/>
            <a:chOff x="4336" y="3029"/>
            <a:chExt cx="11865" cy="2151"/>
          </a:xfrm>
        </p:grpSpPr>
        <p:sp>
          <p:nvSpPr>
            <p:cNvPr id="56395" name="Freeform 75"/>
            <p:cNvSpPr>
              <a:spLocks/>
            </p:cNvSpPr>
            <p:nvPr/>
          </p:nvSpPr>
          <p:spPr bwMode="auto">
            <a:xfrm>
              <a:off x="4336" y="3308"/>
              <a:ext cx="952" cy="1782"/>
            </a:xfrm>
            <a:custGeom>
              <a:avLst/>
              <a:gdLst/>
              <a:ahLst/>
              <a:cxnLst>
                <a:cxn ang="0">
                  <a:pos x="791" y="598"/>
                </a:cxn>
                <a:cxn ang="0">
                  <a:pos x="810" y="590"/>
                </a:cxn>
                <a:cxn ang="0">
                  <a:pos x="822" y="559"/>
                </a:cxn>
                <a:cxn ang="0">
                  <a:pos x="806" y="539"/>
                </a:cxn>
                <a:cxn ang="0">
                  <a:pos x="784" y="535"/>
                </a:cxn>
                <a:cxn ang="0">
                  <a:pos x="619" y="488"/>
                </a:cxn>
                <a:cxn ang="0">
                  <a:pos x="634" y="397"/>
                </a:cxn>
                <a:cxn ang="0">
                  <a:pos x="650" y="315"/>
                </a:cxn>
                <a:cxn ang="0">
                  <a:pos x="665" y="248"/>
                </a:cxn>
                <a:cxn ang="0">
                  <a:pos x="688" y="130"/>
                </a:cxn>
                <a:cxn ang="0">
                  <a:pos x="719" y="75"/>
                </a:cxn>
                <a:cxn ang="0">
                  <a:pos x="787" y="43"/>
                </a:cxn>
                <a:cxn ang="0">
                  <a:pos x="822" y="47"/>
                </a:cxn>
                <a:cxn ang="0">
                  <a:pos x="879" y="79"/>
                </a:cxn>
                <a:cxn ang="0">
                  <a:pos x="806" y="110"/>
                </a:cxn>
                <a:cxn ang="0">
                  <a:pos x="780" y="161"/>
                </a:cxn>
                <a:cxn ang="0">
                  <a:pos x="784" y="212"/>
                </a:cxn>
                <a:cxn ang="0">
                  <a:pos x="822" y="248"/>
                </a:cxn>
                <a:cxn ang="0">
                  <a:pos x="879" y="248"/>
                </a:cxn>
                <a:cxn ang="0">
                  <a:pos x="929" y="208"/>
                </a:cxn>
                <a:cxn ang="0">
                  <a:pos x="952" y="134"/>
                </a:cxn>
                <a:cxn ang="0">
                  <a:pos x="925" y="59"/>
                </a:cxn>
                <a:cxn ang="0">
                  <a:pos x="864" y="16"/>
                </a:cxn>
                <a:cxn ang="0">
                  <a:pos x="787" y="0"/>
                </a:cxn>
                <a:cxn ang="0">
                  <a:pos x="719" y="12"/>
                </a:cxn>
                <a:cxn ang="0">
                  <a:pos x="642" y="55"/>
                </a:cxn>
                <a:cxn ang="0">
                  <a:pos x="573" y="153"/>
                </a:cxn>
                <a:cxn ang="0">
                  <a:pos x="535" y="260"/>
                </a:cxn>
                <a:cxn ang="0">
                  <a:pos x="524" y="307"/>
                </a:cxn>
                <a:cxn ang="0">
                  <a:pos x="508" y="389"/>
                </a:cxn>
                <a:cxn ang="0">
                  <a:pos x="481" y="535"/>
                </a:cxn>
                <a:cxn ang="0">
                  <a:pos x="313" y="539"/>
                </a:cxn>
                <a:cxn ang="0">
                  <a:pos x="298" y="551"/>
                </a:cxn>
                <a:cxn ang="0">
                  <a:pos x="294" y="582"/>
                </a:cxn>
                <a:cxn ang="0">
                  <a:pos x="306" y="594"/>
                </a:cxn>
                <a:cxn ang="0">
                  <a:pos x="470" y="598"/>
                </a:cxn>
                <a:cxn ang="0">
                  <a:pos x="313" y="1452"/>
                </a:cxn>
                <a:cxn ang="0">
                  <a:pos x="279" y="1597"/>
                </a:cxn>
                <a:cxn ang="0">
                  <a:pos x="233" y="1699"/>
                </a:cxn>
                <a:cxn ang="0">
                  <a:pos x="164" y="1739"/>
                </a:cxn>
                <a:cxn ang="0">
                  <a:pos x="111" y="1727"/>
                </a:cxn>
                <a:cxn ang="0">
                  <a:pos x="111" y="1695"/>
                </a:cxn>
                <a:cxn ang="0">
                  <a:pos x="156" y="1660"/>
                </a:cxn>
                <a:cxn ang="0">
                  <a:pos x="176" y="1617"/>
                </a:cxn>
                <a:cxn ang="0">
                  <a:pos x="172" y="1570"/>
                </a:cxn>
                <a:cxn ang="0">
                  <a:pos x="133" y="1534"/>
                </a:cxn>
                <a:cxn ang="0">
                  <a:pos x="76" y="1534"/>
                </a:cxn>
                <a:cxn ang="0">
                  <a:pos x="23" y="1573"/>
                </a:cxn>
                <a:cxn ang="0">
                  <a:pos x="0" y="1648"/>
                </a:cxn>
                <a:cxn ang="0">
                  <a:pos x="34" y="1735"/>
                </a:cxn>
                <a:cxn ang="0">
                  <a:pos x="114" y="1778"/>
                </a:cxn>
                <a:cxn ang="0">
                  <a:pos x="214" y="1774"/>
                </a:cxn>
                <a:cxn ang="0">
                  <a:pos x="298" y="1715"/>
                </a:cxn>
                <a:cxn ang="0">
                  <a:pos x="359" y="1632"/>
                </a:cxn>
                <a:cxn ang="0">
                  <a:pos x="401" y="1542"/>
                </a:cxn>
                <a:cxn ang="0">
                  <a:pos x="455" y="1365"/>
                </a:cxn>
                <a:cxn ang="0">
                  <a:pos x="478" y="1267"/>
                </a:cxn>
                <a:cxn ang="0">
                  <a:pos x="485" y="1219"/>
                </a:cxn>
              </a:cxnLst>
              <a:rect l="0" t="0" r="r" b="b"/>
              <a:pathLst>
                <a:path w="952" h="1782">
                  <a:moveTo>
                    <a:pt x="600" y="598"/>
                  </a:moveTo>
                  <a:lnTo>
                    <a:pt x="791" y="598"/>
                  </a:lnTo>
                  <a:lnTo>
                    <a:pt x="803" y="594"/>
                  </a:lnTo>
                  <a:lnTo>
                    <a:pt x="810" y="590"/>
                  </a:lnTo>
                  <a:lnTo>
                    <a:pt x="814" y="582"/>
                  </a:lnTo>
                  <a:lnTo>
                    <a:pt x="822" y="559"/>
                  </a:lnTo>
                  <a:lnTo>
                    <a:pt x="814" y="543"/>
                  </a:lnTo>
                  <a:lnTo>
                    <a:pt x="806" y="539"/>
                  </a:lnTo>
                  <a:lnTo>
                    <a:pt x="795" y="539"/>
                  </a:lnTo>
                  <a:lnTo>
                    <a:pt x="784" y="535"/>
                  </a:lnTo>
                  <a:lnTo>
                    <a:pt x="611" y="535"/>
                  </a:lnTo>
                  <a:lnTo>
                    <a:pt x="619" y="488"/>
                  </a:lnTo>
                  <a:lnTo>
                    <a:pt x="627" y="452"/>
                  </a:lnTo>
                  <a:lnTo>
                    <a:pt x="634" y="397"/>
                  </a:lnTo>
                  <a:lnTo>
                    <a:pt x="642" y="362"/>
                  </a:lnTo>
                  <a:lnTo>
                    <a:pt x="650" y="315"/>
                  </a:lnTo>
                  <a:lnTo>
                    <a:pt x="654" y="287"/>
                  </a:lnTo>
                  <a:lnTo>
                    <a:pt x="665" y="248"/>
                  </a:lnTo>
                  <a:lnTo>
                    <a:pt x="680" y="161"/>
                  </a:lnTo>
                  <a:lnTo>
                    <a:pt x="688" y="130"/>
                  </a:lnTo>
                  <a:lnTo>
                    <a:pt x="696" y="110"/>
                  </a:lnTo>
                  <a:lnTo>
                    <a:pt x="719" y="75"/>
                  </a:lnTo>
                  <a:lnTo>
                    <a:pt x="749" y="51"/>
                  </a:lnTo>
                  <a:lnTo>
                    <a:pt x="787" y="43"/>
                  </a:lnTo>
                  <a:lnTo>
                    <a:pt x="799" y="43"/>
                  </a:lnTo>
                  <a:lnTo>
                    <a:pt x="822" y="47"/>
                  </a:lnTo>
                  <a:lnTo>
                    <a:pt x="852" y="59"/>
                  </a:lnTo>
                  <a:lnTo>
                    <a:pt x="879" y="79"/>
                  </a:lnTo>
                  <a:lnTo>
                    <a:pt x="837" y="90"/>
                  </a:lnTo>
                  <a:lnTo>
                    <a:pt x="806" y="110"/>
                  </a:lnTo>
                  <a:lnTo>
                    <a:pt x="787" y="138"/>
                  </a:lnTo>
                  <a:lnTo>
                    <a:pt x="780" y="161"/>
                  </a:lnTo>
                  <a:lnTo>
                    <a:pt x="776" y="185"/>
                  </a:lnTo>
                  <a:lnTo>
                    <a:pt x="784" y="212"/>
                  </a:lnTo>
                  <a:lnTo>
                    <a:pt x="799" y="236"/>
                  </a:lnTo>
                  <a:lnTo>
                    <a:pt x="822" y="248"/>
                  </a:lnTo>
                  <a:lnTo>
                    <a:pt x="849" y="252"/>
                  </a:lnTo>
                  <a:lnTo>
                    <a:pt x="879" y="248"/>
                  </a:lnTo>
                  <a:lnTo>
                    <a:pt x="906" y="232"/>
                  </a:lnTo>
                  <a:lnTo>
                    <a:pt x="929" y="208"/>
                  </a:lnTo>
                  <a:lnTo>
                    <a:pt x="944" y="177"/>
                  </a:lnTo>
                  <a:lnTo>
                    <a:pt x="952" y="134"/>
                  </a:lnTo>
                  <a:lnTo>
                    <a:pt x="944" y="94"/>
                  </a:lnTo>
                  <a:lnTo>
                    <a:pt x="925" y="59"/>
                  </a:lnTo>
                  <a:lnTo>
                    <a:pt x="898" y="31"/>
                  </a:lnTo>
                  <a:lnTo>
                    <a:pt x="864" y="16"/>
                  </a:lnTo>
                  <a:lnTo>
                    <a:pt x="826" y="4"/>
                  </a:lnTo>
                  <a:lnTo>
                    <a:pt x="787" y="0"/>
                  </a:lnTo>
                  <a:lnTo>
                    <a:pt x="757" y="4"/>
                  </a:lnTo>
                  <a:lnTo>
                    <a:pt x="719" y="12"/>
                  </a:lnTo>
                  <a:lnTo>
                    <a:pt x="680" y="27"/>
                  </a:lnTo>
                  <a:lnTo>
                    <a:pt x="642" y="55"/>
                  </a:lnTo>
                  <a:lnTo>
                    <a:pt x="604" y="98"/>
                  </a:lnTo>
                  <a:lnTo>
                    <a:pt x="573" y="153"/>
                  </a:lnTo>
                  <a:lnTo>
                    <a:pt x="543" y="228"/>
                  </a:lnTo>
                  <a:lnTo>
                    <a:pt x="535" y="260"/>
                  </a:lnTo>
                  <a:lnTo>
                    <a:pt x="531" y="279"/>
                  </a:lnTo>
                  <a:lnTo>
                    <a:pt x="524" y="307"/>
                  </a:lnTo>
                  <a:lnTo>
                    <a:pt x="520" y="342"/>
                  </a:lnTo>
                  <a:lnTo>
                    <a:pt x="508" y="389"/>
                  </a:lnTo>
                  <a:lnTo>
                    <a:pt x="497" y="452"/>
                  </a:lnTo>
                  <a:lnTo>
                    <a:pt x="481" y="535"/>
                  </a:lnTo>
                  <a:lnTo>
                    <a:pt x="325" y="535"/>
                  </a:lnTo>
                  <a:lnTo>
                    <a:pt x="313" y="539"/>
                  </a:lnTo>
                  <a:lnTo>
                    <a:pt x="306" y="543"/>
                  </a:lnTo>
                  <a:lnTo>
                    <a:pt x="298" y="551"/>
                  </a:lnTo>
                  <a:lnTo>
                    <a:pt x="294" y="559"/>
                  </a:lnTo>
                  <a:lnTo>
                    <a:pt x="294" y="582"/>
                  </a:lnTo>
                  <a:lnTo>
                    <a:pt x="298" y="590"/>
                  </a:lnTo>
                  <a:lnTo>
                    <a:pt x="306" y="594"/>
                  </a:lnTo>
                  <a:lnTo>
                    <a:pt x="317" y="598"/>
                  </a:lnTo>
                  <a:lnTo>
                    <a:pt x="470" y="598"/>
                  </a:lnTo>
                  <a:lnTo>
                    <a:pt x="328" y="1373"/>
                  </a:lnTo>
                  <a:lnTo>
                    <a:pt x="313" y="1452"/>
                  </a:lnTo>
                  <a:lnTo>
                    <a:pt x="298" y="1526"/>
                  </a:lnTo>
                  <a:lnTo>
                    <a:pt x="279" y="1597"/>
                  </a:lnTo>
                  <a:lnTo>
                    <a:pt x="260" y="1656"/>
                  </a:lnTo>
                  <a:lnTo>
                    <a:pt x="233" y="1699"/>
                  </a:lnTo>
                  <a:lnTo>
                    <a:pt x="202" y="1731"/>
                  </a:lnTo>
                  <a:lnTo>
                    <a:pt x="164" y="1739"/>
                  </a:lnTo>
                  <a:lnTo>
                    <a:pt x="145" y="1739"/>
                  </a:lnTo>
                  <a:lnTo>
                    <a:pt x="111" y="1727"/>
                  </a:lnTo>
                  <a:lnTo>
                    <a:pt x="72" y="1703"/>
                  </a:lnTo>
                  <a:lnTo>
                    <a:pt x="111" y="1695"/>
                  </a:lnTo>
                  <a:lnTo>
                    <a:pt x="137" y="1680"/>
                  </a:lnTo>
                  <a:lnTo>
                    <a:pt x="156" y="1660"/>
                  </a:lnTo>
                  <a:lnTo>
                    <a:pt x="168" y="1636"/>
                  </a:lnTo>
                  <a:lnTo>
                    <a:pt x="176" y="1617"/>
                  </a:lnTo>
                  <a:lnTo>
                    <a:pt x="176" y="1597"/>
                  </a:lnTo>
                  <a:lnTo>
                    <a:pt x="172" y="1570"/>
                  </a:lnTo>
                  <a:lnTo>
                    <a:pt x="156" y="1546"/>
                  </a:lnTo>
                  <a:lnTo>
                    <a:pt x="133" y="1534"/>
                  </a:lnTo>
                  <a:lnTo>
                    <a:pt x="107" y="1530"/>
                  </a:lnTo>
                  <a:lnTo>
                    <a:pt x="76" y="1534"/>
                  </a:lnTo>
                  <a:lnTo>
                    <a:pt x="49" y="1550"/>
                  </a:lnTo>
                  <a:lnTo>
                    <a:pt x="23" y="1573"/>
                  </a:lnTo>
                  <a:lnTo>
                    <a:pt x="7" y="1605"/>
                  </a:lnTo>
                  <a:lnTo>
                    <a:pt x="0" y="1648"/>
                  </a:lnTo>
                  <a:lnTo>
                    <a:pt x="11" y="1695"/>
                  </a:lnTo>
                  <a:lnTo>
                    <a:pt x="34" y="1735"/>
                  </a:lnTo>
                  <a:lnTo>
                    <a:pt x="72" y="1758"/>
                  </a:lnTo>
                  <a:lnTo>
                    <a:pt x="114" y="1778"/>
                  </a:lnTo>
                  <a:lnTo>
                    <a:pt x="164" y="1782"/>
                  </a:lnTo>
                  <a:lnTo>
                    <a:pt x="214" y="1774"/>
                  </a:lnTo>
                  <a:lnTo>
                    <a:pt x="260" y="1751"/>
                  </a:lnTo>
                  <a:lnTo>
                    <a:pt x="298" y="1715"/>
                  </a:lnTo>
                  <a:lnTo>
                    <a:pt x="332" y="1676"/>
                  </a:lnTo>
                  <a:lnTo>
                    <a:pt x="359" y="1632"/>
                  </a:lnTo>
                  <a:lnTo>
                    <a:pt x="378" y="1593"/>
                  </a:lnTo>
                  <a:lnTo>
                    <a:pt x="401" y="1542"/>
                  </a:lnTo>
                  <a:lnTo>
                    <a:pt x="439" y="1424"/>
                  </a:lnTo>
                  <a:lnTo>
                    <a:pt x="455" y="1365"/>
                  </a:lnTo>
                  <a:lnTo>
                    <a:pt x="466" y="1310"/>
                  </a:lnTo>
                  <a:lnTo>
                    <a:pt x="478" y="1267"/>
                  </a:lnTo>
                  <a:lnTo>
                    <a:pt x="481" y="1231"/>
                  </a:lnTo>
                  <a:lnTo>
                    <a:pt x="485" y="1219"/>
                  </a:lnTo>
                  <a:lnTo>
                    <a:pt x="600" y="59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96" name="Freeform 76"/>
            <p:cNvSpPr>
              <a:spLocks/>
            </p:cNvSpPr>
            <p:nvPr/>
          </p:nvSpPr>
          <p:spPr bwMode="auto">
            <a:xfrm>
              <a:off x="5563" y="3217"/>
              <a:ext cx="444" cy="1963"/>
            </a:xfrm>
            <a:custGeom>
              <a:avLst/>
              <a:gdLst/>
              <a:ahLst/>
              <a:cxnLst>
                <a:cxn ang="0">
                  <a:pos x="444" y="1944"/>
                </a:cxn>
                <a:cxn ang="0">
                  <a:pos x="444" y="1936"/>
                </a:cxn>
                <a:cxn ang="0">
                  <a:pos x="436" y="1928"/>
                </a:cxn>
                <a:cxn ang="0">
                  <a:pos x="432" y="1920"/>
                </a:cxn>
                <a:cxn ang="0">
                  <a:pos x="425" y="1912"/>
                </a:cxn>
                <a:cxn ang="0">
                  <a:pos x="409" y="1901"/>
                </a:cxn>
                <a:cxn ang="0">
                  <a:pos x="329" y="1802"/>
                </a:cxn>
                <a:cxn ang="0">
                  <a:pos x="264" y="1696"/>
                </a:cxn>
                <a:cxn ang="0">
                  <a:pos x="210" y="1578"/>
                </a:cxn>
                <a:cxn ang="0">
                  <a:pos x="172" y="1460"/>
                </a:cxn>
                <a:cxn ang="0">
                  <a:pos x="145" y="1338"/>
                </a:cxn>
                <a:cxn ang="0">
                  <a:pos x="126" y="1216"/>
                </a:cxn>
                <a:cxn ang="0">
                  <a:pos x="115" y="1098"/>
                </a:cxn>
                <a:cxn ang="0">
                  <a:pos x="111" y="980"/>
                </a:cxn>
                <a:cxn ang="0">
                  <a:pos x="115" y="854"/>
                </a:cxn>
                <a:cxn ang="0">
                  <a:pos x="126" y="728"/>
                </a:cxn>
                <a:cxn ang="0">
                  <a:pos x="145" y="602"/>
                </a:cxn>
                <a:cxn ang="0">
                  <a:pos x="176" y="480"/>
                </a:cxn>
                <a:cxn ang="0">
                  <a:pos x="218" y="366"/>
                </a:cxn>
                <a:cxn ang="0">
                  <a:pos x="272" y="256"/>
                </a:cxn>
                <a:cxn ang="0">
                  <a:pos x="337" y="150"/>
                </a:cxn>
                <a:cxn ang="0">
                  <a:pos x="417" y="56"/>
                </a:cxn>
                <a:cxn ang="0">
                  <a:pos x="428" y="48"/>
                </a:cxn>
                <a:cxn ang="0">
                  <a:pos x="432" y="40"/>
                </a:cxn>
                <a:cxn ang="0">
                  <a:pos x="440" y="36"/>
                </a:cxn>
                <a:cxn ang="0">
                  <a:pos x="440" y="28"/>
                </a:cxn>
                <a:cxn ang="0">
                  <a:pos x="444" y="28"/>
                </a:cxn>
                <a:cxn ang="0">
                  <a:pos x="444" y="12"/>
                </a:cxn>
                <a:cxn ang="0">
                  <a:pos x="440" y="8"/>
                </a:cxn>
                <a:cxn ang="0">
                  <a:pos x="425" y="0"/>
                </a:cxn>
                <a:cxn ang="0">
                  <a:pos x="409" y="8"/>
                </a:cxn>
                <a:cxn ang="0">
                  <a:pos x="386" y="28"/>
                </a:cxn>
                <a:cxn ang="0">
                  <a:pos x="348" y="56"/>
                </a:cxn>
                <a:cxn ang="0">
                  <a:pos x="306" y="99"/>
                </a:cxn>
                <a:cxn ang="0">
                  <a:pos x="260" y="154"/>
                </a:cxn>
                <a:cxn ang="0">
                  <a:pos x="214" y="221"/>
                </a:cxn>
                <a:cxn ang="0">
                  <a:pos x="165" y="295"/>
                </a:cxn>
                <a:cxn ang="0">
                  <a:pos x="122" y="386"/>
                </a:cxn>
                <a:cxn ang="0">
                  <a:pos x="61" y="547"/>
                </a:cxn>
                <a:cxn ang="0">
                  <a:pos x="27" y="701"/>
                </a:cxn>
                <a:cxn ang="0">
                  <a:pos x="8" y="850"/>
                </a:cxn>
                <a:cxn ang="0">
                  <a:pos x="0" y="980"/>
                </a:cxn>
                <a:cxn ang="0">
                  <a:pos x="4" y="1082"/>
                </a:cxn>
                <a:cxn ang="0">
                  <a:pos x="15" y="1200"/>
                </a:cxn>
                <a:cxn ang="0">
                  <a:pos x="38" y="1326"/>
                </a:cxn>
                <a:cxn ang="0">
                  <a:pos x="73" y="1460"/>
                </a:cxn>
                <a:cxn ang="0">
                  <a:pos x="126" y="1594"/>
                </a:cxn>
                <a:cxn ang="0">
                  <a:pos x="172" y="1680"/>
                </a:cxn>
                <a:cxn ang="0">
                  <a:pos x="218" y="1751"/>
                </a:cxn>
                <a:cxn ang="0">
                  <a:pos x="268" y="1814"/>
                </a:cxn>
                <a:cxn ang="0">
                  <a:pos x="310" y="1869"/>
                </a:cxn>
                <a:cxn ang="0">
                  <a:pos x="352" y="1908"/>
                </a:cxn>
                <a:cxn ang="0">
                  <a:pos x="386" y="1940"/>
                </a:cxn>
                <a:cxn ang="0">
                  <a:pos x="409" y="1956"/>
                </a:cxn>
                <a:cxn ang="0">
                  <a:pos x="425" y="1963"/>
                </a:cxn>
                <a:cxn ang="0">
                  <a:pos x="440" y="1956"/>
                </a:cxn>
                <a:cxn ang="0">
                  <a:pos x="444" y="1952"/>
                </a:cxn>
                <a:cxn ang="0">
                  <a:pos x="444" y="1944"/>
                </a:cxn>
              </a:cxnLst>
              <a:rect l="0" t="0" r="r" b="b"/>
              <a:pathLst>
                <a:path w="444" h="1963">
                  <a:moveTo>
                    <a:pt x="444" y="1944"/>
                  </a:moveTo>
                  <a:lnTo>
                    <a:pt x="444" y="1936"/>
                  </a:lnTo>
                  <a:lnTo>
                    <a:pt x="436" y="1928"/>
                  </a:lnTo>
                  <a:lnTo>
                    <a:pt x="432" y="1920"/>
                  </a:lnTo>
                  <a:lnTo>
                    <a:pt x="425" y="1912"/>
                  </a:lnTo>
                  <a:lnTo>
                    <a:pt x="409" y="1901"/>
                  </a:lnTo>
                  <a:lnTo>
                    <a:pt x="329" y="1802"/>
                  </a:lnTo>
                  <a:lnTo>
                    <a:pt x="264" y="1696"/>
                  </a:lnTo>
                  <a:lnTo>
                    <a:pt x="210" y="1578"/>
                  </a:lnTo>
                  <a:lnTo>
                    <a:pt x="172" y="1460"/>
                  </a:lnTo>
                  <a:lnTo>
                    <a:pt x="145" y="1338"/>
                  </a:lnTo>
                  <a:lnTo>
                    <a:pt x="126" y="1216"/>
                  </a:lnTo>
                  <a:lnTo>
                    <a:pt x="115" y="1098"/>
                  </a:lnTo>
                  <a:lnTo>
                    <a:pt x="111" y="980"/>
                  </a:lnTo>
                  <a:lnTo>
                    <a:pt x="115" y="854"/>
                  </a:lnTo>
                  <a:lnTo>
                    <a:pt x="126" y="728"/>
                  </a:lnTo>
                  <a:lnTo>
                    <a:pt x="145" y="602"/>
                  </a:lnTo>
                  <a:lnTo>
                    <a:pt x="176" y="480"/>
                  </a:lnTo>
                  <a:lnTo>
                    <a:pt x="218" y="366"/>
                  </a:lnTo>
                  <a:lnTo>
                    <a:pt x="272" y="256"/>
                  </a:lnTo>
                  <a:lnTo>
                    <a:pt x="337" y="150"/>
                  </a:lnTo>
                  <a:lnTo>
                    <a:pt x="417" y="56"/>
                  </a:lnTo>
                  <a:lnTo>
                    <a:pt x="428" y="48"/>
                  </a:lnTo>
                  <a:lnTo>
                    <a:pt x="432" y="40"/>
                  </a:lnTo>
                  <a:lnTo>
                    <a:pt x="440" y="36"/>
                  </a:lnTo>
                  <a:lnTo>
                    <a:pt x="440" y="28"/>
                  </a:lnTo>
                  <a:lnTo>
                    <a:pt x="444" y="28"/>
                  </a:lnTo>
                  <a:lnTo>
                    <a:pt x="444" y="12"/>
                  </a:lnTo>
                  <a:lnTo>
                    <a:pt x="440" y="8"/>
                  </a:lnTo>
                  <a:lnTo>
                    <a:pt x="425" y="0"/>
                  </a:lnTo>
                  <a:lnTo>
                    <a:pt x="409" y="8"/>
                  </a:lnTo>
                  <a:lnTo>
                    <a:pt x="386" y="28"/>
                  </a:lnTo>
                  <a:lnTo>
                    <a:pt x="348" y="56"/>
                  </a:lnTo>
                  <a:lnTo>
                    <a:pt x="306" y="99"/>
                  </a:lnTo>
                  <a:lnTo>
                    <a:pt x="260" y="154"/>
                  </a:lnTo>
                  <a:lnTo>
                    <a:pt x="214" y="221"/>
                  </a:lnTo>
                  <a:lnTo>
                    <a:pt x="165" y="295"/>
                  </a:lnTo>
                  <a:lnTo>
                    <a:pt x="122" y="386"/>
                  </a:lnTo>
                  <a:lnTo>
                    <a:pt x="61" y="547"/>
                  </a:lnTo>
                  <a:lnTo>
                    <a:pt x="27" y="701"/>
                  </a:lnTo>
                  <a:lnTo>
                    <a:pt x="8" y="850"/>
                  </a:lnTo>
                  <a:lnTo>
                    <a:pt x="0" y="980"/>
                  </a:lnTo>
                  <a:lnTo>
                    <a:pt x="4" y="1082"/>
                  </a:lnTo>
                  <a:lnTo>
                    <a:pt x="15" y="1200"/>
                  </a:lnTo>
                  <a:lnTo>
                    <a:pt x="38" y="1326"/>
                  </a:lnTo>
                  <a:lnTo>
                    <a:pt x="73" y="1460"/>
                  </a:lnTo>
                  <a:lnTo>
                    <a:pt x="126" y="1594"/>
                  </a:lnTo>
                  <a:lnTo>
                    <a:pt x="172" y="1680"/>
                  </a:lnTo>
                  <a:lnTo>
                    <a:pt x="218" y="1751"/>
                  </a:lnTo>
                  <a:lnTo>
                    <a:pt x="268" y="1814"/>
                  </a:lnTo>
                  <a:lnTo>
                    <a:pt x="310" y="1869"/>
                  </a:lnTo>
                  <a:lnTo>
                    <a:pt x="352" y="1908"/>
                  </a:lnTo>
                  <a:lnTo>
                    <a:pt x="386" y="1940"/>
                  </a:lnTo>
                  <a:lnTo>
                    <a:pt x="409" y="1956"/>
                  </a:lnTo>
                  <a:lnTo>
                    <a:pt x="425" y="1963"/>
                  </a:lnTo>
                  <a:lnTo>
                    <a:pt x="440" y="1956"/>
                  </a:lnTo>
                  <a:lnTo>
                    <a:pt x="444" y="1952"/>
                  </a:lnTo>
                  <a:lnTo>
                    <a:pt x="444" y="194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97" name="Freeform 77"/>
            <p:cNvSpPr>
              <a:spLocks/>
            </p:cNvSpPr>
            <p:nvPr/>
          </p:nvSpPr>
          <p:spPr bwMode="auto">
            <a:xfrm>
              <a:off x="6160" y="3819"/>
              <a:ext cx="1070" cy="870"/>
            </a:xfrm>
            <a:custGeom>
              <a:avLst/>
              <a:gdLst/>
              <a:ahLst/>
              <a:cxnLst>
                <a:cxn ang="0">
                  <a:pos x="615" y="386"/>
                </a:cxn>
                <a:cxn ang="0">
                  <a:pos x="841" y="134"/>
                </a:cxn>
                <a:cxn ang="0">
                  <a:pos x="852" y="122"/>
                </a:cxn>
                <a:cxn ang="0">
                  <a:pos x="868" y="110"/>
                </a:cxn>
                <a:cxn ang="0">
                  <a:pos x="887" y="103"/>
                </a:cxn>
                <a:cxn ang="0">
                  <a:pos x="917" y="95"/>
                </a:cxn>
                <a:cxn ang="0">
                  <a:pos x="967" y="95"/>
                </a:cxn>
                <a:cxn ang="0">
                  <a:pos x="1032" y="91"/>
                </a:cxn>
                <a:cxn ang="0">
                  <a:pos x="1032" y="0"/>
                </a:cxn>
                <a:cxn ang="0">
                  <a:pos x="990" y="0"/>
                </a:cxn>
                <a:cxn ang="0">
                  <a:pos x="944" y="4"/>
                </a:cxn>
                <a:cxn ang="0">
                  <a:pos x="764" y="4"/>
                </a:cxn>
                <a:cxn ang="0">
                  <a:pos x="707" y="0"/>
                </a:cxn>
                <a:cxn ang="0">
                  <a:pos x="661" y="0"/>
                </a:cxn>
                <a:cxn ang="0">
                  <a:pos x="661" y="91"/>
                </a:cxn>
                <a:cxn ang="0">
                  <a:pos x="699" y="95"/>
                </a:cxn>
                <a:cxn ang="0">
                  <a:pos x="734" y="110"/>
                </a:cxn>
                <a:cxn ang="0">
                  <a:pos x="730" y="118"/>
                </a:cxn>
                <a:cxn ang="0">
                  <a:pos x="722" y="126"/>
                </a:cxn>
                <a:cxn ang="0">
                  <a:pos x="718" y="134"/>
                </a:cxn>
                <a:cxn ang="0">
                  <a:pos x="558" y="319"/>
                </a:cxn>
                <a:cxn ang="0">
                  <a:pos x="374" y="91"/>
                </a:cxn>
                <a:cxn ang="0">
                  <a:pos x="451" y="91"/>
                </a:cxn>
                <a:cxn ang="0">
                  <a:pos x="451" y="0"/>
                </a:cxn>
                <a:cxn ang="0">
                  <a:pos x="401" y="0"/>
                </a:cxn>
                <a:cxn ang="0">
                  <a:pos x="340" y="4"/>
                </a:cxn>
                <a:cxn ang="0">
                  <a:pos x="153" y="4"/>
                </a:cxn>
                <a:cxn ang="0">
                  <a:pos x="76" y="0"/>
                </a:cxn>
                <a:cxn ang="0">
                  <a:pos x="7" y="0"/>
                </a:cxn>
                <a:cxn ang="0">
                  <a:pos x="7" y="91"/>
                </a:cxn>
                <a:cxn ang="0">
                  <a:pos x="145" y="91"/>
                </a:cxn>
                <a:cxn ang="0">
                  <a:pos x="443" y="453"/>
                </a:cxn>
                <a:cxn ang="0">
                  <a:pos x="191" y="740"/>
                </a:cxn>
                <a:cxn ang="0">
                  <a:pos x="160" y="764"/>
                </a:cxn>
                <a:cxn ang="0">
                  <a:pos x="118" y="771"/>
                </a:cxn>
                <a:cxn ang="0">
                  <a:pos x="65" y="775"/>
                </a:cxn>
                <a:cxn ang="0">
                  <a:pos x="0" y="779"/>
                </a:cxn>
                <a:cxn ang="0">
                  <a:pos x="0" y="870"/>
                </a:cxn>
                <a:cxn ang="0">
                  <a:pos x="42" y="866"/>
                </a:cxn>
                <a:cxn ang="0">
                  <a:pos x="275" y="866"/>
                </a:cxn>
                <a:cxn ang="0">
                  <a:pos x="332" y="870"/>
                </a:cxn>
                <a:cxn ang="0">
                  <a:pos x="371" y="870"/>
                </a:cxn>
                <a:cxn ang="0">
                  <a:pos x="371" y="779"/>
                </a:cxn>
                <a:cxn ang="0">
                  <a:pos x="336" y="775"/>
                </a:cxn>
                <a:cxn ang="0">
                  <a:pos x="309" y="767"/>
                </a:cxn>
                <a:cxn ang="0">
                  <a:pos x="302" y="756"/>
                </a:cxn>
                <a:cxn ang="0">
                  <a:pos x="302" y="748"/>
                </a:cxn>
                <a:cxn ang="0">
                  <a:pos x="313" y="736"/>
                </a:cxn>
                <a:cxn ang="0">
                  <a:pos x="497" y="524"/>
                </a:cxn>
                <a:cxn ang="0">
                  <a:pos x="707" y="779"/>
                </a:cxn>
                <a:cxn ang="0">
                  <a:pos x="634" y="779"/>
                </a:cxn>
                <a:cxn ang="0">
                  <a:pos x="634" y="870"/>
                </a:cxn>
                <a:cxn ang="0">
                  <a:pos x="680" y="870"/>
                </a:cxn>
                <a:cxn ang="0">
                  <a:pos x="741" y="866"/>
                </a:cxn>
                <a:cxn ang="0">
                  <a:pos x="1001" y="866"/>
                </a:cxn>
                <a:cxn ang="0">
                  <a:pos x="1070" y="870"/>
                </a:cxn>
                <a:cxn ang="0">
                  <a:pos x="1070" y="779"/>
                </a:cxn>
                <a:cxn ang="0">
                  <a:pos x="936" y="779"/>
                </a:cxn>
                <a:cxn ang="0">
                  <a:pos x="615" y="386"/>
                </a:cxn>
              </a:cxnLst>
              <a:rect l="0" t="0" r="r" b="b"/>
              <a:pathLst>
                <a:path w="1070" h="870">
                  <a:moveTo>
                    <a:pt x="615" y="386"/>
                  </a:moveTo>
                  <a:lnTo>
                    <a:pt x="841" y="134"/>
                  </a:lnTo>
                  <a:lnTo>
                    <a:pt x="852" y="122"/>
                  </a:lnTo>
                  <a:lnTo>
                    <a:pt x="868" y="110"/>
                  </a:lnTo>
                  <a:lnTo>
                    <a:pt x="887" y="103"/>
                  </a:lnTo>
                  <a:lnTo>
                    <a:pt x="917" y="95"/>
                  </a:lnTo>
                  <a:lnTo>
                    <a:pt x="967" y="95"/>
                  </a:lnTo>
                  <a:lnTo>
                    <a:pt x="1032" y="91"/>
                  </a:lnTo>
                  <a:lnTo>
                    <a:pt x="1032" y="0"/>
                  </a:lnTo>
                  <a:lnTo>
                    <a:pt x="990" y="0"/>
                  </a:lnTo>
                  <a:lnTo>
                    <a:pt x="944" y="4"/>
                  </a:lnTo>
                  <a:lnTo>
                    <a:pt x="764" y="4"/>
                  </a:lnTo>
                  <a:lnTo>
                    <a:pt x="707" y="0"/>
                  </a:lnTo>
                  <a:lnTo>
                    <a:pt x="661" y="0"/>
                  </a:lnTo>
                  <a:lnTo>
                    <a:pt x="661" y="91"/>
                  </a:lnTo>
                  <a:lnTo>
                    <a:pt x="699" y="95"/>
                  </a:lnTo>
                  <a:lnTo>
                    <a:pt x="734" y="110"/>
                  </a:lnTo>
                  <a:lnTo>
                    <a:pt x="730" y="118"/>
                  </a:lnTo>
                  <a:lnTo>
                    <a:pt x="722" y="126"/>
                  </a:lnTo>
                  <a:lnTo>
                    <a:pt x="718" y="134"/>
                  </a:lnTo>
                  <a:lnTo>
                    <a:pt x="558" y="319"/>
                  </a:lnTo>
                  <a:lnTo>
                    <a:pt x="374" y="91"/>
                  </a:lnTo>
                  <a:lnTo>
                    <a:pt x="451" y="91"/>
                  </a:lnTo>
                  <a:lnTo>
                    <a:pt x="451" y="0"/>
                  </a:lnTo>
                  <a:lnTo>
                    <a:pt x="401" y="0"/>
                  </a:lnTo>
                  <a:lnTo>
                    <a:pt x="340" y="4"/>
                  </a:lnTo>
                  <a:lnTo>
                    <a:pt x="153" y="4"/>
                  </a:lnTo>
                  <a:lnTo>
                    <a:pt x="76" y="0"/>
                  </a:lnTo>
                  <a:lnTo>
                    <a:pt x="7" y="0"/>
                  </a:lnTo>
                  <a:lnTo>
                    <a:pt x="7" y="91"/>
                  </a:lnTo>
                  <a:lnTo>
                    <a:pt x="145" y="91"/>
                  </a:lnTo>
                  <a:lnTo>
                    <a:pt x="443" y="453"/>
                  </a:lnTo>
                  <a:lnTo>
                    <a:pt x="191" y="740"/>
                  </a:lnTo>
                  <a:lnTo>
                    <a:pt x="160" y="764"/>
                  </a:lnTo>
                  <a:lnTo>
                    <a:pt x="118" y="771"/>
                  </a:lnTo>
                  <a:lnTo>
                    <a:pt x="65" y="775"/>
                  </a:lnTo>
                  <a:lnTo>
                    <a:pt x="0" y="779"/>
                  </a:lnTo>
                  <a:lnTo>
                    <a:pt x="0" y="870"/>
                  </a:lnTo>
                  <a:lnTo>
                    <a:pt x="42" y="866"/>
                  </a:lnTo>
                  <a:lnTo>
                    <a:pt x="275" y="866"/>
                  </a:lnTo>
                  <a:lnTo>
                    <a:pt x="332" y="870"/>
                  </a:lnTo>
                  <a:lnTo>
                    <a:pt x="371" y="870"/>
                  </a:lnTo>
                  <a:lnTo>
                    <a:pt x="371" y="779"/>
                  </a:lnTo>
                  <a:lnTo>
                    <a:pt x="336" y="775"/>
                  </a:lnTo>
                  <a:lnTo>
                    <a:pt x="309" y="767"/>
                  </a:lnTo>
                  <a:lnTo>
                    <a:pt x="302" y="756"/>
                  </a:lnTo>
                  <a:lnTo>
                    <a:pt x="302" y="748"/>
                  </a:lnTo>
                  <a:lnTo>
                    <a:pt x="313" y="736"/>
                  </a:lnTo>
                  <a:lnTo>
                    <a:pt x="497" y="524"/>
                  </a:lnTo>
                  <a:lnTo>
                    <a:pt x="707" y="779"/>
                  </a:lnTo>
                  <a:lnTo>
                    <a:pt x="634" y="779"/>
                  </a:lnTo>
                  <a:lnTo>
                    <a:pt x="634" y="870"/>
                  </a:lnTo>
                  <a:lnTo>
                    <a:pt x="680" y="870"/>
                  </a:lnTo>
                  <a:lnTo>
                    <a:pt x="741" y="866"/>
                  </a:lnTo>
                  <a:lnTo>
                    <a:pt x="1001" y="866"/>
                  </a:lnTo>
                  <a:lnTo>
                    <a:pt x="1070" y="870"/>
                  </a:lnTo>
                  <a:lnTo>
                    <a:pt x="1070" y="779"/>
                  </a:lnTo>
                  <a:lnTo>
                    <a:pt x="936" y="779"/>
                  </a:lnTo>
                  <a:lnTo>
                    <a:pt x="615" y="38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98" name="Freeform 78"/>
            <p:cNvSpPr>
              <a:spLocks/>
            </p:cNvSpPr>
            <p:nvPr/>
          </p:nvSpPr>
          <p:spPr bwMode="auto">
            <a:xfrm>
              <a:off x="7379" y="3217"/>
              <a:ext cx="444" cy="1963"/>
            </a:xfrm>
            <a:custGeom>
              <a:avLst/>
              <a:gdLst/>
              <a:ahLst/>
              <a:cxnLst>
                <a:cxn ang="0">
                  <a:pos x="444" y="980"/>
                </a:cxn>
                <a:cxn ang="0">
                  <a:pos x="440" y="882"/>
                </a:cxn>
                <a:cxn ang="0">
                  <a:pos x="429" y="764"/>
                </a:cxn>
                <a:cxn ang="0">
                  <a:pos x="406" y="638"/>
                </a:cxn>
                <a:cxn ang="0">
                  <a:pos x="371" y="504"/>
                </a:cxn>
                <a:cxn ang="0">
                  <a:pos x="318" y="370"/>
                </a:cxn>
                <a:cxn ang="0">
                  <a:pos x="272" y="284"/>
                </a:cxn>
                <a:cxn ang="0">
                  <a:pos x="226" y="213"/>
                </a:cxn>
                <a:cxn ang="0">
                  <a:pos x="180" y="146"/>
                </a:cxn>
                <a:cxn ang="0">
                  <a:pos x="134" y="95"/>
                </a:cxn>
                <a:cxn ang="0">
                  <a:pos x="92" y="56"/>
                </a:cxn>
                <a:cxn ang="0">
                  <a:pos x="58" y="24"/>
                </a:cxn>
                <a:cxn ang="0">
                  <a:pos x="35" y="8"/>
                </a:cxn>
                <a:cxn ang="0">
                  <a:pos x="20" y="0"/>
                </a:cxn>
                <a:cxn ang="0">
                  <a:pos x="12" y="4"/>
                </a:cxn>
                <a:cxn ang="0">
                  <a:pos x="4" y="12"/>
                </a:cxn>
                <a:cxn ang="0">
                  <a:pos x="0" y="20"/>
                </a:cxn>
                <a:cxn ang="0">
                  <a:pos x="0" y="24"/>
                </a:cxn>
                <a:cxn ang="0">
                  <a:pos x="8" y="32"/>
                </a:cxn>
                <a:cxn ang="0">
                  <a:pos x="12" y="40"/>
                </a:cxn>
                <a:cxn ang="0">
                  <a:pos x="39" y="67"/>
                </a:cxn>
                <a:cxn ang="0">
                  <a:pos x="115" y="158"/>
                </a:cxn>
                <a:cxn ang="0">
                  <a:pos x="180" y="260"/>
                </a:cxn>
                <a:cxn ang="0">
                  <a:pos x="234" y="378"/>
                </a:cxn>
                <a:cxn ang="0">
                  <a:pos x="276" y="512"/>
                </a:cxn>
                <a:cxn ang="0">
                  <a:pos x="306" y="653"/>
                </a:cxn>
                <a:cxn ang="0">
                  <a:pos x="325" y="811"/>
                </a:cxn>
                <a:cxn ang="0">
                  <a:pos x="333" y="980"/>
                </a:cxn>
                <a:cxn ang="0">
                  <a:pos x="329" y="1106"/>
                </a:cxn>
                <a:cxn ang="0">
                  <a:pos x="318" y="1232"/>
                </a:cxn>
                <a:cxn ang="0">
                  <a:pos x="299" y="1358"/>
                </a:cxn>
                <a:cxn ang="0">
                  <a:pos x="268" y="1480"/>
                </a:cxn>
                <a:cxn ang="0">
                  <a:pos x="226" y="1594"/>
                </a:cxn>
                <a:cxn ang="0">
                  <a:pos x="172" y="1708"/>
                </a:cxn>
                <a:cxn ang="0">
                  <a:pos x="107" y="1810"/>
                </a:cxn>
                <a:cxn ang="0">
                  <a:pos x="27" y="1908"/>
                </a:cxn>
                <a:cxn ang="0">
                  <a:pos x="4" y="1932"/>
                </a:cxn>
                <a:cxn ang="0">
                  <a:pos x="4" y="1936"/>
                </a:cxn>
                <a:cxn ang="0">
                  <a:pos x="0" y="1940"/>
                </a:cxn>
                <a:cxn ang="0">
                  <a:pos x="0" y="1944"/>
                </a:cxn>
                <a:cxn ang="0">
                  <a:pos x="4" y="1952"/>
                </a:cxn>
                <a:cxn ang="0">
                  <a:pos x="12" y="1960"/>
                </a:cxn>
                <a:cxn ang="0">
                  <a:pos x="20" y="1963"/>
                </a:cxn>
                <a:cxn ang="0">
                  <a:pos x="35" y="1956"/>
                </a:cxn>
                <a:cxn ang="0">
                  <a:pos x="62" y="1936"/>
                </a:cxn>
                <a:cxn ang="0">
                  <a:pos x="96" y="1908"/>
                </a:cxn>
                <a:cxn ang="0">
                  <a:pos x="138" y="1865"/>
                </a:cxn>
                <a:cxn ang="0">
                  <a:pos x="184" y="1810"/>
                </a:cxn>
                <a:cxn ang="0">
                  <a:pos x="230" y="1743"/>
                </a:cxn>
                <a:cxn ang="0">
                  <a:pos x="280" y="1668"/>
                </a:cxn>
                <a:cxn ang="0">
                  <a:pos x="325" y="1578"/>
                </a:cxn>
                <a:cxn ang="0">
                  <a:pos x="383" y="1417"/>
                </a:cxn>
                <a:cxn ang="0">
                  <a:pos x="421" y="1263"/>
                </a:cxn>
                <a:cxn ang="0">
                  <a:pos x="440" y="1114"/>
                </a:cxn>
                <a:cxn ang="0">
                  <a:pos x="444" y="980"/>
                </a:cxn>
              </a:cxnLst>
              <a:rect l="0" t="0" r="r" b="b"/>
              <a:pathLst>
                <a:path w="444" h="1963">
                  <a:moveTo>
                    <a:pt x="444" y="980"/>
                  </a:moveTo>
                  <a:lnTo>
                    <a:pt x="440" y="882"/>
                  </a:lnTo>
                  <a:lnTo>
                    <a:pt x="429" y="764"/>
                  </a:lnTo>
                  <a:lnTo>
                    <a:pt x="406" y="638"/>
                  </a:lnTo>
                  <a:lnTo>
                    <a:pt x="371" y="504"/>
                  </a:lnTo>
                  <a:lnTo>
                    <a:pt x="318" y="370"/>
                  </a:lnTo>
                  <a:lnTo>
                    <a:pt x="272" y="284"/>
                  </a:lnTo>
                  <a:lnTo>
                    <a:pt x="226" y="213"/>
                  </a:lnTo>
                  <a:lnTo>
                    <a:pt x="180" y="146"/>
                  </a:lnTo>
                  <a:lnTo>
                    <a:pt x="134" y="95"/>
                  </a:lnTo>
                  <a:lnTo>
                    <a:pt x="92" y="56"/>
                  </a:lnTo>
                  <a:lnTo>
                    <a:pt x="58" y="24"/>
                  </a:lnTo>
                  <a:lnTo>
                    <a:pt x="35" y="8"/>
                  </a:lnTo>
                  <a:lnTo>
                    <a:pt x="20" y="0"/>
                  </a:lnTo>
                  <a:lnTo>
                    <a:pt x="12" y="4"/>
                  </a:lnTo>
                  <a:lnTo>
                    <a:pt x="4" y="12"/>
                  </a:lnTo>
                  <a:lnTo>
                    <a:pt x="0" y="20"/>
                  </a:lnTo>
                  <a:lnTo>
                    <a:pt x="0" y="24"/>
                  </a:lnTo>
                  <a:lnTo>
                    <a:pt x="8" y="32"/>
                  </a:lnTo>
                  <a:lnTo>
                    <a:pt x="12" y="40"/>
                  </a:lnTo>
                  <a:lnTo>
                    <a:pt x="39" y="67"/>
                  </a:lnTo>
                  <a:lnTo>
                    <a:pt x="115" y="158"/>
                  </a:lnTo>
                  <a:lnTo>
                    <a:pt x="180" y="260"/>
                  </a:lnTo>
                  <a:lnTo>
                    <a:pt x="234" y="378"/>
                  </a:lnTo>
                  <a:lnTo>
                    <a:pt x="276" y="512"/>
                  </a:lnTo>
                  <a:lnTo>
                    <a:pt x="306" y="653"/>
                  </a:lnTo>
                  <a:lnTo>
                    <a:pt x="325" y="811"/>
                  </a:lnTo>
                  <a:lnTo>
                    <a:pt x="333" y="980"/>
                  </a:lnTo>
                  <a:lnTo>
                    <a:pt x="329" y="1106"/>
                  </a:lnTo>
                  <a:lnTo>
                    <a:pt x="318" y="1232"/>
                  </a:lnTo>
                  <a:lnTo>
                    <a:pt x="299" y="1358"/>
                  </a:lnTo>
                  <a:lnTo>
                    <a:pt x="268" y="1480"/>
                  </a:lnTo>
                  <a:lnTo>
                    <a:pt x="226" y="1594"/>
                  </a:lnTo>
                  <a:lnTo>
                    <a:pt x="172" y="1708"/>
                  </a:lnTo>
                  <a:lnTo>
                    <a:pt x="107" y="1810"/>
                  </a:lnTo>
                  <a:lnTo>
                    <a:pt x="27" y="1908"/>
                  </a:lnTo>
                  <a:lnTo>
                    <a:pt x="4" y="1932"/>
                  </a:lnTo>
                  <a:lnTo>
                    <a:pt x="4" y="1936"/>
                  </a:lnTo>
                  <a:lnTo>
                    <a:pt x="0" y="1940"/>
                  </a:lnTo>
                  <a:lnTo>
                    <a:pt x="0" y="1944"/>
                  </a:lnTo>
                  <a:lnTo>
                    <a:pt x="4" y="1952"/>
                  </a:lnTo>
                  <a:lnTo>
                    <a:pt x="12" y="1960"/>
                  </a:lnTo>
                  <a:lnTo>
                    <a:pt x="20" y="1963"/>
                  </a:lnTo>
                  <a:lnTo>
                    <a:pt x="35" y="1956"/>
                  </a:lnTo>
                  <a:lnTo>
                    <a:pt x="62" y="1936"/>
                  </a:lnTo>
                  <a:lnTo>
                    <a:pt x="96" y="1908"/>
                  </a:lnTo>
                  <a:lnTo>
                    <a:pt x="138" y="1865"/>
                  </a:lnTo>
                  <a:lnTo>
                    <a:pt x="184" y="1810"/>
                  </a:lnTo>
                  <a:lnTo>
                    <a:pt x="230" y="1743"/>
                  </a:lnTo>
                  <a:lnTo>
                    <a:pt x="280" y="1668"/>
                  </a:lnTo>
                  <a:lnTo>
                    <a:pt x="325" y="1578"/>
                  </a:lnTo>
                  <a:lnTo>
                    <a:pt x="383" y="1417"/>
                  </a:lnTo>
                  <a:lnTo>
                    <a:pt x="421" y="1263"/>
                  </a:lnTo>
                  <a:lnTo>
                    <a:pt x="440" y="1114"/>
                  </a:lnTo>
                  <a:lnTo>
                    <a:pt x="444" y="9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99" name="Freeform 79"/>
            <p:cNvSpPr>
              <a:spLocks noEditPoints="1"/>
            </p:cNvSpPr>
            <p:nvPr/>
          </p:nvSpPr>
          <p:spPr bwMode="auto">
            <a:xfrm>
              <a:off x="8729" y="3843"/>
              <a:ext cx="203" cy="846"/>
            </a:xfrm>
            <a:custGeom>
              <a:avLst/>
              <a:gdLst/>
              <a:ahLst/>
              <a:cxnLst>
                <a:cxn ang="0">
                  <a:pos x="203" y="106"/>
                </a:cxn>
                <a:cxn ang="0">
                  <a:pos x="195" y="67"/>
                </a:cxn>
                <a:cxn ang="0">
                  <a:pos x="172" y="31"/>
                </a:cxn>
                <a:cxn ang="0">
                  <a:pos x="138" y="8"/>
                </a:cxn>
                <a:cxn ang="0">
                  <a:pos x="100" y="0"/>
                </a:cxn>
                <a:cxn ang="0">
                  <a:pos x="61" y="8"/>
                </a:cxn>
                <a:cxn ang="0">
                  <a:pos x="31" y="31"/>
                </a:cxn>
                <a:cxn ang="0">
                  <a:pos x="8" y="63"/>
                </a:cxn>
                <a:cxn ang="0">
                  <a:pos x="0" y="106"/>
                </a:cxn>
                <a:cxn ang="0">
                  <a:pos x="8" y="145"/>
                </a:cxn>
                <a:cxn ang="0">
                  <a:pos x="31" y="177"/>
                </a:cxn>
                <a:cxn ang="0">
                  <a:pos x="61" y="201"/>
                </a:cxn>
                <a:cxn ang="0">
                  <a:pos x="100" y="208"/>
                </a:cxn>
                <a:cxn ang="0">
                  <a:pos x="138" y="201"/>
                </a:cxn>
                <a:cxn ang="0">
                  <a:pos x="172" y="177"/>
                </a:cxn>
                <a:cxn ang="0">
                  <a:pos x="195" y="145"/>
                </a:cxn>
                <a:cxn ang="0">
                  <a:pos x="203" y="106"/>
                </a:cxn>
                <a:cxn ang="0">
                  <a:pos x="203" y="743"/>
                </a:cxn>
                <a:cxn ang="0">
                  <a:pos x="195" y="704"/>
                </a:cxn>
                <a:cxn ang="0">
                  <a:pos x="172" y="669"/>
                </a:cxn>
                <a:cxn ang="0">
                  <a:pos x="138" y="645"/>
                </a:cxn>
                <a:cxn ang="0">
                  <a:pos x="100" y="637"/>
                </a:cxn>
                <a:cxn ang="0">
                  <a:pos x="61" y="645"/>
                </a:cxn>
                <a:cxn ang="0">
                  <a:pos x="31" y="669"/>
                </a:cxn>
                <a:cxn ang="0">
                  <a:pos x="8" y="700"/>
                </a:cxn>
                <a:cxn ang="0">
                  <a:pos x="0" y="743"/>
                </a:cxn>
                <a:cxn ang="0">
                  <a:pos x="8" y="783"/>
                </a:cxn>
                <a:cxn ang="0">
                  <a:pos x="31" y="814"/>
                </a:cxn>
                <a:cxn ang="0">
                  <a:pos x="61" y="838"/>
                </a:cxn>
                <a:cxn ang="0">
                  <a:pos x="100" y="846"/>
                </a:cxn>
                <a:cxn ang="0">
                  <a:pos x="138" y="838"/>
                </a:cxn>
                <a:cxn ang="0">
                  <a:pos x="172" y="814"/>
                </a:cxn>
                <a:cxn ang="0">
                  <a:pos x="195" y="783"/>
                </a:cxn>
                <a:cxn ang="0">
                  <a:pos x="203" y="743"/>
                </a:cxn>
              </a:cxnLst>
              <a:rect l="0" t="0" r="r" b="b"/>
              <a:pathLst>
                <a:path w="203" h="846">
                  <a:moveTo>
                    <a:pt x="203" y="106"/>
                  </a:moveTo>
                  <a:lnTo>
                    <a:pt x="195" y="67"/>
                  </a:lnTo>
                  <a:lnTo>
                    <a:pt x="172" y="31"/>
                  </a:lnTo>
                  <a:lnTo>
                    <a:pt x="138" y="8"/>
                  </a:lnTo>
                  <a:lnTo>
                    <a:pt x="100" y="0"/>
                  </a:lnTo>
                  <a:lnTo>
                    <a:pt x="61" y="8"/>
                  </a:lnTo>
                  <a:lnTo>
                    <a:pt x="31" y="31"/>
                  </a:lnTo>
                  <a:lnTo>
                    <a:pt x="8" y="63"/>
                  </a:lnTo>
                  <a:lnTo>
                    <a:pt x="0" y="106"/>
                  </a:lnTo>
                  <a:lnTo>
                    <a:pt x="8" y="145"/>
                  </a:lnTo>
                  <a:lnTo>
                    <a:pt x="31" y="177"/>
                  </a:lnTo>
                  <a:lnTo>
                    <a:pt x="61" y="201"/>
                  </a:lnTo>
                  <a:lnTo>
                    <a:pt x="100" y="208"/>
                  </a:lnTo>
                  <a:lnTo>
                    <a:pt x="138" y="201"/>
                  </a:lnTo>
                  <a:lnTo>
                    <a:pt x="172" y="177"/>
                  </a:lnTo>
                  <a:lnTo>
                    <a:pt x="195" y="145"/>
                  </a:lnTo>
                  <a:lnTo>
                    <a:pt x="203" y="106"/>
                  </a:lnTo>
                  <a:close/>
                  <a:moveTo>
                    <a:pt x="203" y="743"/>
                  </a:moveTo>
                  <a:lnTo>
                    <a:pt x="195" y="704"/>
                  </a:lnTo>
                  <a:lnTo>
                    <a:pt x="172" y="669"/>
                  </a:lnTo>
                  <a:lnTo>
                    <a:pt x="138" y="645"/>
                  </a:lnTo>
                  <a:lnTo>
                    <a:pt x="100" y="637"/>
                  </a:lnTo>
                  <a:lnTo>
                    <a:pt x="61" y="645"/>
                  </a:lnTo>
                  <a:lnTo>
                    <a:pt x="31" y="669"/>
                  </a:lnTo>
                  <a:lnTo>
                    <a:pt x="8" y="700"/>
                  </a:lnTo>
                  <a:lnTo>
                    <a:pt x="0" y="743"/>
                  </a:lnTo>
                  <a:lnTo>
                    <a:pt x="8" y="783"/>
                  </a:lnTo>
                  <a:lnTo>
                    <a:pt x="31" y="814"/>
                  </a:lnTo>
                  <a:lnTo>
                    <a:pt x="61" y="838"/>
                  </a:lnTo>
                  <a:lnTo>
                    <a:pt x="100" y="846"/>
                  </a:lnTo>
                  <a:lnTo>
                    <a:pt x="138" y="838"/>
                  </a:lnTo>
                  <a:lnTo>
                    <a:pt x="172" y="814"/>
                  </a:lnTo>
                  <a:lnTo>
                    <a:pt x="195" y="783"/>
                  </a:lnTo>
                  <a:lnTo>
                    <a:pt x="203" y="74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00" name="Freeform 80"/>
            <p:cNvSpPr>
              <a:spLocks noEditPoints="1"/>
            </p:cNvSpPr>
            <p:nvPr/>
          </p:nvSpPr>
          <p:spPr bwMode="auto">
            <a:xfrm>
              <a:off x="9651" y="3347"/>
              <a:ext cx="1307" cy="1342"/>
            </a:xfrm>
            <a:custGeom>
              <a:avLst/>
              <a:gdLst/>
              <a:ahLst/>
              <a:cxnLst>
                <a:cxn ang="0">
                  <a:pos x="558" y="748"/>
                </a:cxn>
                <a:cxn ang="0">
                  <a:pos x="692" y="952"/>
                </a:cxn>
                <a:cxn ang="0">
                  <a:pos x="852" y="1212"/>
                </a:cxn>
                <a:cxn ang="0">
                  <a:pos x="933" y="1334"/>
                </a:cxn>
                <a:cxn ang="0">
                  <a:pos x="1288" y="1338"/>
                </a:cxn>
                <a:cxn ang="0">
                  <a:pos x="1307" y="1295"/>
                </a:cxn>
                <a:cxn ang="0">
                  <a:pos x="1242" y="1259"/>
                </a:cxn>
                <a:cxn ang="0">
                  <a:pos x="1128" y="1145"/>
                </a:cxn>
                <a:cxn ang="0">
                  <a:pos x="1059" y="1051"/>
                </a:cxn>
                <a:cxn ang="0">
                  <a:pos x="975" y="929"/>
                </a:cxn>
                <a:cxn ang="0">
                  <a:pos x="833" y="704"/>
                </a:cxn>
                <a:cxn ang="0">
                  <a:pos x="1013" y="645"/>
                </a:cxn>
                <a:cxn ang="0">
                  <a:pos x="1139" y="512"/>
                </a:cxn>
                <a:cxn ang="0">
                  <a:pos x="1158" y="291"/>
                </a:cxn>
                <a:cxn ang="0">
                  <a:pos x="1055" y="118"/>
                </a:cxn>
                <a:cxn ang="0">
                  <a:pos x="872" y="28"/>
                </a:cxn>
                <a:cxn ang="0">
                  <a:pos x="661" y="0"/>
                </a:cxn>
                <a:cxn ang="0">
                  <a:pos x="4" y="16"/>
                </a:cxn>
                <a:cxn ang="0">
                  <a:pos x="11" y="59"/>
                </a:cxn>
                <a:cxn ang="0">
                  <a:pos x="103" y="71"/>
                </a:cxn>
                <a:cxn ang="0">
                  <a:pos x="168" y="130"/>
                </a:cxn>
                <a:cxn ang="0">
                  <a:pos x="141" y="1263"/>
                </a:cxn>
                <a:cxn ang="0">
                  <a:pos x="27" y="1275"/>
                </a:cxn>
                <a:cxn ang="0">
                  <a:pos x="0" y="1306"/>
                </a:cxn>
                <a:cxn ang="0">
                  <a:pos x="38" y="1342"/>
                </a:cxn>
                <a:cxn ang="0">
                  <a:pos x="646" y="1326"/>
                </a:cxn>
                <a:cxn ang="0">
                  <a:pos x="638" y="1283"/>
                </a:cxn>
                <a:cxn ang="0">
                  <a:pos x="543" y="1271"/>
                </a:cxn>
                <a:cxn ang="0">
                  <a:pos x="482" y="1212"/>
                </a:cxn>
                <a:cxn ang="0">
                  <a:pos x="849" y="630"/>
                </a:cxn>
                <a:cxn ang="0">
                  <a:pos x="906" y="437"/>
                </a:cxn>
                <a:cxn ang="0">
                  <a:pos x="895" y="225"/>
                </a:cxn>
                <a:cxn ang="0">
                  <a:pos x="868" y="99"/>
                </a:cxn>
                <a:cxn ang="0">
                  <a:pos x="998" y="162"/>
                </a:cxn>
                <a:cxn ang="0">
                  <a:pos x="1093" y="299"/>
                </a:cxn>
                <a:cxn ang="0">
                  <a:pos x="1086" y="468"/>
                </a:cxn>
                <a:cxn ang="0">
                  <a:pos x="982" y="582"/>
                </a:cxn>
                <a:cxn ang="0">
                  <a:pos x="478" y="173"/>
                </a:cxn>
                <a:cxn ang="0">
                  <a:pos x="493" y="106"/>
                </a:cxn>
                <a:cxn ang="0">
                  <a:pos x="596" y="67"/>
                </a:cxn>
                <a:cxn ang="0">
                  <a:pos x="761" y="114"/>
                </a:cxn>
                <a:cxn ang="0">
                  <a:pos x="833" y="280"/>
                </a:cxn>
                <a:cxn ang="0">
                  <a:pos x="826" y="520"/>
                </a:cxn>
                <a:cxn ang="0">
                  <a:pos x="726" y="634"/>
                </a:cxn>
                <a:cxn ang="0">
                  <a:pos x="478" y="657"/>
                </a:cxn>
                <a:cxn ang="0">
                  <a:pos x="233" y="1236"/>
                </a:cxn>
                <a:cxn ang="0">
                  <a:pos x="233" y="106"/>
                </a:cxn>
                <a:cxn ang="0">
                  <a:pos x="420" y="103"/>
                </a:cxn>
                <a:cxn ang="0">
                  <a:pos x="417" y="1236"/>
                </a:cxn>
                <a:cxn ang="0">
                  <a:pos x="627" y="728"/>
                </a:cxn>
                <a:cxn ang="0">
                  <a:pos x="761" y="716"/>
                </a:cxn>
                <a:cxn ang="0">
                  <a:pos x="868" y="885"/>
                </a:cxn>
                <a:cxn ang="0">
                  <a:pos x="1005" y="1090"/>
                </a:cxn>
                <a:cxn ang="0">
                  <a:pos x="1155" y="1275"/>
                </a:cxn>
              </a:cxnLst>
              <a:rect l="0" t="0" r="r" b="b"/>
              <a:pathLst>
                <a:path w="1307" h="1342">
                  <a:moveTo>
                    <a:pt x="478" y="728"/>
                  </a:moveTo>
                  <a:lnTo>
                    <a:pt x="547" y="728"/>
                  </a:lnTo>
                  <a:lnTo>
                    <a:pt x="558" y="748"/>
                  </a:lnTo>
                  <a:lnTo>
                    <a:pt x="612" y="830"/>
                  </a:lnTo>
                  <a:lnTo>
                    <a:pt x="650" y="885"/>
                  </a:lnTo>
                  <a:lnTo>
                    <a:pt x="692" y="952"/>
                  </a:lnTo>
                  <a:lnTo>
                    <a:pt x="784" y="1102"/>
                  </a:lnTo>
                  <a:lnTo>
                    <a:pt x="833" y="1180"/>
                  </a:lnTo>
                  <a:lnTo>
                    <a:pt x="852" y="1212"/>
                  </a:lnTo>
                  <a:lnTo>
                    <a:pt x="898" y="1291"/>
                  </a:lnTo>
                  <a:lnTo>
                    <a:pt x="921" y="1318"/>
                  </a:lnTo>
                  <a:lnTo>
                    <a:pt x="933" y="1334"/>
                  </a:lnTo>
                  <a:lnTo>
                    <a:pt x="948" y="1342"/>
                  </a:lnTo>
                  <a:lnTo>
                    <a:pt x="1269" y="1342"/>
                  </a:lnTo>
                  <a:lnTo>
                    <a:pt x="1288" y="1338"/>
                  </a:lnTo>
                  <a:lnTo>
                    <a:pt x="1304" y="1326"/>
                  </a:lnTo>
                  <a:lnTo>
                    <a:pt x="1307" y="1306"/>
                  </a:lnTo>
                  <a:lnTo>
                    <a:pt x="1307" y="1295"/>
                  </a:lnTo>
                  <a:lnTo>
                    <a:pt x="1292" y="1279"/>
                  </a:lnTo>
                  <a:lnTo>
                    <a:pt x="1281" y="1275"/>
                  </a:lnTo>
                  <a:lnTo>
                    <a:pt x="1242" y="1259"/>
                  </a:lnTo>
                  <a:lnTo>
                    <a:pt x="1204" y="1228"/>
                  </a:lnTo>
                  <a:lnTo>
                    <a:pt x="1166" y="1188"/>
                  </a:lnTo>
                  <a:lnTo>
                    <a:pt x="1128" y="1145"/>
                  </a:lnTo>
                  <a:lnTo>
                    <a:pt x="1097" y="1102"/>
                  </a:lnTo>
                  <a:lnTo>
                    <a:pt x="1070" y="1066"/>
                  </a:lnTo>
                  <a:lnTo>
                    <a:pt x="1059" y="1051"/>
                  </a:lnTo>
                  <a:lnTo>
                    <a:pt x="1040" y="1023"/>
                  </a:lnTo>
                  <a:lnTo>
                    <a:pt x="1013" y="984"/>
                  </a:lnTo>
                  <a:lnTo>
                    <a:pt x="975" y="929"/>
                  </a:lnTo>
                  <a:lnTo>
                    <a:pt x="933" y="866"/>
                  </a:lnTo>
                  <a:lnTo>
                    <a:pt x="887" y="791"/>
                  </a:lnTo>
                  <a:lnTo>
                    <a:pt x="833" y="704"/>
                  </a:lnTo>
                  <a:lnTo>
                    <a:pt x="898" y="689"/>
                  </a:lnTo>
                  <a:lnTo>
                    <a:pt x="956" y="673"/>
                  </a:lnTo>
                  <a:lnTo>
                    <a:pt x="1013" y="645"/>
                  </a:lnTo>
                  <a:lnTo>
                    <a:pt x="1063" y="610"/>
                  </a:lnTo>
                  <a:lnTo>
                    <a:pt x="1105" y="567"/>
                  </a:lnTo>
                  <a:lnTo>
                    <a:pt x="1139" y="512"/>
                  </a:lnTo>
                  <a:lnTo>
                    <a:pt x="1158" y="445"/>
                  </a:lnTo>
                  <a:lnTo>
                    <a:pt x="1166" y="366"/>
                  </a:lnTo>
                  <a:lnTo>
                    <a:pt x="1158" y="291"/>
                  </a:lnTo>
                  <a:lnTo>
                    <a:pt x="1135" y="225"/>
                  </a:lnTo>
                  <a:lnTo>
                    <a:pt x="1101" y="165"/>
                  </a:lnTo>
                  <a:lnTo>
                    <a:pt x="1055" y="118"/>
                  </a:lnTo>
                  <a:lnTo>
                    <a:pt x="998" y="79"/>
                  </a:lnTo>
                  <a:lnTo>
                    <a:pt x="937" y="51"/>
                  </a:lnTo>
                  <a:lnTo>
                    <a:pt x="872" y="28"/>
                  </a:lnTo>
                  <a:lnTo>
                    <a:pt x="803" y="12"/>
                  </a:lnTo>
                  <a:lnTo>
                    <a:pt x="730" y="4"/>
                  </a:lnTo>
                  <a:lnTo>
                    <a:pt x="661" y="0"/>
                  </a:lnTo>
                  <a:lnTo>
                    <a:pt x="42" y="0"/>
                  </a:lnTo>
                  <a:lnTo>
                    <a:pt x="19" y="4"/>
                  </a:lnTo>
                  <a:lnTo>
                    <a:pt x="4" y="16"/>
                  </a:lnTo>
                  <a:lnTo>
                    <a:pt x="0" y="36"/>
                  </a:lnTo>
                  <a:lnTo>
                    <a:pt x="0" y="47"/>
                  </a:lnTo>
                  <a:lnTo>
                    <a:pt x="11" y="59"/>
                  </a:lnTo>
                  <a:lnTo>
                    <a:pt x="27" y="67"/>
                  </a:lnTo>
                  <a:lnTo>
                    <a:pt x="49" y="67"/>
                  </a:lnTo>
                  <a:lnTo>
                    <a:pt x="103" y="71"/>
                  </a:lnTo>
                  <a:lnTo>
                    <a:pt x="137" y="79"/>
                  </a:lnTo>
                  <a:lnTo>
                    <a:pt x="160" y="99"/>
                  </a:lnTo>
                  <a:lnTo>
                    <a:pt x="168" y="130"/>
                  </a:lnTo>
                  <a:lnTo>
                    <a:pt x="168" y="1212"/>
                  </a:lnTo>
                  <a:lnTo>
                    <a:pt x="160" y="1243"/>
                  </a:lnTo>
                  <a:lnTo>
                    <a:pt x="141" y="1263"/>
                  </a:lnTo>
                  <a:lnTo>
                    <a:pt x="107" y="1271"/>
                  </a:lnTo>
                  <a:lnTo>
                    <a:pt x="49" y="1275"/>
                  </a:lnTo>
                  <a:lnTo>
                    <a:pt x="27" y="1275"/>
                  </a:lnTo>
                  <a:lnTo>
                    <a:pt x="11" y="1283"/>
                  </a:lnTo>
                  <a:lnTo>
                    <a:pt x="0" y="1295"/>
                  </a:lnTo>
                  <a:lnTo>
                    <a:pt x="0" y="1306"/>
                  </a:lnTo>
                  <a:lnTo>
                    <a:pt x="4" y="1326"/>
                  </a:lnTo>
                  <a:lnTo>
                    <a:pt x="19" y="1338"/>
                  </a:lnTo>
                  <a:lnTo>
                    <a:pt x="38" y="1342"/>
                  </a:lnTo>
                  <a:lnTo>
                    <a:pt x="612" y="1342"/>
                  </a:lnTo>
                  <a:lnTo>
                    <a:pt x="631" y="1338"/>
                  </a:lnTo>
                  <a:lnTo>
                    <a:pt x="646" y="1326"/>
                  </a:lnTo>
                  <a:lnTo>
                    <a:pt x="650" y="1306"/>
                  </a:lnTo>
                  <a:lnTo>
                    <a:pt x="650" y="1295"/>
                  </a:lnTo>
                  <a:lnTo>
                    <a:pt x="638" y="1283"/>
                  </a:lnTo>
                  <a:lnTo>
                    <a:pt x="623" y="1275"/>
                  </a:lnTo>
                  <a:lnTo>
                    <a:pt x="596" y="1275"/>
                  </a:lnTo>
                  <a:lnTo>
                    <a:pt x="543" y="1271"/>
                  </a:lnTo>
                  <a:lnTo>
                    <a:pt x="508" y="1263"/>
                  </a:lnTo>
                  <a:lnTo>
                    <a:pt x="489" y="1243"/>
                  </a:lnTo>
                  <a:lnTo>
                    <a:pt x="482" y="1212"/>
                  </a:lnTo>
                  <a:lnTo>
                    <a:pt x="478" y="1161"/>
                  </a:lnTo>
                  <a:lnTo>
                    <a:pt x="478" y="728"/>
                  </a:lnTo>
                  <a:close/>
                  <a:moveTo>
                    <a:pt x="849" y="630"/>
                  </a:moveTo>
                  <a:lnTo>
                    <a:pt x="879" y="571"/>
                  </a:lnTo>
                  <a:lnTo>
                    <a:pt x="898" y="504"/>
                  </a:lnTo>
                  <a:lnTo>
                    <a:pt x="906" y="437"/>
                  </a:lnTo>
                  <a:lnTo>
                    <a:pt x="906" y="366"/>
                  </a:lnTo>
                  <a:lnTo>
                    <a:pt x="902" y="295"/>
                  </a:lnTo>
                  <a:lnTo>
                    <a:pt x="895" y="225"/>
                  </a:lnTo>
                  <a:lnTo>
                    <a:pt x="872" y="154"/>
                  </a:lnTo>
                  <a:lnTo>
                    <a:pt x="833" y="91"/>
                  </a:lnTo>
                  <a:lnTo>
                    <a:pt x="868" y="99"/>
                  </a:lnTo>
                  <a:lnTo>
                    <a:pt x="910" y="114"/>
                  </a:lnTo>
                  <a:lnTo>
                    <a:pt x="952" y="134"/>
                  </a:lnTo>
                  <a:lnTo>
                    <a:pt x="998" y="162"/>
                  </a:lnTo>
                  <a:lnTo>
                    <a:pt x="1036" y="197"/>
                  </a:lnTo>
                  <a:lnTo>
                    <a:pt x="1070" y="240"/>
                  </a:lnTo>
                  <a:lnTo>
                    <a:pt x="1093" y="299"/>
                  </a:lnTo>
                  <a:lnTo>
                    <a:pt x="1101" y="366"/>
                  </a:lnTo>
                  <a:lnTo>
                    <a:pt x="1097" y="417"/>
                  </a:lnTo>
                  <a:lnTo>
                    <a:pt x="1086" y="468"/>
                  </a:lnTo>
                  <a:lnTo>
                    <a:pt x="1063" y="512"/>
                  </a:lnTo>
                  <a:lnTo>
                    <a:pt x="1028" y="551"/>
                  </a:lnTo>
                  <a:lnTo>
                    <a:pt x="982" y="582"/>
                  </a:lnTo>
                  <a:lnTo>
                    <a:pt x="921" y="610"/>
                  </a:lnTo>
                  <a:lnTo>
                    <a:pt x="849" y="630"/>
                  </a:lnTo>
                  <a:close/>
                  <a:moveTo>
                    <a:pt x="478" y="173"/>
                  </a:moveTo>
                  <a:lnTo>
                    <a:pt x="478" y="150"/>
                  </a:lnTo>
                  <a:lnTo>
                    <a:pt x="482" y="126"/>
                  </a:lnTo>
                  <a:lnTo>
                    <a:pt x="493" y="106"/>
                  </a:lnTo>
                  <a:lnTo>
                    <a:pt x="516" y="87"/>
                  </a:lnTo>
                  <a:lnTo>
                    <a:pt x="547" y="71"/>
                  </a:lnTo>
                  <a:lnTo>
                    <a:pt x="596" y="67"/>
                  </a:lnTo>
                  <a:lnTo>
                    <a:pt x="661" y="71"/>
                  </a:lnTo>
                  <a:lnTo>
                    <a:pt x="715" y="87"/>
                  </a:lnTo>
                  <a:lnTo>
                    <a:pt x="761" y="114"/>
                  </a:lnTo>
                  <a:lnTo>
                    <a:pt x="795" y="154"/>
                  </a:lnTo>
                  <a:lnTo>
                    <a:pt x="822" y="209"/>
                  </a:lnTo>
                  <a:lnTo>
                    <a:pt x="833" y="280"/>
                  </a:lnTo>
                  <a:lnTo>
                    <a:pt x="841" y="366"/>
                  </a:lnTo>
                  <a:lnTo>
                    <a:pt x="837" y="453"/>
                  </a:lnTo>
                  <a:lnTo>
                    <a:pt x="826" y="520"/>
                  </a:lnTo>
                  <a:lnTo>
                    <a:pt x="807" y="571"/>
                  </a:lnTo>
                  <a:lnTo>
                    <a:pt x="772" y="606"/>
                  </a:lnTo>
                  <a:lnTo>
                    <a:pt x="726" y="634"/>
                  </a:lnTo>
                  <a:lnTo>
                    <a:pt x="661" y="649"/>
                  </a:lnTo>
                  <a:lnTo>
                    <a:pt x="581" y="657"/>
                  </a:lnTo>
                  <a:lnTo>
                    <a:pt x="478" y="657"/>
                  </a:lnTo>
                  <a:lnTo>
                    <a:pt x="478" y="173"/>
                  </a:lnTo>
                  <a:close/>
                  <a:moveTo>
                    <a:pt x="222" y="1275"/>
                  </a:moveTo>
                  <a:lnTo>
                    <a:pt x="233" y="1236"/>
                  </a:lnTo>
                  <a:lnTo>
                    <a:pt x="237" y="1192"/>
                  </a:lnTo>
                  <a:lnTo>
                    <a:pt x="237" y="146"/>
                  </a:lnTo>
                  <a:lnTo>
                    <a:pt x="233" y="106"/>
                  </a:lnTo>
                  <a:lnTo>
                    <a:pt x="222" y="67"/>
                  </a:lnTo>
                  <a:lnTo>
                    <a:pt x="439" y="67"/>
                  </a:lnTo>
                  <a:lnTo>
                    <a:pt x="420" y="103"/>
                  </a:lnTo>
                  <a:lnTo>
                    <a:pt x="413" y="134"/>
                  </a:lnTo>
                  <a:lnTo>
                    <a:pt x="413" y="1192"/>
                  </a:lnTo>
                  <a:lnTo>
                    <a:pt x="417" y="1236"/>
                  </a:lnTo>
                  <a:lnTo>
                    <a:pt x="428" y="1275"/>
                  </a:lnTo>
                  <a:lnTo>
                    <a:pt x="222" y="1275"/>
                  </a:lnTo>
                  <a:close/>
                  <a:moveTo>
                    <a:pt x="627" y="728"/>
                  </a:moveTo>
                  <a:lnTo>
                    <a:pt x="638" y="724"/>
                  </a:lnTo>
                  <a:lnTo>
                    <a:pt x="661" y="724"/>
                  </a:lnTo>
                  <a:lnTo>
                    <a:pt x="761" y="716"/>
                  </a:lnTo>
                  <a:lnTo>
                    <a:pt x="799" y="775"/>
                  </a:lnTo>
                  <a:lnTo>
                    <a:pt x="830" y="826"/>
                  </a:lnTo>
                  <a:lnTo>
                    <a:pt x="868" y="885"/>
                  </a:lnTo>
                  <a:lnTo>
                    <a:pt x="910" y="952"/>
                  </a:lnTo>
                  <a:lnTo>
                    <a:pt x="956" y="1019"/>
                  </a:lnTo>
                  <a:lnTo>
                    <a:pt x="1005" y="1090"/>
                  </a:lnTo>
                  <a:lnTo>
                    <a:pt x="1055" y="1157"/>
                  </a:lnTo>
                  <a:lnTo>
                    <a:pt x="1105" y="1220"/>
                  </a:lnTo>
                  <a:lnTo>
                    <a:pt x="1155" y="1275"/>
                  </a:lnTo>
                  <a:lnTo>
                    <a:pt x="971" y="1275"/>
                  </a:lnTo>
                  <a:lnTo>
                    <a:pt x="627" y="72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01" name="Freeform 81"/>
            <p:cNvSpPr>
              <a:spLocks noEditPoints="1"/>
            </p:cNvSpPr>
            <p:nvPr/>
          </p:nvSpPr>
          <p:spPr bwMode="auto">
            <a:xfrm>
              <a:off x="11062" y="3029"/>
              <a:ext cx="684" cy="963"/>
            </a:xfrm>
            <a:custGeom>
              <a:avLst/>
              <a:gdLst/>
              <a:ahLst/>
              <a:cxnLst>
                <a:cxn ang="0">
                  <a:pos x="680" y="35"/>
                </a:cxn>
                <a:cxn ang="0">
                  <a:pos x="684" y="7"/>
                </a:cxn>
                <a:cxn ang="0">
                  <a:pos x="673" y="0"/>
                </a:cxn>
                <a:cxn ang="0">
                  <a:pos x="604" y="4"/>
                </a:cxn>
                <a:cxn ang="0">
                  <a:pos x="524" y="11"/>
                </a:cxn>
                <a:cxn ang="0">
                  <a:pos x="474" y="19"/>
                </a:cxn>
                <a:cxn ang="0">
                  <a:pos x="466" y="31"/>
                </a:cxn>
                <a:cxn ang="0">
                  <a:pos x="470" y="59"/>
                </a:cxn>
                <a:cxn ang="0">
                  <a:pos x="501" y="63"/>
                </a:cxn>
                <a:cxn ang="0">
                  <a:pos x="554" y="70"/>
                </a:cxn>
                <a:cxn ang="0">
                  <a:pos x="562" y="98"/>
                </a:cxn>
                <a:cxn ang="0">
                  <a:pos x="459" y="397"/>
                </a:cxn>
                <a:cxn ang="0">
                  <a:pos x="390" y="354"/>
                </a:cxn>
                <a:cxn ang="0">
                  <a:pos x="271" y="358"/>
                </a:cxn>
                <a:cxn ang="0">
                  <a:pos x="137" y="436"/>
                </a:cxn>
                <a:cxn ang="0">
                  <a:pos x="38" y="574"/>
                </a:cxn>
                <a:cxn ang="0">
                  <a:pos x="0" y="739"/>
                </a:cxn>
                <a:cxn ang="0">
                  <a:pos x="38" y="877"/>
                </a:cxn>
                <a:cxn ang="0">
                  <a:pos x="137" y="956"/>
                </a:cxn>
                <a:cxn ang="0">
                  <a:pos x="256" y="956"/>
                </a:cxn>
                <a:cxn ang="0">
                  <a:pos x="348" y="908"/>
                </a:cxn>
                <a:cxn ang="0">
                  <a:pos x="413" y="912"/>
                </a:cxn>
                <a:cxn ang="0">
                  <a:pos x="474" y="956"/>
                </a:cxn>
                <a:cxn ang="0">
                  <a:pos x="527" y="963"/>
                </a:cxn>
                <a:cxn ang="0">
                  <a:pos x="589" y="944"/>
                </a:cxn>
                <a:cxn ang="0">
                  <a:pos x="634" y="893"/>
                </a:cxn>
                <a:cxn ang="0">
                  <a:pos x="673" y="790"/>
                </a:cxn>
                <a:cxn ang="0">
                  <a:pos x="680" y="747"/>
                </a:cxn>
                <a:cxn ang="0">
                  <a:pos x="646" y="739"/>
                </a:cxn>
                <a:cxn ang="0">
                  <a:pos x="638" y="751"/>
                </a:cxn>
                <a:cxn ang="0">
                  <a:pos x="631" y="779"/>
                </a:cxn>
                <a:cxn ang="0">
                  <a:pos x="604" y="861"/>
                </a:cxn>
                <a:cxn ang="0">
                  <a:pos x="562" y="916"/>
                </a:cxn>
                <a:cxn ang="0">
                  <a:pos x="512" y="920"/>
                </a:cxn>
                <a:cxn ang="0">
                  <a:pos x="489" y="885"/>
                </a:cxn>
                <a:cxn ang="0">
                  <a:pos x="493" y="818"/>
                </a:cxn>
                <a:cxn ang="0">
                  <a:pos x="680" y="39"/>
                </a:cxn>
                <a:cxn ang="0">
                  <a:pos x="382" y="814"/>
                </a:cxn>
                <a:cxn ang="0">
                  <a:pos x="329" y="873"/>
                </a:cxn>
                <a:cxn ang="0">
                  <a:pos x="283" y="904"/>
                </a:cxn>
                <a:cxn ang="0">
                  <a:pos x="206" y="928"/>
                </a:cxn>
                <a:cxn ang="0">
                  <a:pos x="149" y="908"/>
                </a:cxn>
                <a:cxn ang="0">
                  <a:pos x="114" y="845"/>
                </a:cxn>
                <a:cxn ang="0">
                  <a:pos x="114" y="743"/>
                </a:cxn>
                <a:cxn ang="0">
                  <a:pos x="141" y="617"/>
                </a:cxn>
                <a:cxn ang="0">
                  <a:pos x="179" y="515"/>
                </a:cxn>
                <a:cxn ang="0">
                  <a:pos x="252" y="421"/>
                </a:cxn>
                <a:cxn ang="0">
                  <a:pos x="317" y="389"/>
                </a:cxn>
                <a:cxn ang="0">
                  <a:pos x="386" y="393"/>
                </a:cxn>
                <a:cxn ang="0">
                  <a:pos x="439" y="440"/>
                </a:cxn>
                <a:cxn ang="0">
                  <a:pos x="462" y="491"/>
                </a:cxn>
                <a:cxn ang="0">
                  <a:pos x="459" y="523"/>
                </a:cxn>
              </a:cxnLst>
              <a:rect l="0" t="0" r="r" b="b"/>
              <a:pathLst>
                <a:path w="684" h="963">
                  <a:moveTo>
                    <a:pt x="680" y="39"/>
                  </a:moveTo>
                  <a:lnTo>
                    <a:pt x="680" y="35"/>
                  </a:lnTo>
                  <a:lnTo>
                    <a:pt x="684" y="27"/>
                  </a:lnTo>
                  <a:lnTo>
                    <a:pt x="684" y="7"/>
                  </a:lnTo>
                  <a:lnTo>
                    <a:pt x="680" y="4"/>
                  </a:lnTo>
                  <a:lnTo>
                    <a:pt x="673" y="0"/>
                  </a:lnTo>
                  <a:lnTo>
                    <a:pt x="638" y="0"/>
                  </a:lnTo>
                  <a:lnTo>
                    <a:pt x="604" y="4"/>
                  </a:lnTo>
                  <a:lnTo>
                    <a:pt x="562" y="7"/>
                  </a:lnTo>
                  <a:lnTo>
                    <a:pt x="524" y="11"/>
                  </a:lnTo>
                  <a:lnTo>
                    <a:pt x="489" y="11"/>
                  </a:lnTo>
                  <a:lnTo>
                    <a:pt x="474" y="19"/>
                  </a:lnTo>
                  <a:lnTo>
                    <a:pt x="470" y="23"/>
                  </a:lnTo>
                  <a:lnTo>
                    <a:pt x="466" y="31"/>
                  </a:lnTo>
                  <a:lnTo>
                    <a:pt x="466" y="55"/>
                  </a:lnTo>
                  <a:lnTo>
                    <a:pt x="470" y="59"/>
                  </a:lnTo>
                  <a:lnTo>
                    <a:pt x="478" y="63"/>
                  </a:lnTo>
                  <a:lnTo>
                    <a:pt x="501" y="63"/>
                  </a:lnTo>
                  <a:lnTo>
                    <a:pt x="535" y="67"/>
                  </a:lnTo>
                  <a:lnTo>
                    <a:pt x="554" y="70"/>
                  </a:lnTo>
                  <a:lnTo>
                    <a:pt x="562" y="78"/>
                  </a:lnTo>
                  <a:lnTo>
                    <a:pt x="562" y="98"/>
                  </a:lnTo>
                  <a:lnTo>
                    <a:pt x="482" y="428"/>
                  </a:lnTo>
                  <a:lnTo>
                    <a:pt x="459" y="397"/>
                  </a:lnTo>
                  <a:lnTo>
                    <a:pt x="428" y="369"/>
                  </a:lnTo>
                  <a:lnTo>
                    <a:pt x="390" y="354"/>
                  </a:lnTo>
                  <a:lnTo>
                    <a:pt x="344" y="346"/>
                  </a:lnTo>
                  <a:lnTo>
                    <a:pt x="271" y="358"/>
                  </a:lnTo>
                  <a:lnTo>
                    <a:pt x="202" y="389"/>
                  </a:lnTo>
                  <a:lnTo>
                    <a:pt x="137" y="436"/>
                  </a:lnTo>
                  <a:lnTo>
                    <a:pt x="84" y="499"/>
                  </a:lnTo>
                  <a:lnTo>
                    <a:pt x="38" y="574"/>
                  </a:lnTo>
                  <a:lnTo>
                    <a:pt x="11" y="653"/>
                  </a:lnTo>
                  <a:lnTo>
                    <a:pt x="0" y="739"/>
                  </a:lnTo>
                  <a:lnTo>
                    <a:pt x="11" y="814"/>
                  </a:lnTo>
                  <a:lnTo>
                    <a:pt x="38" y="877"/>
                  </a:lnTo>
                  <a:lnTo>
                    <a:pt x="80" y="924"/>
                  </a:lnTo>
                  <a:lnTo>
                    <a:pt x="137" y="956"/>
                  </a:lnTo>
                  <a:lnTo>
                    <a:pt x="202" y="963"/>
                  </a:lnTo>
                  <a:lnTo>
                    <a:pt x="256" y="956"/>
                  </a:lnTo>
                  <a:lnTo>
                    <a:pt x="306" y="936"/>
                  </a:lnTo>
                  <a:lnTo>
                    <a:pt x="348" y="908"/>
                  </a:lnTo>
                  <a:lnTo>
                    <a:pt x="390" y="869"/>
                  </a:lnTo>
                  <a:lnTo>
                    <a:pt x="413" y="912"/>
                  </a:lnTo>
                  <a:lnTo>
                    <a:pt x="439" y="940"/>
                  </a:lnTo>
                  <a:lnTo>
                    <a:pt x="474" y="956"/>
                  </a:lnTo>
                  <a:lnTo>
                    <a:pt x="504" y="963"/>
                  </a:lnTo>
                  <a:lnTo>
                    <a:pt x="527" y="963"/>
                  </a:lnTo>
                  <a:lnTo>
                    <a:pt x="562" y="959"/>
                  </a:lnTo>
                  <a:lnTo>
                    <a:pt x="589" y="944"/>
                  </a:lnTo>
                  <a:lnTo>
                    <a:pt x="615" y="920"/>
                  </a:lnTo>
                  <a:lnTo>
                    <a:pt x="634" y="893"/>
                  </a:lnTo>
                  <a:lnTo>
                    <a:pt x="665" y="822"/>
                  </a:lnTo>
                  <a:lnTo>
                    <a:pt x="673" y="790"/>
                  </a:lnTo>
                  <a:lnTo>
                    <a:pt x="680" y="767"/>
                  </a:lnTo>
                  <a:lnTo>
                    <a:pt x="680" y="747"/>
                  </a:lnTo>
                  <a:lnTo>
                    <a:pt x="673" y="739"/>
                  </a:lnTo>
                  <a:lnTo>
                    <a:pt x="646" y="739"/>
                  </a:lnTo>
                  <a:lnTo>
                    <a:pt x="642" y="747"/>
                  </a:lnTo>
                  <a:lnTo>
                    <a:pt x="638" y="751"/>
                  </a:lnTo>
                  <a:lnTo>
                    <a:pt x="634" y="763"/>
                  </a:lnTo>
                  <a:lnTo>
                    <a:pt x="631" y="779"/>
                  </a:lnTo>
                  <a:lnTo>
                    <a:pt x="619" y="822"/>
                  </a:lnTo>
                  <a:lnTo>
                    <a:pt x="604" y="861"/>
                  </a:lnTo>
                  <a:lnTo>
                    <a:pt x="585" y="893"/>
                  </a:lnTo>
                  <a:lnTo>
                    <a:pt x="562" y="916"/>
                  </a:lnTo>
                  <a:lnTo>
                    <a:pt x="531" y="928"/>
                  </a:lnTo>
                  <a:lnTo>
                    <a:pt x="512" y="920"/>
                  </a:lnTo>
                  <a:lnTo>
                    <a:pt x="497" y="908"/>
                  </a:lnTo>
                  <a:lnTo>
                    <a:pt x="489" y="885"/>
                  </a:lnTo>
                  <a:lnTo>
                    <a:pt x="489" y="830"/>
                  </a:lnTo>
                  <a:lnTo>
                    <a:pt x="493" y="818"/>
                  </a:lnTo>
                  <a:lnTo>
                    <a:pt x="497" y="802"/>
                  </a:lnTo>
                  <a:lnTo>
                    <a:pt x="680" y="39"/>
                  </a:lnTo>
                  <a:close/>
                  <a:moveTo>
                    <a:pt x="397" y="779"/>
                  </a:moveTo>
                  <a:lnTo>
                    <a:pt x="382" y="814"/>
                  </a:lnTo>
                  <a:lnTo>
                    <a:pt x="359" y="845"/>
                  </a:lnTo>
                  <a:lnTo>
                    <a:pt x="329" y="873"/>
                  </a:lnTo>
                  <a:lnTo>
                    <a:pt x="313" y="885"/>
                  </a:lnTo>
                  <a:lnTo>
                    <a:pt x="283" y="904"/>
                  </a:lnTo>
                  <a:lnTo>
                    <a:pt x="248" y="920"/>
                  </a:lnTo>
                  <a:lnTo>
                    <a:pt x="206" y="928"/>
                  </a:lnTo>
                  <a:lnTo>
                    <a:pt x="176" y="924"/>
                  </a:lnTo>
                  <a:lnTo>
                    <a:pt x="149" y="908"/>
                  </a:lnTo>
                  <a:lnTo>
                    <a:pt x="130" y="885"/>
                  </a:lnTo>
                  <a:lnTo>
                    <a:pt x="114" y="845"/>
                  </a:lnTo>
                  <a:lnTo>
                    <a:pt x="111" y="794"/>
                  </a:lnTo>
                  <a:lnTo>
                    <a:pt x="114" y="743"/>
                  </a:lnTo>
                  <a:lnTo>
                    <a:pt x="126" y="680"/>
                  </a:lnTo>
                  <a:lnTo>
                    <a:pt x="141" y="617"/>
                  </a:lnTo>
                  <a:lnTo>
                    <a:pt x="160" y="558"/>
                  </a:lnTo>
                  <a:lnTo>
                    <a:pt x="179" y="515"/>
                  </a:lnTo>
                  <a:lnTo>
                    <a:pt x="218" y="460"/>
                  </a:lnTo>
                  <a:lnTo>
                    <a:pt x="252" y="421"/>
                  </a:lnTo>
                  <a:lnTo>
                    <a:pt x="287" y="401"/>
                  </a:lnTo>
                  <a:lnTo>
                    <a:pt x="317" y="389"/>
                  </a:lnTo>
                  <a:lnTo>
                    <a:pt x="344" y="385"/>
                  </a:lnTo>
                  <a:lnTo>
                    <a:pt x="386" y="393"/>
                  </a:lnTo>
                  <a:lnTo>
                    <a:pt x="417" y="413"/>
                  </a:lnTo>
                  <a:lnTo>
                    <a:pt x="439" y="440"/>
                  </a:lnTo>
                  <a:lnTo>
                    <a:pt x="455" y="468"/>
                  </a:lnTo>
                  <a:lnTo>
                    <a:pt x="462" y="491"/>
                  </a:lnTo>
                  <a:lnTo>
                    <a:pt x="462" y="519"/>
                  </a:lnTo>
                  <a:lnTo>
                    <a:pt x="459" y="523"/>
                  </a:lnTo>
                  <a:lnTo>
                    <a:pt x="397" y="77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02" name="Freeform 82"/>
            <p:cNvSpPr>
              <a:spLocks/>
            </p:cNvSpPr>
            <p:nvPr/>
          </p:nvSpPr>
          <p:spPr bwMode="auto">
            <a:xfrm>
              <a:off x="12511" y="3835"/>
              <a:ext cx="130" cy="728"/>
            </a:xfrm>
            <a:custGeom>
              <a:avLst/>
              <a:gdLst/>
              <a:ahLst/>
              <a:cxnLst>
                <a:cxn ang="0">
                  <a:pos x="76" y="401"/>
                </a:cxn>
                <a:cxn ang="0">
                  <a:pos x="99" y="401"/>
                </a:cxn>
                <a:cxn ang="0">
                  <a:pos x="115" y="393"/>
                </a:cxn>
                <a:cxn ang="0">
                  <a:pos x="122" y="386"/>
                </a:cxn>
                <a:cxn ang="0">
                  <a:pos x="126" y="378"/>
                </a:cxn>
                <a:cxn ang="0">
                  <a:pos x="130" y="362"/>
                </a:cxn>
                <a:cxn ang="0">
                  <a:pos x="126" y="350"/>
                </a:cxn>
                <a:cxn ang="0">
                  <a:pos x="122" y="342"/>
                </a:cxn>
                <a:cxn ang="0">
                  <a:pos x="115" y="334"/>
                </a:cxn>
                <a:cxn ang="0">
                  <a:pos x="99" y="327"/>
                </a:cxn>
                <a:cxn ang="0">
                  <a:pos x="76" y="327"/>
                </a:cxn>
                <a:cxn ang="0">
                  <a:pos x="76" y="43"/>
                </a:cxn>
                <a:cxn ang="0">
                  <a:pos x="73" y="20"/>
                </a:cxn>
                <a:cxn ang="0">
                  <a:pos x="61" y="4"/>
                </a:cxn>
                <a:cxn ang="0">
                  <a:pos x="38" y="0"/>
                </a:cxn>
                <a:cxn ang="0">
                  <a:pos x="15" y="4"/>
                </a:cxn>
                <a:cxn ang="0">
                  <a:pos x="4" y="20"/>
                </a:cxn>
                <a:cxn ang="0">
                  <a:pos x="0" y="43"/>
                </a:cxn>
                <a:cxn ang="0">
                  <a:pos x="0" y="685"/>
                </a:cxn>
                <a:cxn ang="0">
                  <a:pos x="4" y="708"/>
                </a:cxn>
                <a:cxn ang="0">
                  <a:pos x="15" y="724"/>
                </a:cxn>
                <a:cxn ang="0">
                  <a:pos x="38" y="728"/>
                </a:cxn>
                <a:cxn ang="0">
                  <a:pos x="61" y="720"/>
                </a:cxn>
                <a:cxn ang="0">
                  <a:pos x="73" y="708"/>
                </a:cxn>
                <a:cxn ang="0">
                  <a:pos x="76" y="685"/>
                </a:cxn>
                <a:cxn ang="0">
                  <a:pos x="76" y="665"/>
                </a:cxn>
                <a:cxn ang="0">
                  <a:pos x="76" y="401"/>
                </a:cxn>
              </a:cxnLst>
              <a:rect l="0" t="0" r="r" b="b"/>
              <a:pathLst>
                <a:path w="130" h="728">
                  <a:moveTo>
                    <a:pt x="76" y="401"/>
                  </a:moveTo>
                  <a:lnTo>
                    <a:pt x="99" y="401"/>
                  </a:lnTo>
                  <a:lnTo>
                    <a:pt x="115" y="393"/>
                  </a:lnTo>
                  <a:lnTo>
                    <a:pt x="122" y="386"/>
                  </a:lnTo>
                  <a:lnTo>
                    <a:pt x="126" y="378"/>
                  </a:lnTo>
                  <a:lnTo>
                    <a:pt x="130" y="362"/>
                  </a:lnTo>
                  <a:lnTo>
                    <a:pt x="126" y="350"/>
                  </a:lnTo>
                  <a:lnTo>
                    <a:pt x="122" y="342"/>
                  </a:lnTo>
                  <a:lnTo>
                    <a:pt x="115" y="334"/>
                  </a:lnTo>
                  <a:lnTo>
                    <a:pt x="99" y="327"/>
                  </a:lnTo>
                  <a:lnTo>
                    <a:pt x="76" y="327"/>
                  </a:lnTo>
                  <a:lnTo>
                    <a:pt x="76" y="43"/>
                  </a:lnTo>
                  <a:lnTo>
                    <a:pt x="73" y="20"/>
                  </a:lnTo>
                  <a:lnTo>
                    <a:pt x="61" y="4"/>
                  </a:lnTo>
                  <a:lnTo>
                    <a:pt x="38" y="0"/>
                  </a:lnTo>
                  <a:lnTo>
                    <a:pt x="15" y="4"/>
                  </a:lnTo>
                  <a:lnTo>
                    <a:pt x="4" y="20"/>
                  </a:lnTo>
                  <a:lnTo>
                    <a:pt x="0" y="43"/>
                  </a:lnTo>
                  <a:lnTo>
                    <a:pt x="0" y="685"/>
                  </a:lnTo>
                  <a:lnTo>
                    <a:pt x="4" y="708"/>
                  </a:lnTo>
                  <a:lnTo>
                    <a:pt x="15" y="724"/>
                  </a:lnTo>
                  <a:lnTo>
                    <a:pt x="38" y="728"/>
                  </a:lnTo>
                  <a:lnTo>
                    <a:pt x="61" y="720"/>
                  </a:lnTo>
                  <a:lnTo>
                    <a:pt x="73" y="708"/>
                  </a:lnTo>
                  <a:lnTo>
                    <a:pt x="76" y="685"/>
                  </a:lnTo>
                  <a:lnTo>
                    <a:pt x="76" y="665"/>
                  </a:lnTo>
                  <a:lnTo>
                    <a:pt x="76" y="40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03" name="Freeform 83"/>
            <p:cNvSpPr>
              <a:spLocks/>
            </p:cNvSpPr>
            <p:nvPr/>
          </p:nvSpPr>
          <p:spPr bwMode="auto">
            <a:xfrm>
              <a:off x="12511" y="3851"/>
              <a:ext cx="1686" cy="696"/>
            </a:xfrm>
            <a:custGeom>
              <a:avLst/>
              <a:gdLst/>
              <a:ahLst/>
              <a:cxnLst>
                <a:cxn ang="0">
                  <a:pos x="1526" y="385"/>
                </a:cxn>
                <a:cxn ang="0">
                  <a:pos x="1468" y="436"/>
                </a:cxn>
                <a:cxn ang="0">
                  <a:pos x="1422" y="488"/>
                </a:cxn>
                <a:cxn ang="0">
                  <a:pos x="1384" y="539"/>
                </a:cxn>
                <a:cxn ang="0">
                  <a:pos x="1357" y="586"/>
                </a:cxn>
                <a:cxn ang="0">
                  <a:pos x="1338" y="629"/>
                </a:cxn>
                <a:cxn ang="0">
                  <a:pos x="1327" y="657"/>
                </a:cxn>
                <a:cxn ang="0">
                  <a:pos x="1323" y="672"/>
                </a:cxn>
                <a:cxn ang="0">
                  <a:pos x="1323" y="680"/>
                </a:cxn>
                <a:cxn ang="0">
                  <a:pos x="1327" y="688"/>
                </a:cxn>
                <a:cxn ang="0">
                  <a:pos x="1342" y="696"/>
                </a:cxn>
                <a:cxn ang="0">
                  <a:pos x="1361" y="696"/>
                </a:cxn>
                <a:cxn ang="0">
                  <a:pos x="1377" y="688"/>
                </a:cxn>
                <a:cxn ang="0">
                  <a:pos x="1377" y="680"/>
                </a:cxn>
                <a:cxn ang="0">
                  <a:pos x="1380" y="676"/>
                </a:cxn>
                <a:cxn ang="0">
                  <a:pos x="1422" y="590"/>
                </a:cxn>
                <a:cxn ang="0">
                  <a:pos x="1461" y="535"/>
                </a:cxn>
                <a:cxn ang="0">
                  <a:pos x="1510" y="480"/>
                </a:cxn>
                <a:cxn ang="0">
                  <a:pos x="1575" y="425"/>
                </a:cxn>
                <a:cxn ang="0">
                  <a:pos x="1659" y="374"/>
                </a:cxn>
                <a:cxn ang="0">
                  <a:pos x="1671" y="370"/>
                </a:cxn>
                <a:cxn ang="0">
                  <a:pos x="1679" y="366"/>
                </a:cxn>
                <a:cxn ang="0">
                  <a:pos x="1682" y="362"/>
                </a:cxn>
                <a:cxn ang="0">
                  <a:pos x="1686" y="354"/>
                </a:cxn>
                <a:cxn ang="0">
                  <a:pos x="1686" y="338"/>
                </a:cxn>
                <a:cxn ang="0">
                  <a:pos x="1675" y="326"/>
                </a:cxn>
                <a:cxn ang="0">
                  <a:pos x="1621" y="299"/>
                </a:cxn>
                <a:cxn ang="0">
                  <a:pos x="1572" y="267"/>
                </a:cxn>
                <a:cxn ang="0">
                  <a:pos x="1518" y="228"/>
                </a:cxn>
                <a:cxn ang="0">
                  <a:pos x="1468" y="173"/>
                </a:cxn>
                <a:cxn ang="0">
                  <a:pos x="1422" y="110"/>
                </a:cxn>
                <a:cxn ang="0">
                  <a:pos x="1384" y="27"/>
                </a:cxn>
                <a:cxn ang="0">
                  <a:pos x="1380" y="16"/>
                </a:cxn>
                <a:cxn ang="0">
                  <a:pos x="1369" y="4"/>
                </a:cxn>
                <a:cxn ang="0">
                  <a:pos x="1361" y="0"/>
                </a:cxn>
                <a:cxn ang="0">
                  <a:pos x="1342" y="0"/>
                </a:cxn>
                <a:cxn ang="0">
                  <a:pos x="1327" y="8"/>
                </a:cxn>
                <a:cxn ang="0">
                  <a:pos x="1323" y="12"/>
                </a:cxn>
                <a:cxn ang="0">
                  <a:pos x="1323" y="23"/>
                </a:cxn>
                <a:cxn ang="0">
                  <a:pos x="1327" y="39"/>
                </a:cxn>
                <a:cxn ang="0">
                  <a:pos x="1338" y="67"/>
                </a:cxn>
                <a:cxn ang="0">
                  <a:pos x="1357" y="106"/>
                </a:cxn>
                <a:cxn ang="0">
                  <a:pos x="1388" y="157"/>
                </a:cxn>
                <a:cxn ang="0">
                  <a:pos x="1422" y="208"/>
                </a:cxn>
                <a:cxn ang="0">
                  <a:pos x="1472" y="259"/>
                </a:cxn>
                <a:cxn ang="0">
                  <a:pos x="1526" y="311"/>
                </a:cxn>
                <a:cxn ang="0">
                  <a:pos x="38" y="311"/>
                </a:cxn>
                <a:cxn ang="0">
                  <a:pos x="19" y="315"/>
                </a:cxn>
                <a:cxn ang="0">
                  <a:pos x="4" y="326"/>
                </a:cxn>
                <a:cxn ang="0">
                  <a:pos x="0" y="346"/>
                </a:cxn>
                <a:cxn ang="0">
                  <a:pos x="4" y="370"/>
                </a:cxn>
                <a:cxn ang="0">
                  <a:pos x="19" y="381"/>
                </a:cxn>
                <a:cxn ang="0">
                  <a:pos x="42" y="385"/>
                </a:cxn>
                <a:cxn ang="0">
                  <a:pos x="61" y="385"/>
                </a:cxn>
                <a:cxn ang="0">
                  <a:pos x="1526" y="385"/>
                </a:cxn>
              </a:cxnLst>
              <a:rect l="0" t="0" r="r" b="b"/>
              <a:pathLst>
                <a:path w="1686" h="696">
                  <a:moveTo>
                    <a:pt x="1526" y="385"/>
                  </a:moveTo>
                  <a:lnTo>
                    <a:pt x="1468" y="436"/>
                  </a:lnTo>
                  <a:lnTo>
                    <a:pt x="1422" y="488"/>
                  </a:lnTo>
                  <a:lnTo>
                    <a:pt x="1384" y="539"/>
                  </a:lnTo>
                  <a:lnTo>
                    <a:pt x="1357" y="586"/>
                  </a:lnTo>
                  <a:lnTo>
                    <a:pt x="1338" y="629"/>
                  </a:lnTo>
                  <a:lnTo>
                    <a:pt x="1327" y="657"/>
                  </a:lnTo>
                  <a:lnTo>
                    <a:pt x="1323" y="672"/>
                  </a:lnTo>
                  <a:lnTo>
                    <a:pt x="1323" y="680"/>
                  </a:lnTo>
                  <a:lnTo>
                    <a:pt x="1327" y="688"/>
                  </a:lnTo>
                  <a:lnTo>
                    <a:pt x="1342" y="696"/>
                  </a:lnTo>
                  <a:lnTo>
                    <a:pt x="1361" y="696"/>
                  </a:lnTo>
                  <a:lnTo>
                    <a:pt x="1377" y="688"/>
                  </a:lnTo>
                  <a:lnTo>
                    <a:pt x="1377" y="680"/>
                  </a:lnTo>
                  <a:lnTo>
                    <a:pt x="1380" y="676"/>
                  </a:lnTo>
                  <a:lnTo>
                    <a:pt x="1422" y="590"/>
                  </a:lnTo>
                  <a:lnTo>
                    <a:pt x="1461" y="535"/>
                  </a:lnTo>
                  <a:lnTo>
                    <a:pt x="1510" y="480"/>
                  </a:lnTo>
                  <a:lnTo>
                    <a:pt x="1575" y="425"/>
                  </a:lnTo>
                  <a:lnTo>
                    <a:pt x="1659" y="374"/>
                  </a:lnTo>
                  <a:lnTo>
                    <a:pt x="1671" y="370"/>
                  </a:lnTo>
                  <a:lnTo>
                    <a:pt x="1679" y="366"/>
                  </a:lnTo>
                  <a:lnTo>
                    <a:pt x="1682" y="362"/>
                  </a:lnTo>
                  <a:lnTo>
                    <a:pt x="1686" y="354"/>
                  </a:lnTo>
                  <a:lnTo>
                    <a:pt x="1686" y="338"/>
                  </a:lnTo>
                  <a:lnTo>
                    <a:pt x="1675" y="326"/>
                  </a:lnTo>
                  <a:lnTo>
                    <a:pt x="1621" y="299"/>
                  </a:lnTo>
                  <a:lnTo>
                    <a:pt x="1572" y="267"/>
                  </a:lnTo>
                  <a:lnTo>
                    <a:pt x="1518" y="228"/>
                  </a:lnTo>
                  <a:lnTo>
                    <a:pt x="1468" y="173"/>
                  </a:lnTo>
                  <a:lnTo>
                    <a:pt x="1422" y="110"/>
                  </a:lnTo>
                  <a:lnTo>
                    <a:pt x="1384" y="27"/>
                  </a:lnTo>
                  <a:lnTo>
                    <a:pt x="1380" y="16"/>
                  </a:lnTo>
                  <a:lnTo>
                    <a:pt x="1369" y="4"/>
                  </a:lnTo>
                  <a:lnTo>
                    <a:pt x="1361" y="0"/>
                  </a:lnTo>
                  <a:lnTo>
                    <a:pt x="1342" y="0"/>
                  </a:lnTo>
                  <a:lnTo>
                    <a:pt x="1327" y="8"/>
                  </a:lnTo>
                  <a:lnTo>
                    <a:pt x="1323" y="12"/>
                  </a:lnTo>
                  <a:lnTo>
                    <a:pt x="1323" y="23"/>
                  </a:lnTo>
                  <a:lnTo>
                    <a:pt x="1327" y="39"/>
                  </a:lnTo>
                  <a:lnTo>
                    <a:pt x="1338" y="67"/>
                  </a:lnTo>
                  <a:lnTo>
                    <a:pt x="1357" y="106"/>
                  </a:lnTo>
                  <a:lnTo>
                    <a:pt x="1388" y="157"/>
                  </a:lnTo>
                  <a:lnTo>
                    <a:pt x="1422" y="208"/>
                  </a:lnTo>
                  <a:lnTo>
                    <a:pt x="1472" y="259"/>
                  </a:lnTo>
                  <a:lnTo>
                    <a:pt x="1526" y="311"/>
                  </a:lnTo>
                  <a:lnTo>
                    <a:pt x="38" y="311"/>
                  </a:lnTo>
                  <a:lnTo>
                    <a:pt x="19" y="315"/>
                  </a:lnTo>
                  <a:lnTo>
                    <a:pt x="4" y="326"/>
                  </a:lnTo>
                  <a:lnTo>
                    <a:pt x="0" y="346"/>
                  </a:lnTo>
                  <a:lnTo>
                    <a:pt x="4" y="370"/>
                  </a:lnTo>
                  <a:lnTo>
                    <a:pt x="19" y="381"/>
                  </a:lnTo>
                  <a:lnTo>
                    <a:pt x="42" y="385"/>
                  </a:lnTo>
                  <a:lnTo>
                    <a:pt x="61" y="385"/>
                  </a:lnTo>
                  <a:lnTo>
                    <a:pt x="1526" y="3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04" name="Freeform 84"/>
            <p:cNvSpPr>
              <a:spLocks/>
            </p:cNvSpPr>
            <p:nvPr/>
          </p:nvSpPr>
          <p:spPr bwMode="auto">
            <a:xfrm>
              <a:off x="14893" y="3351"/>
              <a:ext cx="1308" cy="1601"/>
            </a:xfrm>
            <a:custGeom>
              <a:avLst/>
              <a:gdLst/>
              <a:ahLst/>
              <a:cxnLst>
                <a:cxn ang="0">
                  <a:pos x="731" y="913"/>
                </a:cxn>
                <a:cxn ang="0">
                  <a:pos x="719" y="645"/>
                </a:cxn>
                <a:cxn ang="0">
                  <a:pos x="681" y="401"/>
                </a:cxn>
                <a:cxn ang="0">
                  <a:pos x="597" y="181"/>
                </a:cxn>
                <a:cxn ang="0">
                  <a:pos x="455" y="32"/>
                </a:cxn>
                <a:cxn ang="0">
                  <a:pos x="264" y="8"/>
                </a:cxn>
                <a:cxn ang="0">
                  <a:pos x="126" y="79"/>
                </a:cxn>
                <a:cxn ang="0">
                  <a:pos x="73" y="146"/>
                </a:cxn>
                <a:cxn ang="0">
                  <a:pos x="84" y="161"/>
                </a:cxn>
                <a:cxn ang="0">
                  <a:pos x="145" y="146"/>
                </a:cxn>
                <a:cxn ang="0">
                  <a:pos x="276" y="102"/>
                </a:cxn>
                <a:cxn ang="0">
                  <a:pos x="436" y="224"/>
                </a:cxn>
                <a:cxn ang="0">
                  <a:pos x="532" y="441"/>
                </a:cxn>
                <a:cxn ang="0">
                  <a:pos x="578" y="708"/>
                </a:cxn>
                <a:cxn ang="0">
                  <a:pos x="589" y="1039"/>
                </a:cxn>
                <a:cxn ang="0">
                  <a:pos x="581" y="1220"/>
                </a:cxn>
                <a:cxn ang="0">
                  <a:pos x="566" y="1287"/>
                </a:cxn>
                <a:cxn ang="0">
                  <a:pos x="482" y="1353"/>
                </a:cxn>
                <a:cxn ang="0">
                  <a:pos x="318" y="1444"/>
                </a:cxn>
                <a:cxn ang="0">
                  <a:pos x="203" y="1436"/>
                </a:cxn>
                <a:cxn ang="0">
                  <a:pos x="100" y="1350"/>
                </a:cxn>
                <a:cxn ang="0">
                  <a:pos x="73" y="1275"/>
                </a:cxn>
                <a:cxn ang="0">
                  <a:pos x="61" y="1263"/>
                </a:cxn>
                <a:cxn ang="0">
                  <a:pos x="8" y="1342"/>
                </a:cxn>
                <a:cxn ang="0">
                  <a:pos x="19" y="1460"/>
                </a:cxn>
                <a:cxn ang="0">
                  <a:pos x="123" y="1574"/>
                </a:cxn>
                <a:cxn ang="0">
                  <a:pos x="279" y="1593"/>
                </a:cxn>
                <a:cxn ang="0">
                  <a:pos x="459" y="1499"/>
                </a:cxn>
                <a:cxn ang="0">
                  <a:pos x="681" y="1306"/>
                </a:cxn>
                <a:cxn ang="0">
                  <a:pos x="948" y="1007"/>
                </a:cxn>
                <a:cxn ang="0">
                  <a:pos x="1182" y="641"/>
                </a:cxn>
                <a:cxn ang="0">
                  <a:pos x="1289" y="354"/>
                </a:cxn>
                <a:cxn ang="0">
                  <a:pos x="1304" y="165"/>
                </a:cxn>
                <a:cxn ang="0">
                  <a:pos x="1239" y="47"/>
                </a:cxn>
                <a:cxn ang="0">
                  <a:pos x="1151" y="0"/>
                </a:cxn>
                <a:cxn ang="0">
                  <a:pos x="1079" y="32"/>
                </a:cxn>
                <a:cxn ang="0">
                  <a:pos x="1056" y="118"/>
                </a:cxn>
                <a:cxn ang="0">
                  <a:pos x="1067" y="146"/>
                </a:cxn>
                <a:cxn ang="0">
                  <a:pos x="1128" y="161"/>
                </a:cxn>
                <a:cxn ang="0">
                  <a:pos x="1212" y="232"/>
                </a:cxn>
                <a:cxn ang="0">
                  <a:pos x="1231" y="315"/>
                </a:cxn>
                <a:cxn ang="0">
                  <a:pos x="1201" y="437"/>
                </a:cxn>
                <a:cxn ang="0">
                  <a:pos x="1086" y="685"/>
                </a:cxn>
                <a:cxn ang="0">
                  <a:pos x="838" y="1019"/>
                </a:cxn>
              </a:cxnLst>
              <a:rect l="0" t="0" r="r" b="b"/>
              <a:pathLst>
                <a:path w="1308" h="1601">
                  <a:moveTo>
                    <a:pt x="723" y="1145"/>
                  </a:moveTo>
                  <a:lnTo>
                    <a:pt x="727" y="1027"/>
                  </a:lnTo>
                  <a:lnTo>
                    <a:pt x="731" y="913"/>
                  </a:lnTo>
                  <a:lnTo>
                    <a:pt x="731" y="858"/>
                  </a:lnTo>
                  <a:lnTo>
                    <a:pt x="727" y="795"/>
                  </a:lnTo>
                  <a:lnTo>
                    <a:pt x="719" y="645"/>
                  </a:lnTo>
                  <a:lnTo>
                    <a:pt x="708" y="563"/>
                  </a:lnTo>
                  <a:lnTo>
                    <a:pt x="696" y="484"/>
                  </a:lnTo>
                  <a:lnTo>
                    <a:pt x="681" y="401"/>
                  </a:lnTo>
                  <a:lnTo>
                    <a:pt x="658" y="323"/>
                  </a:lnTo>
                  <a:lnTo>
                    <a:pt x="631" y="248"/>
                  </a:lnTo>
                  <a:lnTo>
                    <a:pt x="597" y="181"/>
                  </a:lnTo>
                  <a:lnTo>
                    <a:pt x="558" y="122"/>
                  </a:lnTo>
                  <a:lnTo>
                    <a:pt x="509" y="71"/>
                  </a:lnTo>
                  <a:lnTo>
                    <a:pt x="455" y="32"/>
                  </a:lnTo>
                  <a:lnTo>
                    <a:pt x="390" y="8"/>
                  </a:lnTo>
                  <a:lnTo>
                    <a:pt x="318" y="0"/>
                  </a:lnTo>
                  <a:lnTo>
                    <a:pt x="264" y="8"/>
                  </a:lnTo>
                  <a:lnTo>
                    <a:pt x="211" y="24"/>
                  </a:lnTo>
                  <a:lnTo>
                    <a:pt x="165" y="47"/>
                  </a:lnTo>
                  <a:lnTo>
                    <a:pt x="126" y="79"/>
                  </a:lnTo>
                  <a:lnTo>
                    <a:pt x="100" y="106"/>
                  </a:lnTo>
                  <a:lnTo>
                    <a:pt x="80" y="130"/>
                  </a:lnTo>
                  <a:lnTo>
                    <a:pt x="73" y="146"/>
                  </a:lnTo>
                  <a:lnTo>
                    <a:pt x="73" y="154"/>
                  </a:lnTo>
                  <a:lnTo>
                    <a:pt x="77" y="158"/>
                  </a:lnTo>
                  <a:lnTo>
                    <a:pt x="84" y="161"/>
                  </a:lnTo>
                  <a:lnTo>
                    <a:pt x="96" y="161"/>
                  </a:lnTo>
                  <a:lnTo>
                    <a:pt x="119" y="158"/>
                  </a:lnTo>
                  <a:lnTo>
                    <a:pt x="145" y="146"/>
                  </a:lnTo>
                  <a:lnTo>
                    <a:pt x="176" y="126"/>
                  </a:lnTo>
                  <a:lnTo>
                    <a:pt x="207" y="95"/>
                  </a:lnTo>
                  <a:lnTo>
                    <a:pt x="276" y="102"/>
                  </a:lnTo>
                  <a:lnTo>
                    <a:pt x="337" y="130"/>
                  </a:lnTo>
                  <a:lnTo>
                    <a:pt x="390" y="169"/>
                  </a:lnTo>
                  <a:lnTo>
                    <a:pt x="436" y="224"/>
                  </a:lnTo>
                  <a:lnTo>
                    <a:pt x="474" y="287"/>
                  </a:lnTo>
                  <a:lnTo>
                    <a:pt x="505" y="358"/>
                  </a:lnTo>
                  <a:lnTo>
                    <a:pt x="532" y="441"/>
                  </a:lnTo>
                  <a:lnTo>
                    <a:pt x="551" y="527"/>
                  </a:lnTo>
                  <a:lnTo>
                    <a:pt x="566" y="614"/>
                  </a:lnTo>
                  <a:lnTo>
                    <a:pt x="578" y="708"/>
                  </a:lnTo>
                  <a:lnTo>
                    <a:pt x="585" y="799"/>
                  </a:lnTo>
                  <a:lnTo>
                    <a:pt x="589" y="889"/>
                  </a:lnTo>
                  <a:lnTo>
                    <a:pt x="589" y="1039"/>
                  </a:lnTo>
                  <a:lnTo>
                    <a:pt x="585" y="1102"/>
                  </a:lnTo>
                  <a:lnTo>
                    <a:pt x="585" y="1165"/>
                  </a:lnTo>
                  <a:lnTo>
                    <a:pt x="581" y="1220"/>
                  </a:lnTo>
                  <a:lnTo>
                    <a:pt x="578" y="1263"/>
                  </a:lnTo>
                  <a:lnTo>
                    <a:pt x="574" y="1279"/>
                  </a:lnTo>
                  <a:lnTo>
                    <a:pt x="566" y="1287"/>
                  </a:lnTo>
                  <a:lnTo>
                    <a:pt x="543" y="1302"/>
                  </a:lnTo>
                  <a:lnTo>
                    <a:pt x="516" y="1326"/>
                  </a:lnTo>
                  <a:lnTo>
                    <a:pt x="482" y="1353"/>
                  </a:lnTo>
                  <a:lnTo>
                    <a:pt x="398" y="1409"/>
                  </a:lnTo>
                  <a:lnTo>
                    <a:pt x="356" y="1432"/>
                  </a:lnTo>
                  <a:lnTo>
                    <a:pt x="318" y="1444"/>
                  </a:lnTo>
                  <a:lnTo>
                    <a:pt x="283" y="1452"/>
                  </a:lnTo>
                  <a:lnTo>
                    <a:pt x="241" y="1448"/>
                  </a:lnTo>
                  <a:lnTo>
                    <a:pt x="203" y="1436"/>
                  </a:lnTo>
                  <a:lnTo>
                    <a:pt x="161" y="1416"/>
                  </a:lnTo>
                  <a:lnTo>
                    <a:pt x="126" y="1389"/>
                  </a:lnTo>
                  <a:lnTo>
                    <a:pt x="100" y="1350"/>
                  </a:lnTo>
                  <a:lnTo>
                    <a:pt x="80" y="1298"/>
                  </a:lnTo>
                  <a:lnTo>
                    <a:pt x="77" y="1283"/>
                  </a:lnTo>
                  <a:lnTo>
                    <a:pt x="73" y="1275"/>
                  </a:lnTo>
                  <a:lnTo>
                    <a:pt x="73" y="1267"/>
                  </a:lnTo>
                  <a:lnTo>
                    <a:pt x="65" y="1263"/>
                  </a:lnTo>
                  <a:lnTo>
                    <a:pt x="61" y="1263"/>
                  </a:lnTo>
                  <a:lnTo>
                    <a:pt x="42" y="1275"/>
                  </a:lnTo>
                  <a:lnTo>
                    <a:pt x="23" y="1302"/>
                  </a:lnTo>
                  <a:lnTo>
                    <a:pt x="8" y="1342"/>
                  </a:lnTo>
                  <a:lnTo>
                    <a:pt x="0" y="1381"/>
                  </a:lnTo>
                  <a:lnTo>
                    <a:pt x="4" y="1420"/>
                  </a:lnTo>
                  <a:lnTo>
                    <a:pt x="19" y="1460"/>
                  </a:lnTo>
                  <a:lnTo>
                    <a:pt x="42" y="1503"/>
                  </a:lnTo>
                  <a:lnTo>
                    <a:pt x="77" y="1542"/>
                  </a:lnTo>
                  <a:lnTo>
                    <a:pt x="123" y="1574"/>
                  </a:lnTo>
                  <a:lnTo>
                    <a:pt x="176" y="1593"/>
                  </a:lnTo>
                  <a:lnTo>
                    <a:pt x="237" y="1601"/>
                  </a:lnTo>
                  <a:lnTo>
                    <a:pt x="279" y="1593"/>
                  </a:lnTo>
                  <a:lnTo>
                    <a:pt x="333" y="1574"/>
                  </a:lnTo>
                  <a:lnTo>
                    <a:pt x="390" y="1542"/>
                  </a:lnTo>
                  <a:lnTo>
                    <a:pt x="459" y="1499"/>
                  </a:lnTo>
                  <a:lnTo>
                    <a:pt x="528" y="1444"/>
                  </a:lnTo>
                  <a:lnTo>
                    <a:pt x="604" y="1381"/>
                  </a:lnTo>
                  <a:lnTo>
                    <a:pt x="681" y="1306"/>
                  </a:lnTo>
                  <a:lnTo>
                    <a:pt x="761" y="1228"/>
                  </a:lnTo>
                  <a:lnTo>
                    <a:pt x="838" y="1141"/>
                  </a:lnTo>
                  <a:lnTo>
                    <a:pt x="948" y="1007"/>
                  </a:lnTo>
                  <a:lnTo>
                    <a:pt x="1040" y="881"/>
                  </a:lnTo>
                  <a:lnTo>
                    <a:pt x="1117" y="756"/>
                  </a:lnTo>
                  <a:lnTo>
                    <a:pt x="1182" y="641"/>
                  </a:lnTo>
                  <a:lnTo>
                    <a:pt x="1228" y="535"/>
                  </a:lnTo>
                  <a:lnTo>
                    <a:pt x="1266" y="437"/>
                  </a:lnTo>
                  <a:lnTo>
                    <a:pt x="1289" y="354"/>
                  </a:lnTo>
                  <a:lnTo>
                    <a:pt x="1304" y="283"/>
                  </a:lnTo>
                  <a:lnTo>
                    <a:pt x="1308" y="228"/>
                  </a:lnTo>
                  <a:lnTo>
                    <a:pt x="1304" y="165"/>
                  </a:lnTo>
                  <a:lnTo>
                    <a:pt x="1289" y="114"/>
                  </a:lnTo>
                  <a:lnTo>
                    <a:pt x="1266" y="75"/>
                  </a:lnTo>
                  <a:lnTo>
                    <a:pt x="1239" y="47"/>
                  </a:lnTo>
                  <a:lnTo>
                    <a:pt x="1209" y="24"/>
                  </a:lnTo>
                  <a:lnTo>
                    <a:pt x="1178" y="8"/>
                  </a:lnTo>
                  <a:lnTo>
                    <a:pt x="1151" y="0"/>
                  </a:lnTo>
                  <a:lnTo>
                    <a:pt x="1124" y="0"/>
                  </a:lnTo>
                  <a:lnTo>
                    <a:pt x="1098" y="8"/>
                  </a:lnTo>
                  <a:lnTo>
                    <a:pt x="1079" y="32"/>
                  </a:lnTo>
                  <a:lnTo>
                    <a:pt x="1067" y="63"/>
                  </a:lnTo>
                  <a:lnTo>
                    <a:pt x="1059" y="95"/>
                  </a:lnTo>
                  <a:lnTo>
                    <a:pt x="1056" y="118"/>
                  </a:lnTo>
                  <a:lnTo>
                    <a:pt x="1056" y="130"/>
                  </a:lnTo>
                  <a:lnTo>
                    <a:pt x="1063" y="146"/>
                  </a:lnTo>
                  <a:lnTo>
                    <a:pt x="1067" y="146"/>
                  </a:lnTo>
                  <a:lnTo>
                    <a:pt x="1075" y="150"/>
                  </a:lnTo>
                  <a:lnTo>
                    <a:pt x="1079" y="150"/>
                  </a:lnTo>
                  <a:lnTo>
                    <a:pt x="1128" y="161"/>
                  </a:lnTo>
                  <a:lnTo>
                    <a:pt x="1166" y="181"/>
                  </a:lnTo>
                  <a:lnTo>
                    <a:pt x="1193" y="205"/>
                  </a:lnTo>
                  <a:lnTo>
                    <a:pt x="1212" y="232"/>
                  </a:lnTo>
                  <a:lnTo>
                    <a:pt x="1224" y="260"/>
                  </a:lnTo>
                  <a:lnTo>
                    <a:pt x="1231" y="283"/>
                  </a:lnTo>
                  <a:lnTo>
                    <a:pt x="1231" y="315"/>
                  </a:lnTo>
                  <a:lnTo>
                    <a:pt x="1228" y="339"/>
                  </a:lnTo>
                  <a:lnTo>
                    <a:pt x="1220" y="382"/>
                  </a:lnTo>
                  <a:lnTo>
                    <a:pt x="1201" y="437"/>
                  </a:lnTo>
                  <a:lnTo>
                    <a:pt x="1174" y="508"/>
                  </a:lnTo>
                  <a:lnTo>
                    <a:pt x="1136" y="590"/>
                  </a:lnTo>
                  <a:lnTo>
                    <a:pt x="1086" y="685"/>
                  </a:lnTo>
                  <a:lnTo>
                    <a:pt x="1021" y="787"/>
                  </a:lnTo>
                  <a:lnTo>
                    <a:pt x="937" y="901"/>
                  </a:lnTo>
                  <a:lnTo>
                    <a:pt x="838" y="1019"/>
                  </a:lnTo>
                  <a:lnTo>
                    <a:pt x="723" y="114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270275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3245760" y="3123688"/>
            <a:ext cx="265248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602" rIns="0" bIns="0" anchor="ctr"/>
          <a:lstStyle>
            <a:lvl1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1pPr>
            <a:lvl2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2pPr>
            <a:lvl3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3pPr>
            <a:lvl4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4pPr>
            <a:lvl5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9pPr>
          </a:lstStyle>
          <a:p>
            <a:pPr algn="ctr" eaLnBrk="1"/>
            <a:r>
              <a:rPr lang="en-US" sz="2900">
                <a:solidFill>
                  <a:srgbClr val="000000"/>
                </a:solidFill>
              </a:rPr>
              <a:t>Stay or Leave?</a:t>
            </a:r>
          </a:p>
        </p:txBody>
      </p:sp>
      <p:pic>
        <p:nvPicPr>
          <p:cNvPr id="5126" name="Picture 6" descr="https://upload.wikimedia.org/wikipedia/commons/7/7b/United_States_one_dollar_bill%2C_obver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897" y="871292"/>
            <a:ext cx="4288205" cy="187286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990080" y="3532691"/>
            <a:ext cx="5474880" cy="1679217"/>
            <a:chOff x="2193925" y="3894137"/>
            <a:chExt cx="6035675" cy="1851026"/>
          </a:xfrm>
        </p:grpSpPr>
        <p:sp>
          <p:nvSpPr>
            <p:cNvPr id="5" name="Text Box 1"/>
            <p:cNvSpPr txBox="1">
              <a:spLocks noChangeArrowheads="1"/>
            </p:cNvSpPr>
            <p:nvPr/>
          </p:nvSpPr>
          <p:spPr bwMode="auto">
            <a:xfrm>
              <a:off x="2193925" y="5267325"/>
              <a:ext cx="12795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224" rIns="0" bIns="0" anchor="ctr"/>
            <a:lstStyle>
              <a:lvl1pPr eaLnBrk="0">
                <a:tabLst>
                  <a:tab pos="457200" algn="l"/>
                  <a:tab pos="914400" algn="l"/>
                </a:tabLst>
                <a:defRPr>
                  <a:solidFill>
                    <a:schemeClr val="tx1"/>
                  </a:solidFill>
                  <a:latin typeface="Arial" charset="0"/>
                  <a:ea typeface="DejaVu Sans" charset="0"/>
                  <a:cs typeface="DejaVu Sans" charset="0"/>
                </a:defRPr>
              </a:lvl1pPr>
              <a:lvl2pPr eaLnBrk="0">
                <a:tabLst>
                  <a:tab pos="457200" algn="l"/>
                  <a:tab pos="914400" algn="l"/>
                </a:tabLst>
                <a:defRPr>
                  <a:solidFill>
                    <a:schemeClr val="tx1"/>
                  </a:solidFill>
                  <a:latin typeface="Arial" charset="0"/>
                  <a:ea typeface="DejaVu Sans" charset="0"/>
                  <a:cs typeface="DejaVu Sans" charset="0"/>
                </a:defRPr>
              </a:lvl2pPr>
              <a:lvl3pPr eaLnBrk="0">
                <a:tabLst>
                  <a:tab pos="457200" algn="l"/>
                  <a:tab pos="914400" algn="l"/>
                </a:tabLst>
                <a:defRPr>
                  <a:solidFill>
                    <a:schemeClr val="tx1"/>
                  </a:solidFill>
                  <a:latin typeface="Arial" charset="0"/>
                  <a:ea typeface="DejaVu Sans" charset="0"/>
                  <a:cs typeface="DejaVu Sans" charset="0"/>
                </a:defRPr>
              </a:lvl3pPr>
              <a:lvl4pPr eaLnBrk="0">
                <a:tabLst>
                  <a:tab pos="457200" algn="l"/>
                  <a:tab pos="914400" algn="l"/>
                </a:tabLst>
                <a:defRPr>
                  <a:solidFill>
                    <a:schemeClr val="tx1"/>
                  </a:solidFill>
                  <a:latin typeface="Arial" charset="0"/>
                  <a:ea typeface="DejaVu Sans" charset="0"/>
                  <a:cs typeface="DejaVu Sans" charset="0"/>
                </a:defRPr>
              </a:lvl4pPr>
              <a:lvl5pPr eaLnBrk="0">
                <a:tabLst>
                  <a:tab pos="457200" algn="l"/>
                  <a:tab pos="9144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9pPr>
            </a:lstStyle>
            <a:p>
              <a:pPr algn="ctr" eaLnBrk="1"/>
              <a:r>
                <a:rPr lang="en-US" sz="2900" dirty="0">
                  <a:solidFill>
                    <a:srgbClr val="000000"/>
                  </a:solidFill>
                </a:rPr>
                <a:t>Leave</a:t>
              </a:r>
            </a:p>
          </p:txBody>
        </p:sp>
        <p:sp>
          <p:nvSpPr>
            <p:cNvPr id="6" name="Text Box 2"/>
            <p:cNvSpPr txBox="1">
              <a:spLocks noChangeArrowheads="1"/>
            </p:cNvSpPr>
            <p:nvPr/>
          </p:nvSpPr>
          <p:spPr bwMode="auto">
            <a:xfrm>
              <a:off x="6792913" y="5287963"/>
              <a:ext cx="14366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224" rIns="0" bIns="0" anchor="ctr"/>
            <a:lstStyle>
              <a:lvl1pPr eaLnBrk="0">
                <a:tabLst>
                  <a:tab pos="457200" algn="l"/>
                  <a:tab pos="914400" algn="l"/>
                  <a:tab pos="1371600" algn="l"/>
                </a:tabLst>
                <a:defRPr>
                  <a:solidFill>
                    <a:schemeClr val="tx1"/>
                  </a:solidFill>
                  <a:latin typeface="Arial" charset="0"/>
                  <a:ea typeface="DejaVu Sans" charset="0"/>
                  <a:cs typeface="DejaVu Sans" charset="0"/>
                </a:defRPr>
              </a:lvl1pPr>
              <a:lvl2pPr eaLnBrk="0">
                <a:tabLst>
                  <a:tab pos="457200" algn="l"/>
                  <a:tab pos="914400" algn="l"/>
                  <a:tab pos="1371600" algn="l"/>
                </a:tabLst>
                <a:defRPr>
                  <a:solidFill>
                    <a:schemeClr val="tx1"/>
                  </a:solidFill>
                  <a:latin typeface="Arial" charset="0"/>
                  <a:ea typeface="DejaVu Sans" charset="0"/>
                  <a:cs typeface="DejaVu Sans" charset="0"/>
                </a:defRPr>
              </a:lvl2pPr>
              <a:lvl3pPr eaLnBrk="0">
                <a:tabLst>
                  <a:tab pos="457200" algn="l"/>
                  <a:tab pos="914400" algn="l"/>
                  <a:tab pos="1371600" algn="l"/>
                </a:tabLst>
                <a:defRPr>
                  <a:solidFill>
                    <a:schemeClr val="tx1"/>
                  </a:solidFill>
                  <a:latin typeface="Arial" charset="0"/>
                  <a:ea typeface="DejaVu Sans" charset="0"/>
                  <a:cs typeface="DejaVu Sans" charset="0"/>
                </a:defRPr>
              </a:lvl3pPr>
              <a:lvl4pPr eaLnBrk="0">
                <a:tabLst>
                  <a:tab pos="457200" algn="l"/>
                  <a:tab pos="914400" algn="l"/>
                  <a:tab pos="1371600" algn="l"/>
                </a:tabLst>
                <a:defRPr>
                  <a:solidFill>
                    <a:schemeClr val="tx1"/>
                  </a:solidFill>
                  <a:latin typeface="Arial" charset="0"/>
                  <a:ea typeface="DejaVu Sans" charset="0"/>
                  <a:cs typeface="DejaVu Sans" charset="0"/>
                </a:defRPr>
              </a:lvl4pPr>
              <a:lvl5pPr eaLnBrk="0">
                <a:tabLst>
                  <a:tab pos="457200" algn="l"/>
                  <a:tab pos="914400" algn="l"/>
                  <a:tab pos="13716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9pPr>
            </a:lstStyle>
            <a:p>
              <a:pPr algn="ctr" eaLnBrk="1"/>
              <a:r>
                <a:rPr lang="en-US" sz="2900" dirty="0">
                  <a:solidFill>
                    <a:srgbClr val="000000"/>
                  </a:solidFill>
                </a:rPr>
                <a:t>Stay</a:t>
              </a:r>
            </a:p>
          </p:txBody>
        </p:sp>
        <p:cxnSp>
          <p:nvCxnSpPr>
            <p:cNvPr id="7" name="AutoShape 4"/>
            <p:cNvCxnSpPr>
              <a:cxnSpLocks noChangeShapeType="1"/>
            </p:cNvCxnSpPr>
            <p:nvPr/>
          </p:nvCxnSpPr>
          <p:spPr bwMode="auto">
            <a:xfrm flipH="1">
              <a:off x="2822266" y="3894137"/>
              <a:ext cx="2206625" cy="1373187"/>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 name="AutoShape 5"/>
            <p:cNvCxnSpPr>
              <a:cxnSpLocks noChangeShapeType="1"/>
              <a:endCxn id="6" idx="0"/>
            </p:cNvCxnSpPr>
            <p:nvPr/>
          </p:nvCxnSpPr>
          <p:spPr bwMode="auto">
            <a:xfrm>
              <a:off x="5040313" y="3894138"/>
              <a:ext cx="2470150" cy="1393825"/>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pic>
        <p:nvPicPr>
          <p:cNvPr id="9" name="Picture 6" descr="https://upload.wikimedia.org/wikipedia/commons/7/7b/United_States_one_dollar_bill%2C_obver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612" y="5211907"/>
            <a:ext cx="2800855" cy="12232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2975" y="188640"/>
            <a:ext cx="2176463"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91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body" idx="4294967295"/>
          </p:nvPr>
        </p:nvSpPr>
        <p:spPr>
          <a:xfrm>
            <a:off x="456480" y="1604329"/>
            <a:ext cx="8045280" cy="3977698"/>
          </a:xfrm>
        </p:spPr>
        <p:txBody>
          <a:bodyPr>
            <a:normAutofit/>
          </a:bodyPr>
          <a:lstStyle/>
          <a:p>
            <a:pPr marL="391686" indent="-293764">
              <a:buSzPct val="45000"/>
              <a:buNone/>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marL="97922" indent="0">
              <a:buSzPct val="45000"/>
              <a:buNone/>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n-US" dirty="0" smtClean="0">
                <a:solidFill>
                  <a:schemeClr val="tx1">
                    <a:lumMod val="65000"/>
                    <a:lumOff val="35000"/>
                  </a:schemeClr>
                </a:solidFill>
              </a:rPr>
              <a:t>After each round the money is being duplicated</a:t>
            </a:r>
          </a:p>
        </p:txBody>
      </p:sp>
      <p:pic>
        <p:nvPicPr>
          <p:cNvPr id="92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30" y="2134304"/>
            <a:ext cx="7499520" cy="2030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80" y="332656"/>
            <a:ext cx="7611544"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764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body" idx="4294967295"/>
          </p:nvPr>
        </p:nvSpPr>
        <p:spPr>
          <a:xfrm>
            <a:off x="456480" y="1604329"/>
            <a:ext cx="8045280" cy="3977698"/>
          </a:xfrm>
        </p:spPr>
        <p:txBody>
          <a:bodyPr/>
          <a:lstStyle/>
          <a:p>
            <a:pPr marL="391686" indent="-293764">
              <a:buSzPct val="45000"/>
              <a:buNone/>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endParaRPr lang="en-US" smtClean="0"/>
          </a:p>
          <a:p>
            <a:pPr marL="391686" indent="-293764">
              <a:buSzPct val="45000"/>
              <a:buNone/>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endParaRPr lang="en-US" smtClean="0"/>
          </a:p>
        </p:txBody>
      </p:sp>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921" y="2940789"/>
            <a:ext cx="7508160" cy="20392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20" y="2917747"/>
            <a:ext cx="7499520" cy="2030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359480"/>
            <a:ext cx="3948925"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10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nodeType="clickEffect">
                                  <p:stCondLst>
                                    <p:cond delay="0"/>
                                  </p:stCondLst>
                                  <p:childTnLst>
                                    <p:animEffect transition="out" filter="fade">
                                      <p:cBhvr additive="repl">
                                        <p:cTn id="6" dur="1000"/>
                                        <p:tgtEl>
                                          <p:spTgt spid="11268"/>
                                        </p:tgtEl>
                                      </p:cBhvr>
                                    </p:animEffect>
                                    <p:set>
                                      <p:cBhvr additive="repl">
                                        <p:cTn id="7" dur="0" fill="hold">
                                          <p:stCondLst>
                                            <p:cond delay="999"/>
                                          </p:stCondLst>
                                        </p:cTn>
                                        <p:tgtEl>
                                          <p:spTgt spid="112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body" idx="4294967295"/>
          </p:nvPr>
        </p:nvSpPr>
        <p:spPr>
          <a:xfrm>
            <a:off x="456480" y="1604329"/>
            <a:ext cx="8045280" cy="3977698"/>
          </a:xfrm>
        </p:spPr>
        <p:txBody>
          <a:bodyPr/>
          <a:lstStyle/>
          <a:p>
            <a:pPr marL="391686" indent="-293764">
              <a:buSzPct val="45000"/>
              <a:buNone/>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marL="391686" indent="-293764">
              <a:buSzPct val="45000"/>
              <a:buNone/>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endParaRPr lang="en-US" dirty="0" smtClean="0"/>
          </a:p>
        </p:txBody>
      </p:sp>
      <p:pic>
        <p:nvPicPr>
          <p:cNvPr id="11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40" y="2949430"/>
            <a:ext cx="7516800" cy="20478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440" y="2950871"/>
            <a:ext cx="7499520" cy="2030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9577" y="332656"/>
            <a:ext cx="620578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24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nodeType="clickEffect">
                                  <p:stCondLst>
                                    <p:cond delay="0"/>
                                  </p:stCondLst>
                                  <p:childTnLst>
                                    <p:animEffect transition="out" filter="fade">
                                      <p:cBhvr additive="repl">
                                        <p:cTn id="6" dur="1000"/>
                                        <p:tgtEl>
                                          <p:spTgt spid="12292"/>
                                        </p:tgtEl>
                                      </p:cBhvr>
                                    </p:animEffect>
                                    <p:set>
                                      <p:cBhvr additive="repl">
                                        <p:cTn id="7" dur="0" fill="hold">
                                          <p:stCondLst>
                                            <p:cond delay="999"/>
                                          </p:stCondLst>
                                        </p:cTn>
                                        <p:tgtEl>
                                          <p:spTgt spid="122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320" y="-5760"/>
            <a:ext cx="80553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Text Box 2"/>
          <p:cNvSpPr txBox="1">
            <a:spLocks noChangeArrowheads="1"/>
          </p:cNvSpPr>
          <p:nvPr/>
        </p:nvSpPr>
        <p:spPr bwMode="auto">
          <a:xfrm>
            <a:off x="5863680" y="954820"/>
            <a:ext cx="265248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602" rIns="0" bIns="0" anchor="ctr"/>
          <a:lstStyle>
            <a:lvl1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1pPr>
            <a:lvl2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2pPr>
            <a:lvl3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3pPr>
            <a:lvl4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4pPr>
            <a:lvl5pPr eaLnBrk="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chemeClr val="tx1"/>
                </a:solidFill>
                <a:latin typeface="Arial" charset="0"/>
                <a:ea typeface="DejaVu Sans" charset="0"/>
                <a:cs typeface="DejaVu Sans" charset="0"/>
              </a:defRPr>
            </a:lvl9pPr>
          </a:lstStyle>
          <a:p>
            <a:pPr algn="ctr" eaLnBrk="1"/>
            <a:r>
              <a:rPr lang="en-US" sz="2900">
                <a:solidFill>
                  <a:srgbClr val="000000"/>
                </a:solidFill>
              </a:rPr>
              <a:t>Leave or Stay?</a:t>
            </a:r>
          </a:p>
        </p:txBody>
      </p:sp>
    </p:spTree>
    <p:extLst>
      <p:ext uri="{BB962C8B-B14F-4D97-AF65-F5344CB8AC3E}">
        <p14:creationId xmlns:p14="http://schemas.microsoft.com/office/powerpoint/2010/main" val="202288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e round movie.mp4">
            <a:hlinkClick r:id="" action="ppaction://media"/>
          </p:cNvPr>
          <p:cNvPicPr>
            <a:picLocks noRot="1" noChangeAspect="1"/>
          </p:cNvPicPr>
          <p:nvPr>
            <a:videoFile r:link="rId1"/>
          </p:nvPr>
        </p:nvPicPr>
        <p:blipFill>
          <a:blip r:embed="rId4"/>
          <a:stretch>
            <a:fillRect/>
          </a:stretch>
        </p:blipFill>
        <p:spPr>
          <a:xfrm>
            <a:off x="516959" y="387400"/>
            <a:ext cx="8110082" cy="6083200"/>
          </a:xfrm>
          <a:prstGeom prst="rect">
            <a:avLst/>
          </a:prstGeom>
        </p:spPr>
      </p:pic>
    </p:spTree>
    <p:extLst>
      <p:ext uri="{BB962C8B-B14F-4D97-AF65-F5344CB8AC3E}">
        <p14:creationId xmlns:p14="http://schemas.microsoft.com/office/powerpoint/2010/main" val="164953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240" y="-83529"/>
            <a:ext cx="6791040" cy="69415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626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20" y="3234580"/>
            <a:ext cx="3317760" cy="2505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Freeform 3"/>
          <p:cNvSpPr>
            <a:spLocks noChangeArrowheads="1"/>
          </p:cNvSpPr>
          <p:nvPr/>
        </p:nvSpPr>
        <p:spPr bwMode="auto">
          <a:xfrm>
            <a:off x="83520" y="2538987"/>
            <a:ext cx="3286080" cy="697033"/>
          </a:xfrm>
          <a:custGeom>
            <a:avLst/>
            <a:gdLst>
              <a:gd name="T0" fmla="*/ 3622315 w 10061"/>
              <a:gd name="T1" fmla="*/ 0 h 2133"/>
              <a:gd name="T2" fmla="*/ 0 w 10061"/>
              <a:gd name="T3" fmla="*/ 767990 h 2133"/>
              <a:gd name="T4" fmla="*/ 0 60000 65536"/>
              <a:gd name="T5" fmla="*/ 0 60000 65536"/>
            </a:gdLst>
            <a:ahLst/>
            <a:cxnLst>
              <a:cxn ang="T4">
                <a:pos x="T0" y="T1"/>
              </a:cxn>
              <a:cxn ang="T5">
                <a:pos x="T2" y="T3"/>
              </a:cxn>
            </a:cxnLst>
            <a:rect l="0" t="0" r="r" b="b"/>
            <a:pathLst>
              <a:path w="10061" h="2133">
                <a:moveTo>
                  <a:pt x="10060" y="0"/>
                </a:moveTo>
                <a:lnTo>
                  <a:pt x="0" y="2132"/>
                </a:lnTo>
              </a:path>
            </a:pathLst>
          </a:custGeom>
          <a:noFill/>
          <a:ln w="1836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en-US"/>
          </a:p>
        </p:txBody>
      </p:sp>
      <p:sp>
        <p:nvSpPr>
          <p:cNvPr id="17412" name="Freeform 4"/>
          <p:cNvSpPr>
            <a:spLocks noChangeArrowheads="1"/>
          </p:cNvSpPr>
          <p:nvPr/>
        </p:nvSpPr>
        <p:spPr bwMode="auto">
          <a:xfrm>
            <a:off x="3401281" y="3483726"/>
            <a:ext cx="1162080" cy="2256716"/>
          </a:xfrm>
          <a:custGeom>
            <a:avLst/>
            <a:gdLst>
              <a:gd name="T0" fmla="*/ 0 w 3557"/>
              <a:gd name="T1" fmla="*/ 2487252 h 6910"/>
              <a:gd name="T2" fmla="*/ 1280753 w 3557"/>
              <a:gd name="T3" fmla="*/ 0 h 6910"/>
              <a:gd name="T4" fmla="*/ 0 60000 65536"/>
              <a:gd name="T5" fmla="*/ 0 60000 65536"/>
            </a:gdLst>
            <a:ahLst/>
            <a:cxnLst>
              <a:cxn ang="T4">
                <a:pos x="T0" y="T1"/>
              </a:cxn>
              <a:cxn ang="T5">
                <a:pos x="T2" y="T3"/>
              </a:cxn>
            </a:cxnLst>
            <a:rect l="0" t="0" r="r" b="b"/>
            <a:pathLst>
              <a:path w="3557" h="6910">
                <a:moveTo>
                  <a:pt x="0" y="6909"/>
                </a:moveTo>
                <a:lnTo>
                  <a:pt x="3556" y="0"/>
                </a:lnTo>
              </a:path>
            </a:pathLst>
          </a:custGeom>
          <a:noFill/>
          <a:ln w="1836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en-US"/>
          </a:p>
        </p:txBody>
      </p:sp>
    </p:spTree>
    <p:extLst>
      <p:ext uri="{BB962C8B-B14F-4D97-AF65-F5344CB8AC3E}">
        <p14:creationId xmlns:p14="http://schemas.microsoft.com/office/powerpoint/2010/main" val="266150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fill="hold" nodeType="clickEffect">
                                  <p:stCondLst>
                                    <p:cond delay="0"/>
                                  </p:stCondLst>
                                  <p:childTnLst>
                                    <p:set>
                                      <p:cBhvr additive="repl">
                                        <p:cTn id="6" dur="0" fill="hold">
                                          <p:stCondLst>
                                            <p:cond delay="0"/>
                                          </p:stCondLst>
                                        </p:cTn>
                                        <p:tgtEl>
                                          <p:spTgt spid="17410"/>
                                        </p:tgtEl>
                                        <p:attrNameLst>
                                          <p:attrName>style.visibility</p:attrName>
                                        </p:attrNameLst>
                                      </p:cBhvr>
                                      <p:to>
                                        <p:strVal val="visible"/>
                                      </p:to>
                                    </p:set>
                                    <p:anim calcmode="lin" valueType="num">
                                      <p:cBhvr additive="repl">
                                        <p:cTn id="7" dur="250" fill="hold"/>
                                        <p:tgtEl>
                                          <p:spTgt spid="17410"/>
                                        </p:tgtEl>
                                        <p:attrNameLst>
                                          <p:attrName>ppt_w</p:attrName>
                                        </p:attrNameLst>
                                      </p:cBhvr>
                                      <p:tavLst>
                                        <p:tav tm="100000">
                                          <p:val>
                                            <p:strVal val="0"/>
                                          </p:val>
                                        </p:tav>
                                        <p:tav>
                                          <p:val>
                                            <p:strVal val="#ppt_w"/>
                                          </p:val>
                                        </p:tav>
                                      </p:tavLst>
                                    </p:anim>
                                    <p:anim calcmode="lin" valueType="num">
                                      <p:cBhvr additive="repl">
                                        <p:cTn id="8" dur="250" fill="hold"/>
                                        <p:tgtEl>
                                          <p:spTgt spid="17410"/>
                                        </p:tgtEl>
                                        <p:attrNameLst>
                                          <p:attrName>ppt_h</p:attrName>
                                        </p:attrNameLst>
                                      </p:cBhvr>
                                      <p:tavLst>
                                        <p:tav tm="100000">
                                          <p:val>
                                            <p:strVal val="0"/>
                                          </p:val>
                                        </p:tav>
                                        <p:tav>
                                          <p:val>
                                            <p:strVal val="#ppt_h"/>
                                          </p:val>
                                        </p:tav>
                                      </p:tavLst>
                                    </p:anim>
                                    <p:animEffect transition="in" filter="fade">
                                      <p:cBhvr additive="repl">
                                        <p:cTn id="9" dur="250"/>
                                        <p:tgtEl>
                                          <p:spTgt spid="17410"/>
                                        </p:tgtEl>
                                      </p:cBhvr>
                                    </p:animEffect>
                                  </p:childTnLst>
                                </p:cTn>
                              </p:par>
                              <p:par>
                                <p:cTn id="10" presetID="53" presetClass="entr" fill="hold" grpId="0" nodeType="withEffect">
                                  <p:stCondLst>
                                    <p:cond delay="0"/>
                                  </p:stCondLst>
                                  <p:childTnLst>
                                    <p:set>
                                      <p:cBhvr additive="repl">
                                        <p:cTn id="11" dur="1" fill="hold">
                                          <p:stCondLst>
                                            <p:cond delay="0"/>
                                          </p:stCondLst>
                                        </p:cTn>
                                        <p:tgtEl>
                                          <p:spTgt spid="17411"/>
                                        </p:tgtEl>
                                        <p:attrNameLst>
                                          <p:attrName>style.visibility</p:attrName>
                                        </p:attrNameLst>
                                      </p:cBhvr>
                                      <p:to>
                                        <p:strVal val="visible"/>
                                      </p:to>
                                    </p:set>
                                    <p:anim calcmode="lin" valueType="num">
                                      <p:cBhvr additive="repl">
                                        <p:cTn id="12" dur="500" fill="hold"/>
                                        <p:tgtEl>
                                          <p:spTgt spid="17411"/>
                                        </p:tgtEl>
                                        <p:attrNameLst>
                                          <p:attrName>ppt_w</p:attrName>
                                        </p:attrNameLst>
                                      </p:cBhvr>
                                      <p:tavLst>
                                        <p:tav tm="100000">
                                          <p:val>
                                            <p:strVal val="0"/>
                                          </p:val>
                                        </p:tav>
                                        <p:tav>
                                          <p:val>
                                            <p:strVal val="#ppt_w"/>
                                          </p:val>
                                        </p:tav>
                                      </p:tavLst>
                                    </p:anim>
                                    <p:anim calcmode="lin" valueType="num">
                                      <p:cBhvr additive="repl">
                                        <p:cTn id="13" dur="500" fill="hold"/>
                                        <p:tgtEl>
                                          <p:spTgt spid="17411"/>
                                        </p:tgtEl>
                                        <p:attrNameLst>
                                          <p:attrName>ppt_h</p:attrName>
                                        </p:attrNameLst>
                                      </p:cBhvr>
                                      <p:tavLst>
                                        <p:tav tm="100000">
                                          <p:val>
                                            <p:strVal val="0"/>
                                          </p:val>
                                        </p:tav>
                                        <p:tav>
                                          <p:val>
                                            <p:strVal val="#ppt_h"/>
                                          </p:val>
                                        </p:tav>
                                      </p:tavLst>
                                    </p:anim>
                                    <p:animEffect transition="in" filter="fade">
                                      <p:cBhvr additive="repl">
                                        <p:cTn id="14" dur="500"/>
                                        <p:tgtEl>
                                          <p:spTgt spid="17411"/>
                                        </p:tgtEl>
                                      </p:cBhvr>
                                    </p:animEffect>
                                  </p:childTnLst>
                                </p:cTn>
                              </p:par>
                              <p:par>
                                <p:cTn id="15" presetID="53" presetClass="entr" fill="hold" grpId="0" nodeType="withEffect">
                                  <p:stCondLst>
                                    <p:cond delay="0"/>
                                  </p:stCondLst>
                                  <p:childTnLst>
                                    <p:set>
                                      <p:cBhvr additive="repl">
                                        <p:cTn id="16" dur="1" fill="hold">
                                          <p:stCondLst>
                                            <p:cond delay="0"/>
                                          </p:stCondLst>
                                        </p:cTn>
                                        <p:tgtEl>
                                          <p:spTgt spid="17412"/>
                                        </p:tgtEl>
                                        <p:attrNameLst>
                                          <p:attrName>style.visibility</p:attrName>
                                        </p:attrNameLst>
                                      </p:cBhvr>
                                      <p:to>
                                        <p:strVal val="visible"/>
                                      </p:to>
                                    </p:set>
                                    <p:anim calcmode="lin" valueType="num">
                                      <p:cBhvr additive="repl">
                                        <p:cTn id="17" dur="500" fill="hold"/>
                                        <p:tgtEl>
                                          <p:spTgt spid="17412"/>
                                        </p:tgtEl>
                                        <p:attrNameLst>
                                          <p:attrName>ppt_w</p:attrName>
                                        </p:attrNameLst>
                                      </p:cBhvr>
                                      <p:tavLst>
                                        <p:tav tm="100000">
                                          <p:val>
                                            <p:strVal val="0"/>
                                          </p:val>
                                        </p:tav>
                                        <p:tav>
                                          <p:val>
                                            <p:strVal val="#ppt_w"/>
                                          </p:val>
                                        </p:tav>
                                      </p:tavLst>
                                    </p:anim>
                                    <p:anim calcmode="lin" valueType="num">
                                      <p:cBhvr additive="repl">
                                        <p:cTn id="18" dur="500" fill="hold"/>
                                        <p:tgtEl>
                                          <p:spTgt spid="17412"/>
                                        </p:tgtEl>
                                        <p:attrNameLst>
                                          <p:attrName>ppt_h</p:attrName>
                                        </p:attrNameLst>
                                      </p:cBhvr>
                                      <p:tavLst>
                                        <p:tav tm="100000">
                                          <p:val>
                                            <p:strVal val="0"/>
                                          </p:val>
                                        </p:tav>
                                        <p:tav>
                                          <p:val>
                                            <p:strVal val="#ppt_h"/>
                                          </p:val>
                                        </p:tav>
                                      </p:tavLst>
                                    </p:anim>
                                    <p:animEffect transition="in" filter="fade">
                                      <p:cBhvr additive="repl">
                                        <p:cTn id="19"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4738" y="1463945"/>
            <a:ext cx="7315559" cy="3930963"/>
          </a:xfrm>
          <a:prstGeom prst="rect">
            <a:avLst/>
          </a:prstGeom>
          <a:noFill/>
        </p:spPr>
        <p:txBody>
          <a:bodyPr wrap="square" lIns="82945" tIns="41473" rIns="82945" bIns="41473" rtlCol="1">
            <a:spAutoFit/>
          </a:bodyPr>
          <a:lstStyle/>
          <a:p>
            <a:pPr marL="414726" indent="-414726" algn="l" rtl="0">
              <a:lnSpc>
                <a:spcPct val="200000"/>
              </a:lnSpc>
              <a:buFont typeface="Arial" pitchFamily="34" charset="0"/>
              <a:buChar char="•"/>
            </a:pPr>
            <a:r>
              <a:rPr lang="en-US" sz="2500" dirty="0" smtClean="0">
                <a:solidFill>
                  <a:schemeClr val="tx1">
                    <a:lumMod val="65000"/>
                    <a:lumOff val="35000"/>
                  </a:schemeClr>
                </a:solidFill>
              </a:rPr>
              <a:t>66 Facial Points – polar coordinates (x2)</a:t>
            </a:r>
            <a:endParaRPr lang="en-US" sz="2500" dirty="0">
              <a:solidFill>
                <a:schemeClr val="tx1">
                  <a:lumMod val="65000"/>
                  <a:lumOff val="35000"/>
                </a:schemeClr>
              </a:solidFill>
            </a:endParaRPr>
          </a:p>
          <a:p>
            <a:pPr marL="414726" indent="-414726" algn="l" rtl="0">
              <a:lnSpc>
                <a:spcPct val="200000"/>
              </a:lnSpc>
              <a:buFont typeface="Arial" pitchFamily="34" charset="0"/>
              <a:buChar char="•"/>
            </a:pPr>
            <a:r>
              <a:rPr lang="en-US" sz="2500" dirty="0" smtClean="0">
                <a:solidFill>
                  <a:schemeClr val="tx1">
                    <a:lumMod val="65000"/>
                    <a:lumOff val="35000"/>
                  </a:schemeClr>
                </a:solidFill>
              </a:rPr>
              <a:t>(X,Y) Nose center position</a:t>
            </a:r>
            <a:endParaRPr lang="en-US" sz="2500" dirty="0">
              <a:solidFill>
                <a:schemeClr val="tx1">
                  <a:lumMod val="65000"/>
                  <a:lumOff val="35000"/>
                </a:schemeClr>
              </a:solidFill>
            </a:endParaRPr>
          </a:p>
          <a:p>
            <a:pPr marL="414726" indent="-414726" algn="l" rtl="0">
              <a:lnSpc>
                <a:spcPct val="200000"/>
              </a:lnSpc>
              <a:buFont typeface="Arial" pitchFamily="34" charset="0"/>
              <a:buChar char="•"/>
            </a:pPr>
            <a:r>
              <a:rPr lang="en-US" sz="2500" dirty="0" smtClean="0">
                <a:solidFill>
                  <a:schemeClr val="tx1">
                    <a:lumMod val="65000"/>
                    <a:lumOff val="35000"/>
                  </a:schemeClr>
                </a:solidFill>
              </a:rPr>
              <a:t>Face Angle</a:t>
            </a:r>
            <a:endParaRPr lang="en-US" sz="2500" dirty="0">
              <a:solidFill>
                <a:schemeClr val="tx1">
                  <a:lumMod val="65000"/>
                  <a:lumOff val="35000"/>
                </a:schemeClr>
              </a:solidFill>
            </a:endParaRPr>
          </a:p>
          <a:p>
            <a:pPr marL="414726" indent="-414726" algn="l" rtl="0">
              <a:lnSpc>
                <a:spcPct val="200000"/>
              </a:lnSpc>
              <a:buFont typeface="Arial" pitchFamily="34" charset="0"/>
              <a:buChar char="•"/>
            </a:pPr>
            <a:r>
              <a:rPr lang="en-US" sz="2500" dirty="0" smtClean="0">
                <a:solidFill>
                  <a:schemeClr val="tx1">
                    <a:lumMod val="65000"/>
                    <a:lumOff val="35000"/>
                  </a:schemeClr>
                </a:solidFill>
              </a:rPr>
              <a:t>Nose to eyes ratio</a:t>
            </a:r>
          </a:p>
          <a:p>
            <a:pPr marL="414726" indent="-414726" algn="l" rtl="0">
              <a:lnSpc>
                <a:spcPct val="200000"/>
              </a:lnSpc>
              <a:buFont typeface="Arial" pitchFamily="34" charset="0"/>
              <a:buChar char="•"/>
            </a:pPr>
            <a:r>
              <a:rPr lang="en-US" sz="2500" dirty="0" smtClean="0">
                <a:solidFill>
                  <a:schemeClr val="tx1">
                    <a:lumMod val="65000"/>
                    <a:lumOff val="35000"/>
                  </a:schemeClr>
                </a:solidFill>
              </a:rPr>
              <a:t>Total 136 x T</a:t>
            </a:r>
            <a:endParaRPr lang="en-US" sz="2500" dirty="0">
              <a:solidFill>
                <a:schemeClr val="tx1">
                  <a:lumMod val="65000"/>
                  <a:lumOff val="35000"/>
                </a:schemeClr>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738" y="404664"/>
            <a:ext cx="3382963"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077072"/>
            <a:ext cx="3707904" cy="27809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630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018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F5503172-B52E-4FB7-9C3E-C952F073DCCF}" type="slidenum">
              <a:rPr lang="he-IL" altLang="en-US" sz="1400"/>
              <a:pPr eaLnBrk="1" hangingPunct="1"/>
              <a:t>9</a:t>
            </a:fld>
            <a:endParaRPr lang="en-US" altLang="en-US" sz="1400"/>
          </a:p>
        </p:txBody>
      </p:sp>
      <p:sp>
        <p:nvSpPr>
          <p:cNvPr id="15363" name="Rectangle 2"/>
          <p:cNvSpPr>
            <a:spLocks noGrp="1" noChangeArrowheads="1"/>
          </p:cNvSpPr>
          <p:nvPr>
            <p:ph type="title"/>
          </p:nvPr>
        </p:nvSpPr>
        <p:spPr>
          <a:xfrm>
            <a:off x="549275" y="152400"/>
            <a:ext cx="8229600" cy="1143000"/>
          </a:xfrm>
        </p:spPr>
        <p:txBody>
          <a:bodyPr/>
          <a:lstStyle/>
          <a:p>
            <a:pPr algn="ctr" eaLnBrk="1" hangingPunct="1"/>
            <a:r>
              <a:rPr lang="en-US" altLang="en-US" sz="4700" b="1" dirty="0" smtClean="0"/>
              <a:t>Text Classification</a:t>
            </a:r>
          </a:p>
        </p:txBody>
      </p:sp>
      <p:sp>
        <p:nvSpPr>
          <p:cNvPr id="15364" name="Rectangle 4"/>
          <p:cNvSpPr>
            <a:spLocks noChangeArrowheads="1"/>
          </p:cNvSpPr>
          <p:nvPr/>
        </p:nvSpPr>
        <p:spPr bwMode="auto">
          <a:xfrm>
            <a:off x="1692275" y="-8848725"/>
            <a:ext cx="29718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a:t>Text Classification Example</a:t>
            </a:r>
          </a:p>
          <a:p>
            <a:pPr eaLnBrk="1" hangingPunct="1"/>
            <a:r>
              <a:rPr lang="en-US" altLang="en-US"/>
              <a:t>Yes No</a:t>
            </a:r>
          </a:p>
          <a:p>
            <a:pPr eaLnBrk="1" hangingPunct="1"/>
            <a:r>
              <a:rPr lang="en-US" altLang="en-US"/>
              <a:t>About the Middle East</a:t>
            </a:r>
          </a:p>
          <a:p>
            <a:pPr eaLnBrk="1" hangingPunct="1"/>
            <a:r>
              <a:rPr lang="en-US" altLang="en-US"/>
              <a:t>conflict?</a:t>
            </a:r>
          </a:p>
          <a:p>
            <a:pPr eaLnBrk="1" hangingPunct="1"/>
            <a:r>
              <a:rPr lang="en-US" altLang="en-US" i="1"/>
              <a:t>Text</a:t>
            </a:r>
          </a:p>
        </p:txBody>
      </p:sp>
      <p:pic>
        <p:nvPicPr>
          <p:cNvPr id="15365" name="Picture 6"/>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704975" y="2703513"/>
            <a:ext cx="5400675" cy="3965575"/>
          </a:xfrm>
          <a:noFill/>
        </p:spPr>
      </p:pic>
      <p:sp>
        <p:nvSpPr>
          <p:cNvPr id="15366" name="Rectangle 10"/>
          <p:cNvSpPr>
            <a:spLocks noGrp="1" noChangeArrowheads="1"/>
          </p:cNvSpPr>
          <p:nvPr>
            <p:ph type="body" sz="half" idx="1"/>
          </p:nvPr>
        </p:nvSpPr>
        <p:spPr>
          <a:xfrm>
            <a:off x="1331913" y="1268413"/>
            <a:ext cx="6480175" cy="1439862"/>
          </a:xfrm>
          <a:noFill/>
        </p:spPr>
        <p:txBody>
          <a:bodyPr/>
          <a:lstStyle/>
          <a:p>
            <a:pPr indent="17463" eaLnBrk="1" hangingPunct="1">
              <a:buFont typeface="Wingdings" pitchFamily="2" charset="2"/>
              <a:buNone/>
            </a:pPr>
            <a:r>
              <a:rPr lang="en-US" altLang="en-US" sz="2600" smtClean="0"/>
              <a:t>Assign items to one of a set of predefined classes of objects based on a set of observed features </a:t>
            </a:r>
          </a:p>
        </p:txBody>
      </p:sp>
      <p:sp>
        <p:nvSpPr>
          <p:cNvPr id="15367" name="Rectangle 11"/>
          <p:cNvSpPr>
            <a:spLocks noChangeArrowheads="1"/>
          </p:cNvSpPr>
          <p:nvPr/>
        </p:nvSpPr>
        <p:spPr bwMode="auto">
          <a:xfrm>
            <a:off x="1962150" y="2865438"/>
            <a:ext cx="5041900" cy="1690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a:solidFill>
                  <a:schemeClr val="tx2"/>
                </a:solidFill>
              </a:rPr>
              <a:t>Text</a:t>
            </a:r>
          </a:p>
        </p:txBody>
      </p:sp>
    </p:spTree>
    <p:extLst>
      <p:ext uri="{BB962C8B-B14F-4D97-AF65-F5344CB8AC3E}">
        <p14:creationId xmlns:p14="http://schemas.microsoft.com/office/powerpoint/2010/main" val="28033052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
          <p:cNvGrpSpPr>
            <a:grpSpLocks/>
          </p:cNvGrpSpPr>
          <p:nvPr/>
        </p:nvGrpSpPr>
        <p:grpSpPr bwMode="auto">
          <a:xfrm>
            <a:off x="676800" y="407564"/>
            <a:ext cx="8196480" cy="6086079"/>
            <a:chOff x="470" y="283"/>
            <a:chExt cx="5692" cy="4226"/>
          </a:xfrm>
        </p:grpSpPr>
        <p:pic>
          <p:nvPicPr>
            <p:cNvPr id="174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 y="283"/>
              <a:ext cx="3331" cy="9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 y="1326"/>
              <a:ext cx="4943" cy="9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 y="2437"/>
              <a:ext cx="2293" cy="9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 y="3526"/>
              <a:ext cx="5692" cy="9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249621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520" y="799285"/>
            <a:ext cx="2488320" cy="19326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7520" y="815126"/>
            <a:ext cx="1932480" cy="24885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6" name="Text Box 3"/>
          <p:cNvSpPr txBox="1">
            <a:spLocks noChangeArrowheads="1"/>
          </p:cNvSpPr>
          <p:nvPr/>
        </p:nvSpPr>
        <p:spPr bwMode="auto">
          <a:xfrm>
            <a:off x="3365281" y="1290376"/>
            <a:ext cx="1160640" cy="829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8004" rIns="0" bIns="0" anchor="ctr"/>
          <a:lstStyle>
            <a:lvl1pPr eaLnBrk="0">
              <a:tabLst>
                <a:tab pos="457200" algn="l"/>
                <a:tab pos="914400" algn="l"/>
              </a:tabLst>
              <a:defRPr>
                <a:solidFill>
                  <a:schemeClr val="tx1"/>
                </a:solidFill>
                <a:latin typeface="Arial" charset="0"/>
                <a:ea typeface="DejaVu Sans" charset="0"/>
                <a:cs typeface="DejaVu Sans" charset="0"/>
              </a:defRPr>
            </a:lvl1pPr>
            <a:lvl2pPr eaLnBrk="0">
              <a:tabLst>
                <a:tab pos="457200" algn="l"/>
                <a:tab pos="914400" algn="l"/>
              </a:tabLst>
              <a:defRPr>
                <a:solidFill>
                  <a:schemeClr val="tx1"/>
                </a:solidFill>
                <a:latin typeface="Arial" charset="0"/>
                <a:ea typeface="DejaVu Sans" charset="0"/>
                <a:cs typeface="DejaVu Sans" charset="0"/>
              </a:defRPr>
            </a:lvl2pPr>
            <a:lvl3pPr eaLnBrk="0">
              <a:tabLst>
                <a:tab pos="457200" algn="l"/>
                <a:tab pos="914400" algn="l"/>
              </a:tabLst>
              <a:defRPr>
                <a:solidFill>
                  <a:schemeClr val="tx1"/>
                </a:solidFill>
                <a:latin typeface="Arial" charset="0"/>
                <a:ea typeface="DejaVu Sans" charset="0"/>
                <a:cs typeface="DejaVu Sans" charset="0"/>
              </a:defRPr>
            </a:lvl3pPr>
            <a:lvl4pPr eaLnBrk="0">
              <a:tabLst>
                <a:tab pos="457200" algn="l"/>
                <a:tab pos="914400" algn="l"/>
              </a:tabLst>
              <a:defRPr>
                <a:solidFill>
                  <a:schemeClr val="tx1"/>
                </a:solidFill>
                <a:latin typeface="Arial" charset="0"/>
                <a:ea typeface="DejaVu Sans" charset="0"/>
                <a:cs typeface="DejaVu Sans" charset="0"/>
              </a:defRPr>
            </a:lvl4pPr>
            <a:lvl5pPr eaLnBrk="0">
              <a:tabLst>
                <a:tab pos="457200" algn="l"/>
                <a:tab pos="9144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9pPr>
          </a:lstStyle>
          <a:p>
            <a:pPr algn="ctr" eaLnBrk="1"/>
            <a:r>
              <a:rPr lang="en-US" sz="5400">
                <a:solidFill>
                  <a:srgbClr val="000000"/>
                </a:solidFill>
              </a:rPr>
              <a:t>x</a:t>
            </a:r>
          </a:p>
        </p:txBody>
      </p:sp>
      <p:pic>
        <p:nvPicPr>
          <p:cNvPr id="1843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4240" y="3336364"/>
            <a:ext cx="2488320" cy="24885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8" name="Text Box 5"/>
          <p:cNvSpPr txBox="1">
            <a:spLocks noChangeArrowheads="1"/>
          </p:cNvSpPr>
          <p:nvPr/>
        </p:nvSpPr>
        <p:spPr bwMode="auto">
          <a:xfrm>
            <a:off x="6598080" y="1290376"/>
            <a:ext cx="1160640" cy="829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8004" rIns="0" bIns="0" anchor="ctr"/>
          <a:lstStyle>
            <a:lvl1pPr eaLnBrk="0">
              <a:tabLst>
                <a:tab pos="457200" algn="l"/>
                <a:tab pos="914400" algn="l"/>
              </a:tabLst>
              <a:defRPr>
                <a:solidFill>
                  <a:schemeClr val="tx1"/>
                </a:solidFill>
                <a:latin typeface="Arial" charset="0"/>
                <a:ea typeface="DejaVu Sans" charset="0"/>
                <a:cs typeface="DejaVu Sans" charset="0"/>
              </a:defRPr>
            </a:lvl1pPr>
            <a:lvl2pPr eaLnBrk="0">
              <a:tabLst>
                <a:tab pos="457200" algn="l"/>
                <a:tab pos="914400" algn="l"/>
              </a:tabLst>
              <a:defRPr>
                <a:solidFill>
                  <a:schemeClr val="tx1"/>
                </a:solidFill>
                <a:latin typeface="Arial" charset="0"/>
                <a:ea typeface="DejaVu Sans" charset="0"/>
                <a:cs typeface="DejaVu Sans" charset="0"/>
              </a:defRPr>
            </a:lvl2pPr>
            <a:lvl3pPr eaLnBrk="0">
              <a:tabLst>
                <a:tab pos="457200" algn="l"/>
                <a:tab pos="914400" algn="l"/>
              </a:tabLst>
              <a:defRPr>
                <a:solidFill>
                  <a:schemeClr val="tx1"/>
                </a:solidFill>
                <a:latin typeface="Arial" charset="0"/>
                <a:ea typeface="DejaVu Sans" charset="0"/>
                <a:cs typeface="DejaVu Sans" charset="0"/>
              </a:defRPr>
            </a:lvl3pPr>
            <a:lvl4pPr eaLnBrk="0">
              <a:tabLst>
                <a:tab pos="457200" algn="l"/>
                <a:tab pos="914400" algn="l"/>
              </a:tabLst>
              <a:defRPr>
                <a:solidFill>
                  <a:schemeClr val="tx1"/>
                </a:solidFill>
                <a:latin typeface="Arial" charset="0"/>
                <a:ea typeface="DejaVu Sans" charset="0"/>
                <a:cs typeface="DejaVu Sans" charset="0"/>
              </a:defRPr>
            </a:lvl4pPr>
            <a:lvl5pPr eaLnBrk="0">
              <a:tabLst>
                <a:tab pos="457200" algn="l"/>
                <a:tab pos="9144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9pPr>
          </a:lstStyle>
          <a:p>
            <a:pPr algn="ctr" eaLnBrk="1"/>
            <a:r>
              <a:rPr lang="en-US" sz="5400">
                <a:solidFill>
                  <a:srgbClr val="000000"/>
                </a:solidFill>
              </a:rPr>
              <a:t>=</a:t>
            </a:r>
          </a:p>
        </p:txBody>
      </p:sp>
      <p:sp>
        <p:nvSpPr>
          <p:cNvPr id="2" name="TextBox 1"/>
          <p:cNvSpPr txBox="1"/>
          <p:nvPr/>
        </p:nvSpPr>
        <p:spPr>
          <a:xfrm>
            <a:off x="381000" y="3715416"/>
            <a:ext cx="5218095" cy="2496774"/>
          </a:xfrm>
          <a:prstGeom prst="rect">
            <a:avLst/>
          </a:prstGeom>
          <a:noFill/>
        </p:spPr>
        <p:txBody>
          <a:bodyPr wrap="none" rtlCol="0">
            <a:spAutoFit/>
          </a:bodyPr>
          <a:lstStyle/>
          <a:p>
            <a:pPr>
              <a:lnSpc>
                <a:spcPct val="93000"/>
              </a:lnSpc>
            </a:pPr>
            <a:r>
              <a:rPr lang="en-US" sz="2400" dirty="0" smtClean="0">
                <a:ea typeface="DejaVu Sans" charset="0"/>
                <a:cs typeface="DejaVu Sans" charset="0"/>
              </a:rPr>
              <a:t>To </a:t>
            </a:r>
            <a:r>
              <a:rPr lang="en-US" sz="2400" dirty="0">
                <a:ea typeface="DejaVu Sans" charset="0"/>
                <a:cs typeface="DejaVu Sans" charset="0"/>
              </a:rPr>
              <a:t>extract a features vector with a </a:t>
            </a:r>
            <a:endParaRPr lang="en-US" sz="2400" dirty="0" smtClean="0">
              <a:ea typeface="DejaVu Sans" charset="0"/>
              <a:cs typeface="DejaVu Sans" charset="0"/>
            </a:endParaRPr>
          </a:p>
          <a:p>
            <a:pPr>
              <a:lnSpc>
                <a:spcPct val="93000"/>
              </a:lnSpc>
            </a:pPr>
            <a:r>
              <a:rPr lang="en-US" sz="2400" dirty="0" smtClean="0">
                <a:ea typeface="DejaVu Sans" charset="0"/>
                <a:cs typeface="DejaVu Sans" charset="0"/>
              </a:rPr>
              <a:t>constant </a:t>
            </a:r>
            <a:r>
              <a:rPr lang="en-US" sz="2400" dirty="0">
                <a:ea typeface="DejaVu Sans" charset="0"/>
                <a:cs typeface="DejaVu Sans" charset="0"/>
              </a:rPr>
              <a:t>length for all rounds, </a:t>
            </a:r>
            <a:endParaRPr lang="en-US" sz="2400" dirty="0" smtClean="0">
              <a:ea typeface="DejaVu Sans" charset="0"/>
              <a:cs typeface="DejaVu Sans" charset="0"/>
            </a:endParaRPr>
          </a:p>
          <a:p>
            <a:pPr>
              <a:lnSpc>
                <a:spcPct val="93000"/>
              </a:lnSpc>
            </a:pPr>
            <a:r>
              <a:rPr lang="en-US" sz="2400" dirty="0" smtClean="0">
                <a:ea typeface="DejaVu Sans" charset="0"/>
                <a:cs typeface="DejaVu Sans" charset="0"/>
              </a:rPr>
              <a:t>we </a:t>
            </a:r>
            <a:r>
              <a:rPr lang="en-US" sz="2400" dirty="0">
                <a:ea typeface="DejaVu Sans" charset="0"/>
                <a:cs typeface="DejaVu Sans" charset="0"/>
              </a:rPr>
              <a:t>calculated the covariance matrix </a:t>
            </a:r>
            <a:endParaRPr lang="en-US" sz="2400" dirty="0" smtClean="0">
              <a:ea typeface="DejaVu Sans" charset="0"/>
              <a:cs typeface="DejaVu Sans" charset="0"/>
            </a:endParaRPr>
          </a:p>
          <a:p>
            <a:pPr>
              <a:lnSpc>
                <a:spcPct val="93000"/>
              </a:lnSpc>
            </a:pPr>
            <a:r>
              <a:rPr lang="en-US" sz="2400" dirty="0" smtClean="0">
                <a:ea typeface="DejaVu Sans" charset="0"/>
                <a:cs typeface="DejaVu Sans" charset="0"/>
              </a:rPr>
              <a:t>of </a:t>
            </a:r>
            <a:r>
              <a:rPr lang="en-US" sz="2400" dirty="0">
                <a:ea typeface="DejaVu Sans" charset="0"/>
                <a:cs typeface="DejaVu Sans" charset="0"/>
              </a:rPr>
              <a:t>all the time series for each </a:t>
            </a:r>
            <a:r>
              <a:rPr lang="en-US" sz="2400" dirty="0" smtClean="0">
                <a:ea typeface="DejaVu Sans" charset="0"/>
                <a:cs typeface="DejaVu Sans" charset="0"/>
              </a:rPr>
              <a:t>round</a:t>
            </a:r>
          </a:p>
          <a:p>
            <a:pPr>
              <a:lnSpc>
                <a:spcPct val="93000"/>
              </a:lnSpc>
            </a:pPr>
            <a:r>
              <a:rPr lang="en-US" sz="2400" dirty="0" smtClean="0">
                <a:ea typeface="DejaVu Sans" charset="0"/>
                <a:cs typeface="DejaVu Sans" charset="0"/>
              </a:rPr>
              <a:t>the </a:t>
            </a:r>
            <a:r>
              <a:rPr lang="en-US" sz="2400" dirty="0">
                <a:ea typeface="DejaVu Sans" charset="0"/>
                <a:cs typeface="DejaVu Sans" charset="0"/>
              </a:rPr>
              <a:t>information lies in the correlation </a:t>
            </a:r>
            <a:endParaRPr lang="en-US" sz="2400" dirty="0" smtClean="0">
              <a:ea typeface="DejaVu Sans" charset="0"/>
              <a:cs typeface="DejaVu Sans" charset="0"/>
            </a:endParaRPr>
          </a:p>
          <a:p>
            <a:pPr>
              <a:lnSpc>
                <a:spcPct val="93000"/>
              </a:lnSpc>
            </a:pPr>
            <a:r>
              <a:rPr lang="en-US" sz="2400" dirty="0" smtClean="0">
                <a:ea typeface="DejaVu Sans" charset="0"/>
                <a:cs typeface="DejaVu Sans" charset="0"/>
              </a:rPr>
              <a:t>between </a:t>
            </a:r>
            <a:r>
              <a:rPr lang="en-US" sz="2400" dirty="0">
                <a:ea typeface="DejaVu Sans" charset="0"/>
                <a:cs typeface="DejaVu Sans" charset="0"/>
              </a:rPr>
              <a:t>the moving points, </a:t>
            </a:r>
            <a:endParaRPr lang="en-US" sz="2400" dirty="0" smtClean="0">
              <a:ea typeface="DejaVu Sans" charset="0"/>
              <a:cs typeface="DejaVu Sans" charset="0"/>
            </a:endParaRPr>
          </a:p>
          <a:p>
            <a:pPr>
              <a:lnSpc>
                <a:spcPct val="93000"/>
              </a:lnSpc>
            </a:pPr>
            <a:r>
              <a:rPr lang="en-US" sz="2400" dirty="0" smtClean="0">
                <a:ea typeface="DejaVu Sans" charset="0"/>
                <a:cs typeface="DejaVu Sans" charset="0"/>
              </a:rPr>
              <a:t>not </a:t>
            </a:r>
            <a:r>
              <a:rPr lang="en-US" sz="2400" dirty="0">
                <a:ea typeface="DejaVu Sans" charset="0"/>
                <a:cs typeface="DejaVu Sans" charset="0"/>
              </a:rPr>
              <a:t>each point separately</a:t>
            </a:r>
            <a:endParaRPr lang="en-US" sz="2400" dirty="0"/>
          </a:p>
        </p:txBody>
      </p:sp>
    </p:spTree>
    <p:extLst>
      <p:ext uri="{BB962C8B-B14F-4D97-AF65-F5344CB8AC3E}">
        <p14:creationId xmlns:p14="http://schemas.microsoft.com/office/powerpoint/2010/main" val="344448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 y="-12472"/>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404664"/>
            <a:ext cx="4127500"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91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80" y="14402"/>
            <a:ext cx="911232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307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80" y="14402"/>
            <a:ext cx="911232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4272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80" y="14402"/>
            <a:ext cx="911232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67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80" y="14402"/>
            <a:ext cx="911232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174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80" y="14402"/>
            <a:ext cx="911232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784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80" y="14402"/>
            <a:ext cx="911232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653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6480" y="1604329"/>
            <a:ext cx="8045280" cy="39776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1" rIns="0" bIns="0"/>
          <a:lstStyle>
            <a:lvl1pPr marL="430213" indent="-323850"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1pPr>
            <a:lvl2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2pPr>
            <a:lvl3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3pPr>
            <a:lvl4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4pPr>
            <a:lvl5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9pPr>
          </a:lstStyle>
          <a:p>
            <a:pPr eaLnBrk="1">
              <a:spcAft>
                <a:spcPts val="1293"/>
              </a:spcAft>
              <a:buSzPct val="45000"/>
            </a:pPr>
            <a:endParaRPr lang="en-US" sz="2900">
              <a:solidFill>
                <a:srgbClr val="000000"/>
              </a:solidFill>
            </a:endParaRPr>
          </a:p>
          <a:p>
            <a:pPr eaLnBrk="1">
              <a:spcAft>
                <a:spcPts val="1293"/>
              </a:spcAft>
              <a:buSzPct val="45000"/>
            </a:pPr>
            <a:endParaRPr lang="en-US" sz="2900">
              <a:solidFill>
                <a:srgbClr val="000000"/>
              </a:solidFill>
            </a:endParaRPr>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0" y="83529"/>
            <a:ext cx="8958240" cy="66362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94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RC" val="$\x = (x_1, x_2, \ldots, x_d)$"/>
</p:tagLst>
</file>

<file path=ppt/tags/tag10.xml><?xml version="1.0" encoding="utf-8"?>
<p:tagLst xmlns:a="http://schemas.openxmlformats.org/drawingml/2006/main" xmlns:r="http://schemas.openxmlformats.org/officeDocument/2006/relationships" xmlns:p="http://schemas.openxmlformats.org/presentationml/2006/main">
  <p:tag name="SRC" val="$\x$"/>
</p:tagLst>
</file>

<file path=ppt/tags/tag11.xml><?xml version="1.0" encoding="utf-8"?>
<p:tagLst xmlns:a="http://schemas.openxmlformats.org/drawingml/2006/main" xmlns:r="http://schemas.openxmlformats.org/officeDocument/2006/relationships" xmlns:p="http://schemas.openxmlformats.org/presentationml/2006/main">
  <p:tag name="SRC" val="$y$"/>
</p:tagLst>
</file>

<file path=ppt/tags/tag12.xml><?xml version="1.0" encoding="utf-8"?>
<p:tagLst xmlns:a="http://schemas.openxmlformats.org/drawingml/2006/main" xmlns:r="http://schemas.openxmlformats.org/officeDocument/2006/relationships" xmlns:p="http://schemas.openxmlformats.org/presentationml/2006/main">
  <p:tag name="SRC" val="$y=+1$"/>
</p:tagLst>
</file>

<file path=ppt/tags/tag13.xml><?xml version="1.0" encoding="utf-8"?>
<p:tagLst xmlns:a="http://schemas.openxmlformats.org/drawingml/2006/main" xmlns:r="http://schemas.openxmlformats.org/officeDocument/2006/relationships" xmlns:p="http://schemas.openxmlformats.org/presentationml/2006/main">
  <p:tag name="SRC" val="$y=-1$"/>
</p:tagLst>
</file>

<file path=ppt/tags/tag14.xml><?xml version="1.0" encoding="utf-8"?>
<p:tagLst xmlns:a="http://schemas.openxmlformats.org/drawingml/2006/main" xmlns:r="http://schemas.openxmlformats.org/officeDocument/2006/relationships" xmlns:p="http://schemas.openxmlformats.org/presentationml/2006/main">
  <p:tag name="SRC" val="$\D = \{(\x_i, y_i), i=1, \ldots, n\}$"/>
</p:tagLst>
</file>

<file path=ppt/tags/tag2.xml><?xml version="1.0" encoding="utf-8"?>
<p:tagLst xmlns:a="http://schemas.openxmlformats.org/drawingml/2006/main" xmlns:r="http://schemas.openxmlformats.org/officeDocument/2006/relationships" xmlns:p="http://schemas.openxmlformats.org/presentationml/2006/main">
  <p:tag name="SRC" val="$y \in \Y$"/>
</p:tagLst>
</file>

<file path=ppt/tags/tag3.xml><?xml version="1.0" encoding="utf-8"?>
<p:tagLst xmlns:a="http://schemas.openxmlformats.org/drawingml/2006/main" xmlns:r="http://schemas.openxmlformats.org/officeDocument/2006/relationships" xmlns:p="http://schemas.openxmlformats.org/presentationml/2006/main">
  <p:tag name="SRC" val="$\Y = \{-1, +1\}$"/>
</p:tagLst>
</file>

<file path=ppt/tags/tag4.xml><?xml version="1.0" encoding="utf-8"?>
<p:tagLst xmlns:a="http://schemas.openxmlformats.org/drawingml/2006/main" xmlns:r="http://schemas.openxmlformats.org/officeDocument/2006/relationships" xmlns:p="http://schemas.openxmlformats.org/presentationml/2006/main">
  <p:tag name="SRC" val="$\Y = \{1, 2, \ldots, C\}$"/>
</p:tagLst>
</file>

<file path=ppt/tags/tag5.xml><?xml version="1.0" encoding="utf-8"?>
<p:tagLst xmlns:a="http://schemas.openxmlformats.org/drawingml/2006/main" xmlns:r="http://schemas.openxmlformats.org/officeDocument/2006/relationships" xmlns:p="http://schemas.openxmlformats.org/presentationml/2006/main">
  <p:tag name="SRC" val="$f(\x):\R^d \mapsto \Y$"/>
</p:tagLst>
</file>

<file path=ppt/tags/tag6.xml><?xml version="1.0" encoding="utf-8"?>
<p:tagLst xmlns:a="http://schemas.openxmlformats.org/drawingml/2006/main" xmlns:r="http://schemas.openxmlformats.org/officeDocument/2006/relationships" xmlns:p="http://schemas.openxmlformats.org/presentationml/2006/main">
  <p:tag name="SRC" val="$\x$"/>
</p:tagLst>
</file>

<file path=ppt/tags/tag7.xml><?xml version="1.0" encoding="utf-8"?>
<p:tagLst xmlns:a="http://schemas.openxmlformats.org/drawingml/2006/main" xmlns:r="http://schemas.openxmlformats.org/officeDocument/2006/relationships" xmlns:p="http://schemas.openxmlformats.org/presentationml/2006/main">
  <p:tag name="SRC" val="$y$"/>
</p:tagLst>
</file>

<file path=ppt/tags/tag8.xml><?xml version="1.0" encoding="utf-8"?>
<p:tagLst xmlns:a="http://schemas.openxmlformats.org/drawingml/2006/main" xmlns:r="http://schemas.openxmlformats.org/officeDocument/2006/relationships" xmlns:p="http://schemas.openxmlformats.org/presentationml/2006/main">
  <p:tag name="SRC" val="$y=+1$"/>
</p:tagLst>
</file>

<file path=ppt/tags/tag9.xml><?xml version="1.0" encoding="utf-8"?>
<p:tagLst xmlns:a="http://schemas.openxmlformats.org/drawingml/2006/main" xmlns:r="http://schemas.openxmlformats.org/officeDocument/2006/relationships" xmlns:p="http://schemas.openxmlformats.org/presentationml/2006/main">
  <p:tag name="SRC" val="$y=-1$"/>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31272</TotalTime>
  <Words>3763</Words>
  <Application>Microsoft Office PowerPoint</Application>
  <PresentationFormat>On-screen Show (4:3)</PresentationFormat>
  <Paragraphs>904</Paragraphs>
  <Slides>101</Slides>
  <Notes>34</Notes>
  <HiddenSlides>0</HiddenSlides>
  <MMClips>3</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101</vt:i4>
      </vt:variant>
    </vt:vector>
  </HeadingPairs>
  <TitlesOfParts>
    <vt:vector size="106" baseType="lpstr">
      <vt:lpstr>Custom Design</vt:lpstr>
      <vt:lpstr>Flow</vt:lpstr>
      <vt:lpstr>Bitmap Image</vt:lpstr>
      <vt:lpstr>גליון עבודה</vt:lpstr>
      <vt:lpstr>Equation</vt:lpstr>
      <vt:lpstr>    Intelligent Systems for Homeland Security  Sarit Kraus Dept of Computer Science Bar-Ilan University Israel   </vt:lpstr>
      <vt:lpstr>Learning from Observations</vt:lpstr>
      <vt:lpstr>What Is Machine Learning?</vt:lpstr>
      <vt:lpstr>Ways humans learn things</vt:lpstr>
      <vt:lpstr>PowerPoint Presentation</vt:lpstr>
      <vt:lpstr>PowerPoint Presentation</vt:lpstr>
      <vt:lpstr>A few achievements</vt:lpstr>
      <vt:lpstr>Classification Problems</vt:lpstr>
      <vt:lpstr>Text Classification</vt:lpstr>
      <vt:lpstr>Classification</vt:lpstr>
      <vt:lpstr>Examples of Classification Problem</vt:lpstr>
      <vt:lpstr>Examples of Classification Problem</vt:lpstr>
      <vt:lpstr>Examples of Classification Problems</vt:lpstr>
      <vt:lpstr>PowerPoint Presentation</vt:lpstr>
      <vt:lpstr>Insider Threats</vt:lpstr>
      <vt:lpstr>Examples of Classification Problems</vt:lpstr>
      <vt:lpstr>Learning Paradigms</vt:lpstr>
      <vt:lpstr>Supervised Learning</vt:lpstr>
      <vt:lpstr>Unsupervised learning: Clustering</vt:lpstr>
      <vt:lpstr>Reinforcement Learning</vt:lpstr>
      <vt:lpstr>Supervised Learning Example</vt:lpstr>
      <vt:lpstr>Evaluation: Cross Validation</vt:lpstr>
      <vt:lpstr>Machine Learning Methods</vt:lpstr>
      <vt:lpstr>Nearest Neighbor</vt:lpstr>
      <vt:lpstr>k-Nearest Neighbor</vt:lpstr>
      <vt:lpstr>Decision Trees</vt:lpstr>
      <vt:lpstr>Introduction</vt:lpstr>
      <vt:lpstr>Decision Tree for PlayTennis</vt:lpstr>
      <vt:lpstr>Decision Tree for Conjunction</vt:lpstr>
      <vt:lpstr>Decision Tree for Disjunction</vt:lpstr>
      <vt:lpstr>Decision Tree for XOR</vt:lpstr>
      <vt:lpstr>Decision Tree </vt:lpstr>
      <vt:lpstr>When to consider Decision Trees</vt:lpstr>
      <vt:lpstr>Top-Down Induction of Decision Trees ID3</vt:lpstr>
      <vt:lpstr>PowerPoint Presentation</vt:lpstr>
      <vt:lpstr>Which attribute is best?</vt:lpstr>
      <vt:lpstr>Entropy</vt:lpstr>
      <vt:lpstr>Entropy</vt:lpstr>
      <vt:lpstr>Information Gain (S=E)</vt:lpstr>
      <vt:lpstr>Information Gain</vt:lpstr>
      <vt:lpstr>Training Examples</vt:lpstr>
      <vt:lpstr>Selecting the Next Attribute</vt:lpstr>
      <vt:lpstr>Selecting the Next Attribute</vt:lpstr>
      <vt:lpstr>Selecting the Next Attribute</vt:lpstr>
      <vt:lpstr>ID3 Algorithm</vt:lpstr>
      <vt:lpstr>ID3 Algorithm</vt:lpstr>
      <vt:lpstr>Curse of Dimensionality </vt:lpstr>
      <vt:lpstr>Occam’s Razor</vt:lpstr>
      <vt:lpstr>Overfitting</vt:lpstr>
      <vt:lpstr>Avoid Overfitting</vt:lpstr>
      <vt:lpstr>Effect of Reduced Error Pruning</vt:lpstr>
      <vt:lpstr>Converting a Tree to Rules</vt:lpstr>
      <vt:lpstr>Artificial Neural Networks</vt:lpstr>
      <vt:lpstr>PowerPoint Presentation</vt:lpstr>
      <vt:lpstr>Perceptron Training</vt:lpstr>
      <vt:lpstr>Learning algorithm</vt:lpstr>
      <vt:lpstr>Learning algorithm</vt:lpstr>
      <vt:lpstr>Learning algorithm</vt:lpstr>
      <vt:lpstr>PowerPoint Presentation</vt:lpstr>
      <vt:lpstr>PowerPoint Presentation</vt:lpstr>
      <vt:lpstr>PowerPoint Presentation</vt:lpstr>
      <vt:lpstr>Using ML for Deception, Fraud and Cheating identifications</vt:lpstr>
      <vt:lpstr>Text Deception in Discussion Based Environments</vt:lpstr>
      <vt:lpstr>Why an Agent?</vt:lpstr>
      <vt:lpstr>The Pirate Game - Story</vt:lpstr>
      <vt:lpstr>Experimental Environment</vt:lpstr>
      <vt:lpstr>Structured Sentences</vt:lpstr>
      <vt:lpstr>Machine Learning Methodology</vt:lpstr>
      <vt:lpstr>Experimental Setup</vt:lpstr>
      <vt:lpstr>Results</vt:lpstr>
      <vt:lpstr>Voting Results (random vote:33.3%)</vt:lpstr>
      <vt:lpstr>Interesting Insights (feature set)</vt:lpstr>
      <vt:lpstr>Interesting Insights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Machine Learning for Homeland Security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 Proposal Business Intelligence  to Quickly Model Data</dc:title>
  <dc:creator>Avi Rosenfeld</dc:creator>
  <cp:lastModifiedBy>user</cp:lastModifiedBy>
  <cp:revision>590</cp:revision>
  <dcterms:created xsi:type="dcterms:W3CDTF">2009-09-02T05:54:12Z</dcterms:created>
  <dcterms:modified xsi:type="dcterms:W3CDTF">2014-06-11T09:38:24Z</dcterms:modified>
</cp:coreProperties>
</file>